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presProps.xml" ContentType="application/vnd.openxmlformats-officedocument.presentationml.presProps+xml"/>
  <Default Extension="jpeg" ContentType="image/jpeg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Default Extension="png" ContentType="image/png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ppt/slideMasters/slideMaster1.xml" ContentType="application/vnd.openxmlformats-officedocument.presentationml.slideMaster+xml"/>
  <Default Extension="bin" ContentType="application/vnd.openxmlformats-officedocument.presentationml.printerSettings"/>
  <Override PartName="/docProps/custom.xml" ContentType="application/vnd.openxmlformats-officedocument.custom-properties+xml"/>
  <Default Extension="rels" ContentType="application/vnd.openxmlformats-package.relationships+xml"/>
  <Override PartName="/ppt/handoutMasters/handoutMaster1.xml" ContentType="application/vnd.openxmlformats-officedocument.presentationml.handoutMaster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id="2147483650" r:id="rId1"/>
  </p:sldMasterIdLst>
  <p:notesMasterIdLst>
    <p:notesMasterId r:id="rId6"/>
  </p:notesMasterIdLst>
  <p:handoutMasterIdLst>
    <p:handoutMasterId r:id="rId7"/>
  </p:handoutMasterIdLst>
  <p:sldIdLst>
    <p:sldId id="256" r:id="rId2"/>
    <p:sldId id="257" r:id="rId3"/>
    <p:sldId id="258" r:id="rId4"/>
    <p:sldId id="259" r:id="rId5"/>
  </p:sldIdLst>
  <p:sldSz cx="9144000" cy="6858000" type="letter"/>
  <p:notesSz cx="9144000" cy="68580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109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109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109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109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109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pitchFamily="-109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pitchFamily="-109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pitchFamily="-109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pitchFamily="-109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 useTimings="0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preferSingleView="1">
    <p:restoredLeft sz="32787"/>
    <p:restoredTop sz="90929"/>
  </p:normalViewPr>
  <p:slideViewPr>
    <p:cSldViewPr snapToGrid="0">
      <p:cViewPr>
        <p:scale>
          <a:sx n="100" d="100"/>
          <a:sy n="100" d="100"/>
        </p:scale>
        <p:origin x="-3776" y="-15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interSettings" Target="printerSettings/printerSettings1.bin"/><Relationship Id="rId4" Type="http://schemas.openxmlformats.org/officeDocument/2006/relationships/slide" Target="slides/slide3.xml"/><Relationship Id="rId10" Type="http://schemas.openxmlformats.org/officeDocument/2006/relationships/viewProps" Target="viewProps.xml"/><Relationship Id="rId5" Type="http://schemas.openxmlformats.org/officeDocument/2006/relationships/slide" Target="slides/slide4.xml"/><Relationship Id="rId7" Type="http://schemas.openxmlformats.org/officeDocument/2006/relationships/handoutMaster" Target="handoutMasters/handoutMaster1.xml"/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9" Type="http://schemas.openxmlformats.org/officeDocument/2006/relationships/presProps" Target="presProps.xml"/><Relationship Id="rId3" Type="http://schemas.openxmlformats.org/officeDocument/2006/relationships/slide" Target="slides/slide2.xml"/><Relationship Id="rId6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19200" y="3257550"/>
            <a:ext cx="6705600" cy="3086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2051" name="Rectangle 3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9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9" charset="0"/>
        <a:ea typeface="ＭＳ Ｐゴシック" pitchFamily="-109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9" charset="0"/>
        <a:ea typeface="ＭＳ Ｐゴシック" pitchFamily="-109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9" charset="0"/>
        <a:ea typeface="ＭＳ Ｐゴシック" pitchFamily="-109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9" charset="0"/>
        <a:ea typeface="ＭＳ Ｐゴシック" pitchFamily="-109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  <p:sp>
        <p:nvSpPr>
          <p:cNvPr id="6147" name="Rectangle 3"/>
          <p:cNvSpPr>
            <a:spLocks noChangeArrowheads="1" noTextEdit="1"/>
          </p:cNvSpPr>
          <p:nvPr>
            <p:ph type="sldImg"/>
          </p:nvPr>
        </p:nvSpPr>
        <p:spPr>
          <a:ln cap="flat"/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4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5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52600" y="990600"/>
            <a:ext cx="6400800" cy="2514600"/>
          </a:xfrm>
          <a:ln w="76200" cmpd="tri"/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52600" y="3886200"/>
            <a:ext cx="6400800" cy="1752600"/>
          </a:xfrm>
          <a:ln w="6350"/>
        </p:spPr>
        <p:txBody>
          <a:bodyPr/>
          <a:lstStyle>
            <a:lvl1pPr marL="0" indent="0" algn="ctr">
              <a:buFontTx/>
              <a:buNone/>
              <a:defRPr>
                <a:latin typeface="Trebuchet MS" pitchFamily="-109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914400" y="6400800"/>
            <a:ext cx="1905000" cy="457200"/>
          </a:xfrm>
        </p:spPr>
        <p:txBody>
          <a:bodyPr anchorCtr="0"/>
          <a:lstStyle>
            <a:lvl1pPr>
              <a:defRPr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505200" y="6400800"/>
            <a:ext cx="2895600" cy="457200"/>
          </a:xfrm>
        </p:spPr>
        <p:txBody>
          <a:bodyPr anchorCtr="0"/>
          <a:lstStyle>
            <a:lvl1pPr>
              <a:defRPr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 anchorCtr="0"/>
          <a:lstStyle>
            <a:lvl1pPr>
              <a:defRPr>
                <a:latin typeface="+mj-lt"/>
              </a:defRPr>
            </a:lvl1pPr>
          </a:lstStyle>
          <a:p>
            <a:fld id="{98675F9A-D9DD-DD43-854D-F5AC8F6BBF28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11271" name="Group 7"/>
          <p:cNvGrpSpPr>
            <a:grpSpLocks/>
          </p:cNvGrpSpPr>
          <p:nvPr/>
        </p:nvGrpSpPr>
        <p:grpSpPr bwMode="auto">
          <a:xfrm>
            <a:off x="0" y="0"/>
            <a:ext cx="6362700" cy="6858000"/>
            <a:chOff x="0" y="0"/>
            <a:chExt cx="4008" cy="4320"/>
          </a:xfrm>
        </p:grpSpPr>
        <p:pic>
          <p:nvPicPr>
            <p:cNvPr id="11272" name="Picture 8" descr="C:\My Documents\bits\Expbanna.pn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invGray">
            <a:xfrm>
              <a:off x="0" y="0"/>
              <a:ext cx="432" cy="4320"/>
            </a:xfrm>
            <a:prstGeom prst="rect">
              <a:avLst/>
            </a:prstGeom>
            <a:noFill/>
          </p:spPr>
        </p:pic>
        <p:pic>
          <p:nvPicPr>
            <p:cNvPr id="11273" name="Picture 9" descr="D:\FRONTPAGE THEMES\EXPEDITN\EXPHORSA.PNG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208" y="3600"/>
              <a:ext cx="1800" cy="60"/>
            </a:xfrm>
            <a:prstGeom prst="rect">
              <a:avLst/>
            </a:prstGeom>
            <a:noFill/>
          </p:spPr>
        </p:pic>
      </p:grpSp>
      <p:pic>
        <p:nvPicPr>
          <p:cNvPr id="11274" name="Picture 10" descr="P:\!Themes\Expedition\EXPHORSA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981200" y="3657600"/>
            <a:ext cx="5715000" cy="9525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99FA685F-3CDE-B348-8C65-A8EA6E3D060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96100" y="381000"/>
            <a:ext cx="1943100" cy="54991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2038" y="381000"/>
            <a:ext cx="5681662" cy="54991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EE8838F4-933D-054B-B154-4BB7D7177B2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9216D35-B42A-AA4C-A9FF-84D9716181B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B247476C-6B69-0642-BF25-C87E4CD14EF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2038" y="1766888"/>
            <a:ext cx="3808412" cy="41132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2850" y="1766888"/>
            <a:ext cx="3808413" cy="41132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1B23A731-365F-B24A-9BA3-6CCE9EF8D13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03CF3B10-8F05-874D-A293-F5FC548C1E9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4D24875A-9960-5A41-96F4-7B03CEF807A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5067F905-81CC-784B-A5AF-364EDABF9C5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A1AD6A09-2671-7E40-8278-34764D434ED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B88DED1B-1007-8D42-95B7-09A24B84163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4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6" Type="http://schemas.openxmlformats.org/officeDocument/2006/relationships/image" Target="../media/image4.png"/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My Documents\bits\Expbanna.png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invGray">
          <a:xfrm>
            <a:off x="0" y="0"/>
            <a:ext cx="685800" cy="6858000"/>
          </a:xfrm>
          <a:prstGeom prst="rect">
            <a:avLst/>
          </a:prstGeom>
          <a:noFill/>
        </p:spPr>
      </p:pic>
      <p:sp>
        <p:nvSpPr>
          <p:cNvPr id="10243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810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chemeClr val="tx2"/>
                </a:solidFill>
                <a:latin typeface="Arial" pitchFamily="-109" charset="0"/>
              </a:defRPr>
            </a:lvl1pPr>
          </a:lstStyle>
          <a:p>
            <a:endParaRPr lang="en-US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4008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chemeClr val="tx2"/>
                </a:solidFill>
                <a:latin typeface="Arial" pitchFamily="-109" charset="0"/>
              </a:defRPr>
            </a:lvl1pPr>
          </a:lstStyle>
          <a:p>
            <a:endParaRPr lang="en-US"/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chemeClr val="tx2"/>
                </a:solidFill>
                <a:latin typeface="Arial" pitchFamily="-109" charset="0"/>
              </a:defRPr>
            </a:lvl1pPr>
          </a:lstStyle>
          <a:p>
            <a:fld id="{09173CD9-6BED-4E4F-A774-692041FF22D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24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2038" y="1766888"/>
            <a:ext cx="7769225" cy="4113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rebuchet MS" pitchFamily="-109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rebuchet MS" pitchFamily="-109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rebuchet MS" pitchFamily="-109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rebuchet MS" pitchFamily="-109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rebuchet MS" pitchFamily="-109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rebuchet MS" pitchFamily="-109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rebuchet MS" pitchFamily="-109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rebuchet MS" pitchFamily="-109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Blip>
          <a:blip r:embed="rId15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-109" charset="2"/>
        <a:buBlip>
          <a:blip r:embed="rId16"/>
        </a:buBlip>
        <a:defRPr sz="2800">
          <a:solidFill>
            <a:schemeClr val="tx1"/>
          </a:solidFill>
          <a:latin typeface="+mn-lt"/>
          <a:ea typeface="ＭＳ Ｐゴシック" pitchFamily="-109" charset="-128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-109" charset="-128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Wingdings" pitchFamily="-109" charset="2"/>
        <a:buChar char="s"/>
        <a:defRPr sz="2000">
          <a:solidFill>
            <a:schemeClr val="tx1"/>
          </a:solidFill>
          <a:latin typeface="+mn-lt"/>
          <a:ea typeface="ＭＳ Ｐゴシック" pitchFamily="-109" charset="-128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Wingdings" pitchFamily="-109" charset="2"/>
        <a:buChar char="s"/>
        <a:defRPr sz="2000">
          <a:solidFill>
            <a:schemeClr val="tx1"/>
          </a:solidFill>
          <a:latin typeface="+mn-lt"/>
          <a:ea typeface="ＭＳ Ｐゴシック" pitchFamily="-109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Wingdings" pitchFamily="-109" charset="2"/>
        <a:buChar char="s"/>
        <a:defRPr sz="2000">
          <a:solidFill>
            <a:schemeClr val="tx1"/>
          </a:solidFill>
          <a:latin typeface="+mn-lt"/>
          <a:ea typeface="ＭＳ Ｐゴシック" pitchFamily="-109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Wingdings" pitchFamily="-109" charset="2"/>
        <a:buChar char="s"/>
        <a:defRPr sz="2000">
          <a:solidFill>
            <a:schemeClr val="tx1"/>
          </a:solidFill>
          <a:latin typeface="+mn-lt"/>
          <a:ea typeface="ＭＳ Ｐゴシック" pitchFamily="-109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Wingdings" pitchFamily="-109" charset="2"/>
        <a:buChar char="s"/>
        <a:defRPr sz="2000">
          <a:solidFill>
            <a:schemeClr val="tx1"/>
          </a:solidFill>
          <a:latin typeface="+mn-lt"/>
          <a:ea typeface="ＭＳ Ｐゴシック" pitchFamily="-109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Wingdings" pitchFamily="-109" charset="2"/>
        <a:buChar char="s"/>
        <a:defRPr sz="2000">
          <a:solidFill>
            <a:schemeClr val="tx1"/>
          </a:solidFill>
          <a:latin typeface="+mn-lt"/>
          <a:ea typeface="ＭＳ Ｐゴシック" pitchFamily="-109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3" Type="http://schemas.openxmlformats.org/officeDocument/2006/relationships/image" Target="NULL" TargetMode="Externa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noFill/>
          <a:ln/>
        </p:spPr>
        <p:txBody>
          <a:bodyPr lIns="90488" tIns="44450" rIns="90488" bIns="44450" anchor="ctr"/>
          <a:lstStyle/>
          <a:p>
            <a:r>
              <a:rPr lang="en-GB"/>
              <a:t>SQL Playbook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noFill/>
          <a:ln/>
        </p:spPr>
        <p:txBody>
          <a:bodyPr lIns="90488" tIns="44450" rIns="90488" bIns="44450"/>
          <a:lstStyle/>
          <a:p>
            <a:pPr marL="342900" indent="-342900"/>
            <a:r>
              <a:rPr lang="en-GB" i="1"/>
              <a:t>Play so that you may be serious</a:t>
            </a:r>
            <a:endParaRPr lang="en-GB"/>
          </a:p>
          <a:p>
            <a:pPr marL="342900" indent="-342900"/>
            <a:r>
              <a:rPr lang="en-GB"/>
              <a:t>Anacharsis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 anchor="ctr"/>
          <a:lstStyle/>
          <a:p>
            <a:r>
              <a:rPr lang="en-GB"/>
              <a:t>SQL Queries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9338" y="2058988"/>
            <a:ext cx="7769225" cy="4113212"/>
          </a:xfrm>
          <a:noFill/>
          <a:ln/>
        </p:spPr>
        <p:txBody>
          <a:bodyPr lIns="90488" tIns="44450" rIns="90488" bIns="44450"/>
          <a:lstStyle/>
          <a:p>
            <a:r>
              <a:rPr lang="en-GB"/>
              <a:t>SQL’s capability is often underestimated because students do not get exposure to a wide variety of simple and complex queries</a:t>
            </a:r>
          </a:p>
          <a:p>
            <a:r>
              <a:rPr lang="en-GB"/>
              <a:t>Lacroix and Pirotte’s test set of 66 queries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 anchor="ctr"/>
          <a:lstStyle/>
          <a:p>
            <a:r>
              <a:rPr lang="en-GB"/>
              <a:t>Data model</a:t>
            </a:r>
          </a:p>
        </p:txBody>
      </p:sp>
      <p:pic>
        <p:nvPicPr>
          <p:cNvPr id="7247" name="Picture 79" descr="FireLite:Books:Data Management:6e:Art PNG:r1-model.png"/>
          <p:cNvPicPr>
            <a:picLocks noChangeAspect="1" noChangeArrowheads="1"/>
          </p:cNvPicPr>
          <p:nvPr/>
        </p:nvPicPr>
        <p:blipFill>
          <a:blip r:embed="rId2" r:link="rId3"/>
          <a:srcRect/>
          <a:stretch>
            <a:fillRect/>
          </a:stretch>
        </p:blipFill>
        <p:spPr bwMode="auto">
          <a:xfrm>
            <a:off x="2403475" y="1606550"/>
            <a:ext cx="4335463" cy="4876800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04800"/>
            <a:ext cx="8686800" cy="1143000"/>
          </a:xfrm>
          <a:noFill/>
          <a:ln/>
        </p:spPr>
        <p:txBody>
          <a:bodyPr lIns="90488" tIns="44450" rIns="90488" bIns="44450" anchor="ctr"/>
          <a:lstStyle/>
          <a:p>
            <a:r>
              <a:rPr lang="en-GB"/>
              <a:t>Relational tables</a:t>
            </a:r>
          </a:p>
        </p:txBody>
      </p:sp>
      <p:graphicFrame>
        <p:nvGraphicFramePr>
          <p:cNvPr id="8590" name="Group 398"/>
          <p:cNvGraphicFramePr>
            <a:graphicFrameLocks noGrp="1"/>
          </p:cNvGraphicFramePr>
          <p:nvPr/>
        </p:nvGraphicFramePr>
        <p:xfrm>
          <a:off x="1447800" y="1363663"/>
          <a:ext cx="6073775" cy="5257800"/>
        </p:xfrm>
        <a:graphic>
          <a:graphicData uri="http://schemas.openxmlformats.org/drawingml/2006/table">
            <a:tbl>
              <a:tblPr/>
              <a:tblGrid>
                <a:gridCol w="1196975"/>
                <a:gridCol w="1219200"/>
                <a:gridCol w="1219200"/>
                <a:gridCol w="1219200"/>
                <a:gridCol w="1219200"/>
              </a:tblGrid>
              <a:tr h="3048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 Book" pitchFamily="-120" charset="0"/>
                        </a:rPr>
                        <a:t>qsale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 Book" pitchFamily="-120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 Book" pitchFamily="-120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 Book" pitchFamily="-120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 Book" pitchFamily="-120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sng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 Book" pitchFamily="-120" charset="0"/>
                        </a:rPr>
                        <a:t>saleno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 Book" pitchFamily="-120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 Book" pitchFamily="-120" charset="0"/>
                        </a:rPr>
                        <a:t>saleqty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 Book" pitchFamily="-120" charset="0"/>
                        </a:rPr>
                        <a:t>itemname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 Book" pitchFamily="-120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 Book" pitchFamily="-120" charset="0"/>
                        </a:rPr>
                        <a:t>deptname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 Book" pitchFamily="-120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 Book" pitchFamily="-120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 Book" pitchFamily="-120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 Book" pitchFamily="-120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 Book" pitchFamily="-120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 Book" pitchFamily="-120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 Book" pitchFamily="-120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 Book" pitchFamily="-120" charset="0"/>
                        </a:rPr>
                        <a:t>qitem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 Book" pitchFamily="-120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 Book" pitchFamily="-120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 Book" pitchFamily="-120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 Book" pitchFamily="-120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sng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 Book" pitchFamily="-120" charset="0"/>
                        </a:rPr>
                        <a:t>itemname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 Book" pitchFamily="-120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 Book" pitchFamily="-120" charset="0"/>
                        </a:rPr>
                        <a:t>itemtype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 Book" pitchFamily="-120" charset="0"/>
                        </a:rPr>
                        <a:t>itemcolor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 Book" pitchFamily="-120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 Book" pitchFamily="-120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 Book" pitchFamily="-120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 Book" pitchFamily="-120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 Book" pitchFamily="-120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 Book" pitchFamily="-120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 Book" pitchFamily="-120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 Book" pitchFamily="-120" charset="0"/>
                        </a:rPr>
                        <a:t>qdel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 Book" pitchFamily="-120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 Book" pitchFamily="-120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 Book" pitchFamily="-120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 Book" pitchFamily="-120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sng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 Book" pitchFamily="-120" charset="0"/>
                        </a:rPr>
                        <a:t>delno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 Book" pitchFamily="-120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 Book" pitchFamily="-120" charset="0"/>
                        </a:rPr>
                        <a:t>delqty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 Book" pitchFamily="-120" charset="0"/>
                        </a:rPr>
                        <a:t>itemname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 Book" pitchFamily="-120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 Book" pitchFamily="-120" charset="0"/>
                        </a:rPr>
                        <a:t>deptname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 Book" pitchFamily="-120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 Book" pitchFamily="-120" charset="0"/>
                        </a:rPr>
                        <a:t>splno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 Book" pitchFamily="-120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 Book" pitchFamily="-120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 Book" pitchFamily="-120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 Book" pitchFamily="-120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 Book" pitchFamily="-120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 Book" pitchFamily="-120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 Book" pitchFamily="-120" charset="0"/>
                        </a:rPr>
                        <a:t>qspl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 Book" pitchFamily="-120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 Book" pitchFamily="-120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 Book" pitchFamily="-120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 Book" pitchFamily="-120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sng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 Book" pitchFamily="-120" charset="0"/>
                        </a:rPr>
                        <a:t>splno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 Book" pitchFamily="-120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 Book" pitchFamily="-120" charset="0"/>
                        </a:rPr>
                        <a:t>splname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 Book" pitchFamily="-120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 Book" pitchFamily="-120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 Book" pitchFamily="-120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 Book" pitchFamily="-120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 Book" pitchFamily="-120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 Book" pitchFamily="-120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 Book" pitchFamily="-120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 Book" pitchFamily="-120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 Book" pitchFamily="-120" charset="0"/>
                        </a:rPr>
                        <a:t>qdept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 Book" pitchFamily="-120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 Book" pitchFamily="-120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 Book" pitchFamily="-120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 Book" pitchFamily="-120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sng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 Book" pitchFamily="-120" charset="0"/>
                        </a:rPr>
                        <a:t>deptname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 Book" pitchFamily="-120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 Book" pitchFamily="-120" charset="0"/>
                        </a:rPr>
                        <a:t>deptfloor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 Book" pitchFamily="-120" charset="0"/>
                        </a:rPr>
                        <a:t>deptphone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 Book" pitchFamily="-120" charset="0"/>
                        </a:rPr>
                        <a:t>empno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 Book" pitchFamily="-120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 Book" pitchFamily="-120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 Book" pitchFamily="-120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 Book" pitchFamily="-120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 Book" pitchFamily="-120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 Book" pitchFamily="-120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 Book" pitchFamily="-120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 Book" pitchFamily="-120" charset="0"/>
                        </a:rPr>
                        <a:t>qemp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 Book" pitchFamily="-120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 Book" pitchFamily="-120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 Book" pitchFamily="-120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 Book" pitchFamily="-120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sng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 Book" pitchFamily="-120" charset="0"/>
                        </a:rPr>
                        <a:t>empno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 Book" pitchFamily="-120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 Book" pitchFamily="-120" charset="0"/>
                        </a:rPr>
                        <a:t>empfname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 Book" pitchFamily="-120" charset="0"/>
                        </a:rPr>
                        <a:t>empsalary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 Book" pitchFamily="-120" charset="0"/>
                        </a:rPr>
                        <a:t>deptname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 Book" pitchFamily="-120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 Book" pitchFamily="-120" charset="0"/>
                        </a:rPr>
                        <a:t>bossno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 Book" pitchFamily="-120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</p:sld>
</file>

<file path=ppt/theme/theme1.xml><?xml version="1.0" encoding="utf-8"?>
<a:theme xmlns:a="http://schemas.openxmlformats.org/drawingml/2006/main" name="dm">
  <a:themeElements>
    <a:clrScheme name="dm 2">
      <a:dk1>
        <a:srgbClr val="000000"/>
      </a:dk1>
      <a:lt1>
        <a:srgbClr val="FFFFFF"/>
      </a:lt1>
      <a:dk2>
        <a:srgbClr val="482400"/>
      </a:dk2>
      <a:lt2>
        <a:srgbClr val="808080"/>
      </a:lt2>
      <a:accent1>
        <a:srgbClr val="DFD6C3"/>
      </a:accent1>
      <a:accent2>
        <a:srgbClr val="D69B80"/>
      </a:accent2>
      <a:accent3>
        <a:srgbClr val="FFFFFF"/>
      </a:accent3>
      <a:accent4>
        <a:srgbClr val="000000"/>
      </a:accent4>
      <a:accent5>
        <a:srgbClr val="ECE8DE"/>
      </a:accent5>
      <a:accent6>
        <a:srgbClr val="C28C73"/>
      </a:accent6>
      <a:hlink>
        <a:srgbClr val="993300"/>
      </a:hlink>
      <a:folHlink>
        <a:srgbClr val="666600"/>
      </a:folHlink>
    </a:clrScheme>
    <a:fontScheme name="dm">
      <a:majorFont>
        <a:latin typeface="Trebuchet MS"/>
        <a:ea typeface=""/>
        <a:cs typeface=""/>
      </a:majorFont>
      <a:minorFont>
        <a:latin typeface="Georg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pitchFamily="-109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pitchFamily="-109" charset="0"/>
          </a:defRPr>
        </a:defPPr>
      </a:lstStyle>
    </a:lnDef>
  </a:objectDefaults>
  <a:extraClrSchemeLst>
    <a:extraClrScheme>
      <a:clrScheme name="dm 1">
        <a:dk1>
          <a:srgbClr val="000000"/>
        </a:dk1>
        <a:lt1>
          <a:srgbClr val="A7947B"/>
        </a:lt1>
        <a:dk2>
          <a:srgbClr val="482400"/>
        </a:dk2>
        <a:lt2>
          <a:srgbClr val="808080"/>
        </a:lt2>
        <a:accent1>
          <a:srgbClr val="DFD6C3"/>
        </a:accent1>
        <a:accent2>
          <a:srgbClr val="D69B80"/>
        </a:accent2>
        <a:accent3>
          <a:srgbClr val="D0C8BF"/>
        </a:accent3>
        <a:accent4>
          <a:srgbClr val="000000"/>
        </a:accent4>
        <a:accent5>
          <a:srgbClr val="ECE8DE"/>
        </a:accent5>
        <a:accent6>
          <a:srgbClr val="C28C73"/>
        </a:accent6>
        <a:hlink>
          <a:srgbClr val="993300"/>
        </a:hlink>
        <a:folHlink>
          <a:srgbClr val="66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m 2">
        <a:dk1>
          <a:srgbClr val="000000"/>
        </a:dk1>
        <a:lt1>
          <a:srgbClr val="FFFFFF"/>
        </a:lt1>
        <a:dk2>
          <a:srgbClr val="482400"/>
        </a:dk2>
        <a:lt2>
          <a:srgbClr val="808080"/>
        </a:lt2>
        <a:accent1>
          <a:srgbClr val="DFD6C3"/>
        </a:accent1>
        <a:accent2>
          <a:srgbClr val="D69B80"/>
        </a:accent2>
        <a:accent3>
          <a:srgbClr val="FFFFFF"/>
        </a:accent3>
        <a:accent4>
          <a:srgbClr val="000000"/>
        </a:accent4>
        <a:accent5>
          <a:srgbClr val="ECE8DE"/>
        </a:accent5>
        <a:accent6>
          <a:srgbClr val="C28C73"/>
        </a:accent6>
        <a:hlink>
          <a:srgbClr val="993300"/>
        </a:hlink>
        <a:folHlink>
          <a:srgbClr val="66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m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m 4">
        <a:dk1>
          <a:srgbClr val="000000"/>
        </a:dk1>
        <a:lt1>
          <a:srgbClr val="9D7643"/>
        </a:lt1>
        <a:dk2>
          <a:srgbClr val="FFFFFF"/>
        </a:dk2>
        <a:lt2>
          <a:srgbClr val="554025"/>
        </a:lt2>
        <a:accent1>
          <a:srgbClr val="CAA966"/>
        </a:accent1>
        <a:accent2>
          <a:srgbClr val="8488AC"/>
        </a:accent2>
        <a:accent3>
          <a:srgbClr val="CCBDB0"/>
        </a:accent3>
        <a:accent4>
          <a:srgbClr val="000000"/>
        </a:accent4>
        <a:accent5>
          <a:srgbClr val="E1D1B8"/>
        </a:accent5>
        <a:accent6>
          <a:srgbClr val="777B9B"/>
        </a:accent6>
        <a:hlink>
          <a:srgbClr val="993300"/>
        </a:hlink>
        <a:folHlink>
          <a:srgbClr val="6666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TiG4:Slides 3e:dm.pot</Template>
  <TotalTime>1876561</TotalTime>
  <Pages>4</Pages>
  <Words>73</Words>
  <Application>Microsoft Macintosh PowerPoint</Application>
  <PresentationFormat>Letter Paper (8.5x11 in)</PresentationFormat>
  <Paragraphs>37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Times New Roman</vt:lpstr>
      <vt:lpstr>Trebuchet MS</vt:lpstr>
      <vt:lpstr>Georgia</vt:lpstr>
      <vt:lpstr>Wingdings</vt:lpstr>
      <vt:lpstr>Arial</vt:lpstr>
      <vt:lpstr>Garamond Book</vt:lpstr>
      <vt:lpstr>dm</vt:lpstr>
      <vt:lpstr>SQL Playbook</vt:lpstr>
      <vt:lpstr>SQL Queries</vt:lpstr>
      <vt:lpstr>Data model</vt:lpstr>
      <vt:lpstr>Relational tables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SQL Queries</dc:title>
  <dc:subject/>
  <dc:creator>Richard T. Watson</dc:creator>
  <cp:keywords/>
  <dc:description/>
  <cp:lastModifiedBy>Richard Watson</cp:lastModifiedBy>
  <cp:revision>22</cp:revision>
  <cp:lastPrinted>1996-10-14T08:38:04Z</cp:lastPrinted>
  <dcterms:created xsi:type="dcterms:W3CDTF">2009-08-23T00:55:51Z</dcterms:created>
  <dcterms:modified xsi:type="dcterms:W3CDTF">2009-08-23T00:58:42Z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1</vt:i4>
  </property>
  <property fmtid="{D5CDD505-2E9C-101B-9397-08002B2CF9AE}" pid="6" name="ScreenUsage">
    <vt:i4>2</vt:i4>
  </property>
  <property fmtid="{D5CDD505-2E9C-101B-9397-08002B2CF9AE}" pid="7" name="MailAddress">
    <vt:lpwstr/>
  </property>
  <property fmtid="{D5CDD505-2E9C-101B-9397-08002B2CF9AE}" pid="8" name="HomePage">
    <vt:lpwstr/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1</vt:i4>
  </property>
  <property fmtid="{D5CDD505-2E9C-101B-9397-08002B2CF9AE}" pid="19" name="ShowNotes">
    <vt:bool>false</vt:bool>
  </property>
  <property fmtid="{D5CDD505-2E9C-101B-9397-08002B2CF9AE}" pid="20" name="NavBtnPos">
    <vt:i4>4</vt:i4>
  </property>
  <property fmtid="{D5CDD505-2E9C-101B-9397-08002B2CF9AE}" pid="21" name="OutputDir">
    <vt:lpwstr>C:\html-database</vt:lpwstr>
  </property>
</Properties>
</file>