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79" autoAdjust="0"/>
    <p:restoredTop sz="85034" autoAdjust="0"/>
  </p:normalViewPr>
  <p:slideViewPr>
    <p:cSldViewPr snapToGrid="0">
      <p:cViewPr>
        <p:scale>
          <a:sx n="118" d="100"/>
          <a:sy n="118" d="100"/>
        </p:scale>
        <p:origin x="1672" y="-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A775A-A030-754F-922F-39C6E41F4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08400-17C5-2645-BFD8-300DDE64D9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C2B04-3D7A-0A42-A00A-DEF18475F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97C4F-AB8C-9648-87C2-A30E81639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31D42-4A3F-E145-BE97-17C73EDDF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A581-9C2A-D149-B44E-F6AD1ADFC4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7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2F44D-29D9-B543-A130-E66A24153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C2F3F-DF6D-B04E-A3ED-964AB65E6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9B373-94A0-654B-B3B2-1FEF70DFA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F3C9C-94F7-DE48-B992-A5FA953AD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4AE60-3E6C-C54E-993E-3E43CE37D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7BAE-8999-8A42-B7CF-29DC6073D4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2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6DB09D-9C45-F74D-A4A6-B77939ED2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97EF4-861A-D84A-B893-7740C99A3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90E67-0387-5743-B908-8804FEB12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E75C6-7614-7B45-808C-571A93A70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EC4AB-104C-5246-BEA5-FADBB0B31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CA8B-B2ED-514D-A4DB-E8BEA6F19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1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259C9-A75C-0046-BFDD-44B03FF07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58ADE-E957-7C46-B011-10C929BB0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C5D3F-6B96-434A-9A0B-CE2037D21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5E7FD-C68E-C84A-951F-2A3DDE941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1BBEB-B291-5846-930D-FB2657530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6540-D998-0F4E-8022-572A78144C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52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CA07F-861D-7A4C-BF1C-2B07BEBE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0495B-EE30-C04E-8ECC-0281C8CB1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5DDCE-0B3A-554B-BE21-E46E40A4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EFD36-331D-4B44-A19E-18146B828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3D793-9EBF-3044-83F3-80491A8CC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BD97-EDBD-F943-962E-892AFF7887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3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39B78-1794-4A49-8216-C450CF0CA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AC33B-6098-B744-9591-BA046E032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605EF-BC5E-6746-8294-84E5E6465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6C9A16-E5EF-AB48-9323-8D59FC79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DD2FBE-52B3-514F-A440-337643EA1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12E70-1A18-0341-B3D6-291D54A23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C7E46-29D9-3E43-A15D-6DCF9606C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8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AF1E9-796E-1E4D-9BCF-1A262446F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D86D9-6786-4643-BC9B-0843525E4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9A313F-91C3-5E4B-97A3-2E1144CF7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72270A-0B32-BC48-A0E4-9EC27A3DA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A7D350-1155-5F43-AFD3-C8BB10B33C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3F7619-FAC5-C541-BD92-C3A02C7B9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52EB6-3925-CA4F-B578-550B3075F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085171-F02B-1146-A6B4-AB0EA7B23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311-0B90-BE46-8555-F8FDF4AA26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2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6AB0B-874F-0149-A626-CD15CCF3D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781DE3-EB91-D746-8E64-F1DCCD099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EB026-5C96-734D-A811-F2937D127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38995-49CC-F444-8804-BB25BCBC1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3D28-C37D-7649-AA2B-92B5224C7D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3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23DFD9-62EE-7543-A7E6-CC833BBBF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6D1C0E-9E19-3546-8C5C-E43D4565D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EC8C2-7272-BC44-A8FE-49777541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3D29E-6FEA-9B4C-81F1-77C652B7F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1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5710E-FF8A-4547-9672-AE6EC1C2B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CD7A0-0021-5F49-A433-0453F308F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85454-47FB-6A49-8792-D704753AF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9C6F8-21AD-8B4D-A8FF-5267D8DA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C56711-C97C-6A4E-8656-A8CB4E41C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91823-F89E-BA42-AED7-3A20738DB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5556-A347-B947-96E4-503C85B05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8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CE14E-3DC1-0D49-8ED3-1C6E4B3E3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A23BA8-42BC-1343-A446-DF0AF356D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6589CF-C1A2-0F4F-8100-D9549BE7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8EB78-1226-B945-909A-E280C0761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218724-09F3-7D4A-8012-8CE1194FC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FD345-7506-9640-94CC-8080FAF05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222A-CF51-9E49-8C5C-9CB5C14D29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2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BE5B81-4920-C64E-AA38-BD645AD1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C68D1-4B77-734E-ADED-1693C5FE8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649CC-8107-E346-93FC-239144D474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5AA03-372A-B848-A47D-E4509EF55C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0AFC1-CA25-A041-B4A2-B40A44477A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7C84B-178E-294D-859F-4ACC5B6EF1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NULL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Basic Structures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noFill/>
          <a:ln/>
        </p:spPr>
        <p:txBody>
          <a:bodyPr lIns="90488" tIns="44450" rIns="90488" bIns="44450"/>
          <a:lstStyle/>
          <a:p>
            <a:r>
              <a:rPr lang="en-GB" i="1" dirty="0"/>
              <a:t>Few things are harder to put up with than the annoyance of a good example</a:t>
            </a:r>
          </a:p>
          <a:p>
            <a:r>
              <a:rPr lang="en-GB" dirty="0"/>
              <a:t>Mark Twain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EED8A59C-AF7D-9F4C-B6C2-1ED9C1B19039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9" name="Rectangle 27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Relationship descriptors </a:t>
            </a:r>
            <a:br>
              <a:rPr lang="en-GB"/>
            </a:br>
            <a:r>
              <a:rPr lang="en-GB"/>
              <a:t>as identifiers</a:t>
            </a:r>
          </a:p>
        </p:txBody>
      </p:sp>
      <p:sp>
        <p:nvSpPr>
          <p:cNvPr id="13340" name="Rectangle 28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/>
              <a:t>A dependent entity</a:t>
            </a:r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594F4E1C-86BA-0440-B6F0-78CC15FE5489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13473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031482"/>
              </p:ext>
            </p:extLst>
          </p:nvPr>
        </p:nvGraphicFramePr>
        <p:xfrm>
          <a:off x="870290" y="4652963"/>
          <a:ext cx="6073775" cy="15240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19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region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regname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regtype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regpop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regarea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city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cityname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citypop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cityarea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regname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3477" name="Picture 165" descr="FireLite:Books:Data Management:5e:slides:images:PNG Images:7-dependent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811213" y="2636043"/>
            <a:ext cx="3328987" cy="158591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7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Relationship descriptors </a:t>
            </a:r>
            <a:br>
              <a:rPr lang="en-GB"/>
            </a:br>
            <a:r>
              <a:rPr lang="en-GB"/>
              <a:t>as identifiers</a:t>
            </a:r>
          </a:p>
        </p:txBody>
      </p:sp>
      <p:sp>
        <p:nvSpPr>
          <p:cNvPr id="14344" name="Rectangle 8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/>
              <a:t>An associative entity</a:t>
            </a:r>
          </a:p>
        </p:txBody>
      </p:sp>
      <p:sp>
        <p:nvSpPr>
          <p:cNvPr id="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76598EE3-4DAD-1A43-A713-C68BAE4379D8}" type="slidenum">
              <a:rPr lang="en-US"/>
              <a:pPr/>
              <a:t>11</a:t>
            </a:fld>
            <a:endParaRPr lang="en-US"/>
          </a:p>
        </p:txBody>
      </p:sp>
      <p:graphicFrame>
        <p:nvGraphicFramePr>
          <p:cNvPr id="14540" name="Group 2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509279"/>
              </p:ext>
            </p:extLst>
          </p:nvPr>
        </p:nvGraphicFramePr>
        <p:xfrm>
          <a:off x="775607" y="3919764"/>
          <a:ext cx="6073775" cy="24384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19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city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cityname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store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storestreet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storezip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cityname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firmname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firm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firmname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firmstreet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firmzip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4541" name="Picture 205" descr="FireLite:Books:Data Management:6e:Art PNG:r1-city-store-firm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775607" y="2285206"/>
            <a:ext cx="4857750" cy="130651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A tree structure</a:t>
            </a:r>
          </a:p>
        </p:txBody>
      </p:sp>
      <p:sp>
        <p:nvSpPr>
          <p:cNvPr id="1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CF4B-03DD-7446-9F6D-76918F4C74B1}" type="slidenum">
              <a:rPr lang="en-US"/>
              <a:pPr/>
              <a:t>12</a:t>
            </a:fld>
            <a:endParaRPr lang="en-US"/>
          </a:p>
        </p:txBody>
      </p:sp>
      <p:graphicFrame>
        <p:nvGraphicFramePr>
          <p:cNvPr id="15627" name="Group 2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10972"/>
              </p:ext>
            </p:extLst>
          </p:nvPr>
        </p:nvGraphicFramePr>
        <p:xfrm>
          <a:off x="1587500" y="3233738"/>
          <a:ext cx="5006975" cy="33528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firm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firmname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division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divname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firmname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department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divname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firmname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section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sectionid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deptname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divname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firmname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5628" name="Picture 268" descr="FireLite:Books:Data Management:6e:Art PNG:r1-tree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560513" y="1873250"/>
            <a:ext cx="5667375" cy="111601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Recursive tree</a:t>
            </a:r>
          </a:p>
        </p:txBody>
      </p:sp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9AEB6AE-1E70-FE47-A104-EF73A6335556}" type="slidenum">
              <a:rPr lang="en-US"/>
              <a:pPr/>
              <a:t>13</a:t>
            </a:fld>
            <a:endParaRPr lang="en-US"/>
          </a:p>
        </p:txBody>
      </p:sp>
      <p:pic>
        <p:nvPicPr>
          <p:cNvPr id="31748" name="Picture 4" descr="FireLite:Books:Data Management:5e:slides:images:PNG Images:r1-flextree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69484" y="1902278"/>
            <a:ext cx="4440237" cy="2652713"/>
          </a:xfrm>
          <a:prstGeom prst="rect">
            <a:avLst/>
          </a:prstGeom>
          <a:noFill/>
        </p:spPr>
      </p:pic>
      <p:graphicFrame>
        <p:nvGraphicFramePr>
          <p:cNvPr id="31749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872552"/>
              </p:ext>
            </p:extLst>
          </p:nvPr>
        </p:nvGraphicFramePr>
        <p:xfrm>
          <a:off x="769484" y="5112657"/>
          <a:ext cx="6072188" cy="6096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unitid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attribute1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superunitid</a:t>
                      </a:r>
                      <a:endParaRPr kumimoji="0" lang="en-US" sz="1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Key points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/>
              <a:t>There are a few basic structures</a:t>
            </a:r>
          </a:p>
          <a:p>
            <a:r>
              <a:rPr lang="en-US"/>
              <a:t>All data models are constructed from these basic structures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00E0DE4-E0A0-2443-89B8-A83E4B166918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Basic structures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One entity</a:t>
            </a:r>
          </a:p>
          <a:p>
            <a:r>
              <a:rPr lang="en-GB"/>
              <a:t>Two entities</a:t>
            </a:r>
          </a:p>
          <a:p>
            <a:r>
              <a:rPr lang="en-GB"/>
              <a:t>Relationship descriptors as identifiers</a:t>
            </a:r>
          </a:p>
          <a:p>
            <a:r>
              <a:rPr lang="en-GB"/>
              <a:t>A tree structure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04B0E0F-BEA5-564E-9D79-4AFFCA0F750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One entity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GB"/>
              <a:t>No relationships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E4E7-47DD-0B4A-B462-3A402E0C1D31}" type="slidenum">
              <a:rPr lang="en-US"/>
              <a:pPr/>
              <a:t>3</a:t>
            </a:fld>
            <a:endParaRPr lang="en-US"/>
          </a:p>
        </p:txBody>
      </p:sp>
      <p:graphicFrame>
        <p:nvGraphicFramePr>
          <p:cNvPr id="6227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150801"/>
              </p:ext>
            </p:extLst>
          </p:nvPr>
        </p:nvGraphicFramePr>
        <p:xfrm>
          <a:off x="779730" y="4724400"/>
          <a:ext cx="6072188" cy="6096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personid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attribute1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attribute2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228" name="Picture 84" descr="FireLite:Books:Data Management:6e:Art PNG:r1-person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779730" y="2602706"/>
            <a:ext cx="1649413" cy="164941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One entity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GB"/>
              <a:t>A 1:1 recursive relationship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24FD-4AF5-BA40-82F0-ACCA05723B46}" type="slidenum">
              <a:rPr lang="en-US"/>
              <a:pPr/>
              <a:t>4</a:t>
            </a:fld>
            <a:endParaRPr lang="en-US"/>
          </a:p>
        </p:txBody>
      </p:sp>
      <p:graphicFrame>
        <p:nvGraphicFramePr>
          <p:cNvPr id="7243" name="Group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319305"/>
              </p:ext>
            </p:extLst>
          </p:nvPr>
        </p:nvGraphicFramePr>
        <p:xfrm>
          <a:off x="806079" y="5078098"/>
          <a:ext cx="6072188" cy="6096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19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personid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attribute1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attribute2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spouse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244" name="Picture 76" descr="FireLite:Books:Data Management:6e:Art PNG:r1-person-1-1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806079" y="2507456"/>
            <a:ext cx="2773363" cy="204311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One entity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GB"/>
              <a:t>A recursive 1:m relationship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AA4D-9AFE-7846-B360-885364B7E5B1}" type="slidenum">
              <a:rPr lang="en-US"/>
              <a:pPr/>
              <a:t>5</a:t>
            </a:fld>
            <a:endParaRPr lang="en-US"/>
          </a:p>
        </p:txBody>
      </p:sp>
      <p:graphicFrame>
        <p:nvGraphicFramePr>
          <p:cNvPr id="8290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569673"/>
              </p:ext>
            </p:extLst>
          </p:nvPr>
        </p:nvGraphicFramePr>
        <p:xfrm>
          <a:off x="852055" y="5168840"/>
          <a:ext cx="6073775" cy="6096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19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personid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attribute1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attribute2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father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291" name="Picture 99" descr="FireLite:Books:Data Management:6e:Art PNG:r1-person-1-m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852055" y="2570926"/>
            <a:ext cx="2971800" cy="215741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One entity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A recursive </a:t>
            </a:r>
            <a:r>
              <a:rPr lang="en-GB" dirty="0" err="1"/>
              <a:t>m:m</a:t>
            </a:r>
            <a:r>
              <a:rPr lang="en-GB" dirty="0"/>
              <a:t> relationship</a:t>
            </a:r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EB754A00-55B3-294D-BBC3-57648D6CF4C8}" type="slidenum">
              <a:rPr lang="en-US"/>
              <a:pPr/>
              <a:t>6</a:t>
            </a:fld>
            <a:endParaRPr lang="en-US"/>
          </a:p>
        </p:txBody>
      </p:sp>
      <p:graphicFrame>
        <p:nvGraphicFramePr>
          <p:cNvPr id="9465" name="Group 2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405901"/>
              </p:ext>
            </p:extLst>
          </p:nvPr>
        </p:nvGraphicFramePr>
        <p:xfrm>
          <a:off x="848323" y="4797425"/>
          <a:ext cx="6073775" cy="169545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19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1270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1270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1270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1270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1270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personid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attribute1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attribute2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friendship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*personid1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*personid2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attribute3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attribute4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466" name="Picture 250" descr="FireLite:Books:Data Management:6e:Art PNG:r1-person-m-m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848323" y="2476500"/>
            <a:ext cx="3011487" cy="1905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Two entities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GB"/>
              <a:t>A 1:1 relationship</a:t>
            </a:r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AFC8B-FCFB-F34A-9B1A-03711511FA80}" type="slidenum">
              <a:rPr lang="en-US"/>
              <a:pPr/>
              <a:t>7</a:t>
            </a:fld>
            <a:endParaRPr lang="en-US"/>
          </a:p>
        </p:txBody>
      </p:sp>
      <p:graphicFrame>
        <p:nvGraphicFramePr>
          <p:cNvPr id="10462" name="Group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805719"/>
              </p:ext>
            </p:extLst>
          </p:nvPr>
        </p:nvGraphicFramePr>
        <p:xfrm>
          <a:off x="1320800" y="4546600"/>
          <a:ext cx="6073775" cy="15240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19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department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deptid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deptattrib1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deptattrib2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bossno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employee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*empid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empattrib1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empattrib2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463" name="Picture 223" descr="FireLite:Books:Data Management:6e:Art PNG:r1-dept-emp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517650" y="2597150"/>
            <a:ext cx="4583113" cy="142081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Two entities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GB"/>
              <a:t>A 1:m relationship</a:t>
            </a:r>
          </a:p>
        </p:txBody>
      </p:sp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EE30-C03F-F04F-A1A8-B6DAF52B4C3B}" type="slidenum">
              <a:rPr lang="en-US"/>
              <a:pPr/>
              <a:t>8</a:t>
            </a:fld>
            <a:endParaRPr lang="en-US"/>
          </a:p>
        </p:txBody>
      </p:sp>
      <p:graphicFrame>
        <p:nvGraphicFramePr>
          <p:cNvPr id="11464" name="Group 2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554077"/>
              </p:ext>
            </p:extLst>
          </p:nvPr>
        </p:nvGraphicFramePr>
        <p:xfrm>
          <a:off x="816882" y="4742657"/>
          <a:ext cx="6072188" cy="15240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4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nation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natcode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exchrate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stock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stkcode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stkfirm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stkprice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stkqty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stkdiv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stkpe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natcode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467" name="Picture 203" descr="FireLite:Books:Data Management:6e:Art PNG:04-nation-stock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816882" y="2582068"/>
            <a:ext cx="3346450" cy="169386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Two entities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An m:m relationship</a:t>
            </a:r>
          </a:p>
        </p:txBody>
      </p:sp>
      <p:sp>
        <p:nvSpPr>
          <p:cNvPr id="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2498C9B-06B9-A341-A0DF-F392EC5DF427}" type="slidenum">
              <a:rPr lang="en-US"/>
              <a:pPr/>
              <a:t>9</a:t>
            </a:fld>
            <a:endParaRPr lang="en-US"/>
          </a:p>
        </p:txBody>
      </p:sp>
      <p:graphicFrame>
        <p:nvGraphicFramePr>
          <p:cNvPr id="12597" name="Group 3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950701"/>
              </p:ext>
            </p:extLst>
          </p:nvPr>
        </p:nvGraphicFramePr>
        <p:xfrm>
          <a:off x="810078" y="3892550"/>
          <a:ext cx="6073775" cy="24638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19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book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callno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isbn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booktitle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borrower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borrowerid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copy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bookno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duedate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callno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borrowerid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383" name="Rectangle 95"/>
          <p:cNvSpPr>
            <a:spLocks noChangeArrowheads="1"/>
          </p:cNvSpPr>
          <p:nvPr/>
        </p:nvSpPr>
        <p:spPr bwMode="auto">
          <a:xfrm>
            <a:off x="0" y="5694363"/>
            <a:ext cx="463550" cy="1163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20000"/>
              </a:spcBef>
              <a:buFontTx/>
              <a:buBlip>
                <a:blip r:embed="rId3"/>
              </a:buBlip>
            </a:pPr>
            <a:endParaRPr lang="en-US" sz="3200">
              <a:latin typeface="Times" pitchFamily="-109" charset="0"/>
            </a:endParaRPr>
          </a:p>
          <a:p>
            <a:pPr eaLnBrk="1" hangingPunct="1">
              <a:spcBef>
                <a:spcPct val="20000"/>
              </a:spcBef>
              <a:buFontTx/>
              <a:buBlip>
                <a:blip r:embed="rId3"/>
              </a:buBlip>
            </a:pPr>
            <a:endParaRPr lang="en-US" sz="3200">
              <a:latin typeface="Times" pitchFamily="-109" charset="0"/>
            </a:endParaRPr>
          </a:p>
        </p:txBody>
      </p:sp>
      <p:pic>
        <p:nvPicPr>
          <p:cNvPr id="12598" name="Picture 310" descr="FireLite:Books:Data Management:6e:Art PNG:r1-book-copy-borrow.pn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810078" y="2360612"/>
            <a:ext cx="4668838" cy="125571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1876779</TotalTime>
  <Pages>12</Pages>
  <Words>274</Words>
  <Application>Microsoft Macintosh PowerPoint</Application>
  <PresentationFormat>Letter Paper (8.5x11 in)</PresentationFormat>
  <Paragraphs>159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Times</vt:lpstr>
      <vt:lpstr>Times New Roman</vt:lpstr>
      <vt:lpstr>Trebuchet MS</vt:lpstr>
      <vt:lpstr>Office Theme</vt:lpstr>
      <vt:lpstr>Basic Structures</vt:lpstr>
      <vt:lpstr>Basic structures</vt:lpstr>
      <vt:lpstr>One entity</vt:lpstr>
      <vt:lpstr>One entity</vt:lpstr>
      <vt:lpstr>One entity</vt:lpstr>
      <vt:lpstr>One entity</vt:lpstr>
      <vt:lpstr>Two entities</vt:lpstr>
      <vt:lpstr>Two entities</vt:lpstr>
      <vt:lpstr>Two entities</vt:lpstr>
      <vt:lpstr>Relationship descriptors  as identifiers</vt:lpstr>
      <vt:lpstr>Relationship descriptors  as identifiers</vt:lpstr>
      <vt:lpstr>A tree structure</vt:lpstr>
      <vt:lpstr>Recursive tree</vt:lpstr>
      <vt:lpstr>Key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structures</dc:title>
  <dc:subject/>
  <dc:creator>Richard T. Watson</dc:creator>
  <cp:keywords/>
  <dc:description/>
  <cp:lastModifiedBy>Richard T Watson</cp:lastModifiedBy>
  <cp:revision>69</cp:revision>
  <cp:lastPrinted>1996-09-23T11:35:14Z</cp:lastPrinted>
  <dcterms:created xsi:type="dcterms:W3CDTF">2009-08-23T00:55:50Z</dcterms:created>
  <dcterms:modified xsi:type="dcterms:W3CDTF">2022-01-07T20:18:06Z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C:\html-database</vt:lpwstr>
  </property>
</Properties>
</file>