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3" r:id="rId1"/>
  </p:sldMasterIdLst>
  <p:notesMasterIdLst>
    <p:notesMasterId r:id="rId43"/>
  </p:notesMasterIdLst>
  <p:handoutMasterIdLst>
    <p:handoutMasterId r:id="rId44"/>
  </p:handoutMasterIdLst>
  <p:sldIdLst>
    <p:sldId id="256" r:id="rId2"/>
    <p:sldId id="274" r:id="rId3"/>
    <p:sldId id="275" r:id="rId4"/>
    <p:sldId id="296" r:id="rId5"/>
    <p:sldId id="295" r:id="rId6"/>
    <p:sldId id="335" r:id="rId7"/>
    <p:sldId id="328" r:id="rId8"/>
    <p:sldId id="302" r:id="rId9"/>
    <p:sldId id="297" r:id="rId10"/>
    <p:sldId id="301" r:id="rId11"/>
    <p:sldId id="346" r:id="rId12"/>
    <p:sldId id="321" r:id="rId13"/>
    <p:sldId id="322" r:id="rId14"/>
    <p:sldId id="299" r:id="rId15"/>
    <p:sldId id="305" r:id="rId16"/>
    <p:sldId id="306" r:id="rId17"/>
    <p:sldId id="336" r:id="rId18"/>
    <p:sldId id="338" r:id="rId19"/>
    <p:sldId id="339" r:id="rId20"/>
    <p:sldId id="341" r:id="rId21"/>
    <p:sldId id="342" r:id="rId22"/>
    <p:sldId id="343" r:id="rId23"/>
    <p:sldId id="344" r:id="rId24"/>
    <p:sldId id="345" r:id="rId25"/>
    <p:sldId id="307" r:id="rId26"/>
    <p:sldId id="308" r:id="rId27"/>
    <p:sldId id="323" r:id="rId28"/>
    <p:sldId id="324" r:id="rId29"/>
    <p:sldId id="325" r:id="rId30"/>
    <p:sldId id="310" r:id="rId31"/>
    <p:sldId id="313" r:id="rId32"/>
    <p:sldId id="311" r:id="rId33"/>
    <p:sldId id="312" r:id="rId34"/>
    <p:sldId id="314" r:id="rId35"/>
    <p:sldId id="326" r:id="rId36"/>
    <p:sldId id="327" r:id="rId37"/>
    <p:sldId id="331" r:id="rId38"/>
    <p:sldId id="333" r:id="rId39"/>
    <p:sldId id="334" r:id="rId40"/>
    <p:sldId id="337" r:id="rId41"/>
    <p:sldId id="294" r:id="rId42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D7D7"/>
    <a:srgbClr val="B3B3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715" autoAdjust="0"/>
    <p:restoredTop sz="90884"/>
  </p:normalViewPr>
  <p:slideViewPr>
    <p:cSldViewPr snapToGrid="0">
      <p:cViewPr varScale="1">
        <p:scale>
          <a:sx n="116" d="100"/>
          <a:sy n="116" d="100"/>
        </p:scale>
        <p:origin x="122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2478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604324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http://www.infoworld.com/articles/hn/xml/00/10/09/001009hnjg.html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BA4CA-559C-7742-9EAF-FBBBDB9E77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E46D20-FC87-3B47-BCF5-FA5B932690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A6E9A-964F-164A-86FD-9A79FC8E2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A80CB-29C9-474E-B0FE-81AAC1F85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FE888-7B47-504D-9DE7-71C69437D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AB76-EDBB-3D44-9362-6242DA8C9D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73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1AD85-A2EB-4743-A4C1-00F51AF0E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5651AD-A6DF-E345-9076-B6A411658D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596B0-92FA-CC4C-BF93-FD36851A9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BDE30-6BE9-1A40-B76B-7AA6A332F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63BD0-B264-AD4A-B613-85020A557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333-6092-E845-9407-95A0EAFAC4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73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E0D80-2F1C-E84A-A624-B723DD7BC1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A634A0-2C10-8E45-B1D5-D0E2A305FB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67669-1229-414C-8688-1F619079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30FB9-A8D7-424C-8642-85A61BE0A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C29CC-1C56-6F43-BFD6-307C10EFE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2755-9519-5F4B-B1B0-76B6AC3F8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387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EE88F-AFD4-4A41-9007-6531CCC4B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4986B-C89C-364F-A719-61DEAB1A3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BEB96-E6FD-B346-950A-B1AA77716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4D2B43-DA35-A74A-A699-0B34CFA65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DA311-E0EB-DD40-851A-855803E4F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364-A462-9349-AD92-37DABC7FFB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893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43FFA-704B-E642-98FF-D37168E30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9A0DE-2F97-E54A-940C-F29C4C0DB2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11FC1B-D008-D94F-B1B6-C4E13AC69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AEC88-A988-1E45-8060-D362D6E7F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7C0493-7F14-1D46-B5A1-5776D0B9F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04152-2532-5A46-8628-75211A06A0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388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82F1B-667C-5A41-9CDC-C5CD197AA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B7BC6-CDD6-FB4E-A8B4-1D25B098FD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149A53-69BC-9049-AA5C-B751699183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0CC37-1418-414A-9D03-C05C20D9E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D26182-C8BE-6B45-91C4-066B44883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AF17D4-B32C-BE45-9FE3-915BCBB9D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0A820-64AF-C546-B126-A3ED48FFA7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402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356C6-4AA2-8549-9AA1-6B10F5582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2188D2-9DD1-B746-8BAA-CEE5404F42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DA9549-90C8-634C-801E-321960F26E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D50FBE-94B9-5342-9F22-D65DC8958F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C565CC-4D27-AC4F-9E0C-0D6DFDF74E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DB4F4C-1453-9647-8421-27E363345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5AC3AD-5C97-C044-A91E-8672C5589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AF1415-76E7-9A4D-878C-ECEDA85FE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4EEE6-3952-6C4B-9D0D-E7272F67A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205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1BF27-BD09-FD42-A0E9-4C5C01AC3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61D8E2-5B90-1F4E-96E7-7BD653C2E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B0E12-18A5-9444-B4FA-93D664730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82DD53-5C4D-4247-9321-2525920C6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0EAF-899C-1841-9543-D614EBFA23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230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9CF43D-38BA-964E-9C6A-E63A06CC8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9D34A2-8F1B-5E46-B642-BE3B814E7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CC5F3-0334-654E-93F7-02215BA24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6E24-409F-8543-AC80-30E904E68B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451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C037C-D4F2-4540-8CE5-634C8CBE2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4DCC7-5891-6445-893C-EAB1A4C68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57359E-52BF-6845-807D-FC8B71F748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585449-9BBD-EA4D-9F2A-AE1F39F1E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F00F01-B680-DD4D-A6BB-348A1E380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FEC27-8B25-F548-BF8C-E0F032761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7B9F-24CA-5D4B-BD84-1F566A1F4F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048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F43ED-6193-8E43-B218-FE963D174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A8F86C-A88C-3F44-BBB0-B30F5569EC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55D3D4-EA87-734B-9DCA-C9688C89B4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885B95-F126-4A46-A05F-E0A0A4CA9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1664EB-A761-6C4C-8C54-9D9CFC0BA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8E891-0AE1-1240-B3AE-C28475DBB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344-C298-4C48-B109-A487692A8A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382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BBC3A4-12AE-2540-9016-DCE8B5649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9C346C-00B1-334B-B43F-A1163110B8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14580-F324-C44E-9067-FE893C3210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D637D0-F346-AD47-9F98-13DAEC859B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7AAFBA-3676-0A4F-A55C-6B56A1E49A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FEC70-1811-0F42-ACCC-9057030A00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175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opbox.com/s/8bg03qkmm7f0mvz/DatabaseAccess.java" TargetMode="External"/><Relationship Id="rId2" Type="http://schemas.openxmlformats.org/officeDocument/2006/relationships/hyperlink" Target="https://www.dropbox.com/s/9dxqfjzv3rt8ddv/DatabaseTest.java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opbox.com/s/5fmfqrtfpz23mcr/ArtCollector.java" TargetMode="External"/><Relationship Id="rId2" Type="http://schemas.openxmlformats.org/officeDocument/2006/relationships/hyperlink" Target="https://www.dropbox.com/s/64dejvb10jknkzw/DatabaseTest.java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.org/TR/html4/loose.dtd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opbox.com/s/xc266ap04ixyrdi/mapinsert.jsp" TargetMode="External"/><Relationship Id="rId2" Type="http://schemas.openxmlformats.org/officeDocument/2006/relationships/hyperlink" Target="https://www.dropbox.com/s/slf8aklof7kayia/index.html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evapp.sun.com/product/jdbc/driver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SQL and Java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/>
              <a:t>The vision for Java is to be the concrete and nails that people use to build this incredible network system that is happening all around us</a:t>
            </a:r>
          </a:p>
          <a:p>
            <a:r>
              <a:rPr lang="en-US" dirty="0"/>
              <a:t>James Gosling, 2000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and execute an SQL statement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Statement object</a:t>
            </a:r>
          </a:p>
          <a:p>
            <a:pPr lvl="1"/>
            <a:r>
              <a:rPr lang="en-US" i="1" dirty="0" err="1"/>
              <a:t>prepareStatement</a:t>
            </a:r>
            <a:r>
              <a:rPr lang="en-US" dirty="0"/>
              <a:t> ()</a:t>
            </a:r>
          </a:p>
          <a:p>
            <a:pPr lvl="1"/>
            <a:r>
              <a:rPr lang="en-US" dirty="0"/>
              <a:t>Set the value of the query’s parameters using a set method</a:t>
            </a:r>
          </a:p>
          <a:p>
            <a:r>
              <a:rPr lang="en-US" dirty="0"/>
              <a:t>Execute the query</a:t>
            </a:r>
          </a:p>
          <a:p>
            <a:pPr lvl="1"/>
            <a:r>
              <a:rPr lang="en-US" i="1" dirty="0" err="1"/>
              <a:t>executeQuery</a:t>
            </a:r>
            <a:r>
              <a:rPr lang="en-US" i="1" dirty="0"/>
              <a:t>()</a:t>
            </a:r>
          </a:p>
          <a:p>
            <a:r>
              <a:rPr lang="en-US" dirty="0"/>
              <a:t>Results are returned in a </a:t>
            </a:r>
            <a:r>
              <a:rPr lang="en-US" dirty="0" err="1"/>
              <a:t>ResultSet</a:t>
            </a:r>
            <a:r>
              <a:rPr lang="en-US" dirty="0"/>
              <a:t> object</a:t>
            </a:r>
            <a:endParaRPr lang="en-US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and execute SQL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769225" cy="3478212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"/>
                <a:cs typeface="Courier"/>
              </a:rPr>
              <a:t>try {</a:t>
            </a:r>
          </a:p>
          <a:p>
            <a:pPr marL="400050" lvl="1" indent="0">
              <a:buNone/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"/>
                <a:cs typeface="Courier"/>
              </a:rPr>
              <a:t>	</a:t>
            </a:r>
            <a:r>
              <a:rPr lang="en-US" sz="1400" dirty="0" err="1">
                <a:latin typeface="Courier"/>
                <a:cs typeface="Courier"/>
              </a:rPr>
              <a:t>stmt</a:t>
            </a:r>
            <a:r>
              <a:rPr lang="en-US" sz="1400" dirty="0">
                <a:latin typeface="Courier"/>
                <a:cs typeface="Courier"/>
              </a:rPr>
              <a:t> = </a:t>
            </a:r>
            <a:r>
              <a:rPr lang="en-US" sz="1400" dirty="0" err="1">
                <a:latin typeface="Courier"/>
                <a:cs typeface="Courier"/>
              </a:rPr>
              <a:t>conn.prepareStatement</a:t>
            </a:r>
            <a:r>
              <a:rPr lang="en-US" sz="1400" dirty="0">
                <a:latin typeface="Courier"/>
                <a:cs typeface="Courier"/>
              </a:rPr>
              <a:t>("SELECT </a:t>
            </a:r>
            <a:r>
              <a:rPr lang="en-US" sz="1400" dirty="0" err="1">
                <a:latin typeface="Courier"/>
                <a:cs typeface="Courier"/>
              </a:rPr>
              <a:t>shrfirm</a:t>
            </a:r>
            <a:r>
              <a:rPr lang="en-US" sz="1400" dirty="0">
                <a:latin typeface="Courier"/>
                <a:cs typeface="Courier"/>
              </a:rPr>
              <a:t>, </a:t>
            </a:r>
            <a:r>
              <a:rPr lang="en-US" sz="1400" dirty="0" err="1">
                <a:latin typeface="Courier"/>
                <a:cs typeface="Courier"/>
              </a:rPr>
              <a:t>shrdiv</a:t>
            </a:r>
            <a:r>
              <a:rPr lang="en-US" sz="1400" dirty="0">
                <a:latin typeface="Courier"/>
                <a:cs typeface="Courier"/>
              </a:rPr>
              <a:t> FROM </a:t>
            </a:r>
            <a:r>
              <a:rPr lang="en-US" sz="1400" dirty="0" err="1">
                <a:latin typeface="Courier"/>
                <a:cs typeface="Courier"/>
              </a:rPr>
              <a:t>shr</a:t>
            </a:r>
            <a:r>
              <a:rPr lang="en-US" sz="1400" dirty="0">
                <a:latin typeface="Courier"/>
                <a:cs typeface="Courier"/>
              </a:rPr>
              <a:t> WHERE </a:t>
            </a:r>
            <a:r>
              <a:rPr lang="en-US" sz="1400" dirty="0" err="1">
                <a:latin typeface="Courier"/>
                <a:cs typeface="Courier"/>
              </a:rPr>
              <a:t>shrdiv</a:t>
            </a:r>
            <a:r>
              <a:rPr lang="en-US" sz="1400" dirty="0">
                <a:latin typeface="Courier"/>
                <a:cs typeface="Courier"/>
              </a:rPr>
              <a:t> &gt; ?");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"/>
                <a:cs typeface="Courier"/>
              </a:rPr>
              <a:t>		// set the value for </a:t>
            </a:r>
            <a:r>
              <a:rPr lang="en-US" sz="1400" dirty="0" err="1">
                <a:latin typeface="Courier"/>
                <a:cs typeface="Courier"/>
              </a:rPr>
              <a:t>shrdiv</a:t>
            </a:r>
            <a:r>
              <a:rPr lang="en-US" sz="1400" dirty="0">
                <a:latin typeface="Courier"/>
                <a:cs typeface="Courier"/>
              </a:rPr>
              <a:t> to </a:t>
            </a:r>
            <a:r>
              <a:rPr lang="en-US" sz="1400" dirty="0" err="1">
                <a:latin typeface="Courier"/>
                <a:cs typeface="Courier"/>
              </a:rPr>
              <a:t>indiv</a:t>
            </a:r>
            <a:endParaRPr lang="en-US" sz="1400" dirty="0">
              <a:latin typeface="Courier"/>
              <a:cs typeface="Courier"/>
            </a:endParaRPr>
          </a:p>
          <a:p>
            <a:pPr marL="400050" lvl="1" indent="0">
              <a:buNone/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"/>
                <a:cs typeface="Courier"/>
              </a:rPr>
              <a:t>	</a:t>
            </a:r>
            <a:r>
              <a:rPr lang="en-US" sz="1400" dirty="0" err="1">
                <a:latin typeface="Courier"/>
                <a:cs typeface="Courier"/>
              </a:rPr>
              <a:t>stmt.setInt</a:t>
            </a:r>
            <a:r>
              <a:rPr lang="en-US" sz="1400" dirty="0">
                <a:latin typeface="Courier"/>
                <a:cs typeface="Courier"/>
              </a:rPr>
              <a:t>(1,indiv);</a:t>
            </a:r>
          </a:p>
          <a:p>
            <a:pPr marL="400050" lvl="1" indent="0">
              <a:buNone/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"/>
                <a:cs typeface="Courier"/>
              </a:rPr>
              <a:t>	</a:t>
            </a:r>
            <a:r>
              <a:rPr lang="en-US" sz="1400" dirty="0" err="1">
                <a:latin typeface="Courier"/>
                <a:cs typeface="Courier"/>
              </a:rPr>
              <a:t>rs</a:t>
            </a:r>
            <a:r>
              <a:rPr lang="en-US" sz="1400" dirty="0">
                <a:latin typeface="Courier"/>
                <a:cs typeface="Courier"/>
              </a:rPr>
              <a:t> = </a:t>
            </a:r>
            <a:r>
              <a:rPr lang="en-US" sz="1400" dirty="0" err="1">
                <a:latin typeface="Courier"/>
                <a:cs typeface="Courier"/>
              </a:rPr>
              <a:t>stmt.executeQuery</a:t>
            </a:r>
            <a:r>
              <a:rPr lang="en-US" sz="1400" dirty="0">
                <a:latin typeface="Courier"/>
                <a:cs typeface="Courier"/>
              </a:rPr>
              <a:t>();</a:t>
            </a:r>
          </a:p>
          <a:p>
            <a:pPr marL="400050" lvl="1" indent="0">
              <a:buNone/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"/>
                <a:cs typeface="Courier"/>
              </a:rPr>
              <a:t>}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"/>
                <a:cs typeface="Courier"/>
              </a:rPr>
              <a:t>catch (</a:t>
            </a:r>
            <a:r>
              <a:rPr lang="en-US" sz="1400" dirty="0" err="1">
                <a:latin typeface="Courier"/>
                <a:cs typeface="Courier"/>
              </a:rPr>
              <a:t>SQLException</a:t>
            </a:r>
            <a:r>
              <a:rPr lang="en-US" sz="1400" dirty="0">
                <a:latin typeface="Courier"/>
                <a:cs typeface="Courier"/>
              </a:rPr>
              <a:t> error)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"/>
                <a:cs typeface="Courier"/>
              </a:rPr>
              <a:t>	{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"/>
                <a:cs typeface="Courier"/>
              </a:rPr>
              <a:t>	</a:t>
            </a:r>
            <a:r>
              <a:rPr lang="en-US" sz="1400" dirty="0" err="1">
                <a:latin typeface="Courier"/>
                <a:cs typeface="Courier"/>
              </a:rPr>
              <a:t>System.out.println</a:t>
            </a:r>
            <a:r>
              <a:rPr lang="en-US" sz="1400" dirty="0">
                <a:latin typeface="Courier"/>
                <a:cs typeface="Courier"/>
              </a:rPr>
              <a:t>("Error reporting from database: "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"/>
                <a:cs typeface="Courier"/>
              </a:rPr>
              <a:t>			+ </a:t>
            </a:r>
            <a:r>
              <a:rPr lang="en-US" sz="1400" dirty="0" err="1">
                <a:latin typeface="Courier"/>
                <a:cs typeface="Courier"/>
              </a:rPr>
              <a:t>error.toString</a:t>
            </a:r>
            <a:r>
              <a:rPr lang="en-US" sz="1400" dirty="0">
                <a:latin typeface="Courier"/>
                <a:cs typeface="Courier"/>
              </a:rPr>
              <a:t>());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"/>
                <a:cs typeface="Courier"/>
              </a:rPr>
              <a:t>	</a:t>
            </a:r>
            <a:r>
              <a:rPr lang="en-US" sz="1400" dirty="0" err="1">
                <a:latin typeface="Courier"/>
                <a:cs typeface="Courier"/>
              </a:rPr>
              <a:t>System.exit</a:t>
            </a:r>
            <a:r>
              <a:rPr lang="en-US" sz="1400" dirty="0">
                <a:latin typeface="Courier"/>
                <a:cs typeface="Courier"/>
              </a:rPr>
              <a:t>(1);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"/>
                <a:cs typeface="Courier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181006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Report a SELECT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rows in the table are processed a row at a time using the </a:t>
            </a:r>
            <a:r>
              <a:rPr lang="en-US" i="1" dirty="0"/>
              <a:t>next</a:t>
            </a:r>
            <a:r>
              <a:rPr lang="en-US" dirty="0"/>
              <a:t> method of the </a:t>
            </a:r>
            <a:r>
              <a:rPr lang="en-US" dirty="0" err="1"/>
              <a:t>ResultSet</a:t>
            </a:r>
            <a:r>
              <a:rPr lang="en-US" dirty="0"/>
              <a:t> object</a:t>
            </a:r>
          </a:p>
          <a:p>
            <a:r>
              <a:rPr lang="en-US" dirty="0"/>
              <a:t>Columns are retrieved one at a time using a get… methods</a:t>
            </a:r>
          </a:p>
          <a:p>
            <a:pPr lvl="1"/>
            <a:r>
              <a:rPr lang="en-US" dirty="0" err="1"/>
              <a:t>getString</a:t>
            </a:r>
            <a:r>
              <a:rPr lang="en-US" dirty="0"/>
              <a:t>()</a:t>
            </a:r>
          </a:p>
          <a:p>
            <a:pPr lvl="1"/>
            <a:r>
              <a:rPr lang="en-US" dirty="0" err="1"/>
              <a:t>getInt</a:t>
            </a:r>
            <a:r>
              <a:rPr lang="en-US" dirty="0"/>
              <a:t>()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Report a SELECT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746125" y="1690689"/>
            <a:ext cx="7769225" cy="1535112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  <a:tabLst>
                <a:tab pos="406400" algn="l"/>
              </a:tabLst>
            </a:pP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while (</a:t>
            </a:r>
            <a:r>
              <a:rPr lang="en-US" sz="1600" dirty="0" err="1">
                <a:solidFill>
                  <a:prstClr val="black"/>
                </a:solidFill>
                <a:latin typeface="Courier New"/>
                <a:cs typeface="Courier New"/>
              </a:rPr>
              <a:t>rs.next</a:t>
            </a: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()) {</a:t>
            </a:r>
          </a:p>
          <a:p>
            <a:pPr marL="400050" lvl="1" indent="0">
              <a:buNone/>
              <a:tabLst>
                <a:tab pos="406400" algn="l"/>
              </a:tabLst>
            </a:pP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String firm = </a:t>
            </a:r>
            <a:r>
              <a:rPr lang="en-US" sz="1600" dirty="0" err="1">
                <a:solidFill>
                  <a:prstClr val="black"/>
                </a:solidFill>
                <a:latin typeface="Courier New"/>
                <a:cs typeface="Courier New"/>
              </a:rPr>
              <a:t>rs.getString</a:t>
            </a: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(1);</a:t>
            </a:r>
          </a:p>
          <a:p>
            <a:pPr marL="0" indent="0">
              <a:buNone/>
              <a:tabLst>
                <a:tab pos="406400" algn="l"/>
              </a:tabLst>
            </a:pPr>
            <a:r>
              <a:rPr lang="en-US" sz="1600" dirty="0">
                <a:latin typeface="Courier New"/>
                <a:cs typeface="Courier New"/>
              </a:rPr>
              <a:t>	</a:t>
            </a:r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div = </a:t>
            </a:r>
            <a:r>
              <a:rPr lang="en-US" sz="1600" dirty="0" err="1">
                <a:latin typeface="Courier New"/>
                <a:cs typeface="Courier New"/>
              </a:rPr>
              <a:t>rs.getInt</a:t>
            </a:r>
            <a:r>
              <a:rPr lang="en-US" sz="1600" dirty="0">
                <a:latin typeface="Courier New"/>
                <a:cs typeface="Courier New"/>
              </a:rPr>
              <a:t>(2);</a:t>
            </a:r>
            <a:endParaRPr lang="en-US" sz="1600" dirty="0">
              <a:solidFill>
                <a:prstClr val="black"/>
              </a:solidFill>
              <a:latin typeface="Courier New"/>
              <a:cs typeface="Courier New"/>
            </a:endParaRPr>
          </a:p>
          <a:p>
            <a:pPr marL="400050" lvl="1" indent="0">
              <a:buNone/>
              <a:tabLst>
                <a:tab pos="406400" algn="l"/>
              </a:tabLst>
            </a:pPr>
            <a:r>
              <a:rPr lang="en-US" sz="1600" dirty="0" err="1">
                <a:latin typeface="Courier New"/>
                <a:cs typeface="Courier New"/>
              </a:rPr>
              <a:t>System.out.println</a:t>
            </a:r>
            <a:r>
              <a:rPr lang="en-US" sz="1600" dirty="0">
                <a:latin typeface="Courier New"/>
                <a:cs typeface="Courier New"/>
              </a:rPr>
              <a:t>(firm + " " + div);</a:t>
            </a:r>
          </a:p>
          <a:p>
            <a:pPr marL="0" indent="0">
              <a:buNone/>
              <a:tabLst>
                <a:tab pos="406400" algn="l"/>
              </a:tabLst>
            </a:pP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}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Create, execute, and report an SQL query</a:t>
            </a:r>
          </a:p>
        </p:txBody>
      </p:sp>
      <p:sp>
        <p:nvSpPr>
          <p:cNvPr id="59397" name="Rectangle 5"/>
          <p:cNvSpPr>
            <a:spLocks noGrp="1" noChangeArrowheads="1"/>
          </p:cNvSpPr>
          <p:nvPr>
            <p:ph idx="1"/>
          </p:nvPr>
        </p:nvSpPr>
        <p:spPr>
          <a:xfrm>
            <a:off x="711200" y="1766888"/>
            <a:ext cx="8343900" cy="4684712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try {</a:t>
            </a:r>
          </a:p>
          <a:p>
            <a:pPr marL="400050" lvl="1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400" dirty="0">
                <a:latin typeface="Courier New"/>
                <a:cs typeface="Courier New"/>
              </a:rPr>
              <a:t>	</a:t>
            </a:r>
            <a:r>
              <a:rPr lang="en-US" sz="1400" dirty="0" err="1">
                <a:latin typeface="Courier New"/>
                <a:cs typeface="Courier New"/>
              </a:rPr>
              <a:t>stmt</a:t>
            </a:r>
            <a:r>
              <a:rPr lang="en-US" sz="1400" dirty="0">
                <a:latin typeface="Courier New"/>
                <a:cs typeface="Courier New"/>
              </a:rPr>
              <a:t> = </a:t>
            </a:r>
            <a:r>
              <a:rPr lang="en-US" sz="1400" dirty="0" err="1">
                <a:latin typeface="Courier New"/>
                <a:cs typeface="Courier New"/>
              </a:rPr>
              <a:t>conn.prepareStatement</a:t>
            </a:r>
            <a:r>
              <a:rPr lang="en-US" sz="1400" dirty="0">
                <a:latin typeface="Courier New"/>
                <a:cs typeface="Courier New"/>
              </a:rPr>
              <a:t>("SELECT </a:t>
            </a:r>
            <a:r>
              <a:rPr lang="en-US" sz="1400" dirty="0" err="1">
                <a:latin typeface="Courier New"/>
                <a:cs typeface="Courier New"/>
              </a:rPr>
              <a:t>shrfirm</a:t>
            </a:r>
            <a:r>
              <a:rPr lang="en-US" sz="1400" dirty="0">
                <a:latin typeface="Courier New"/>
                <a:cs typeface="Courier New"/>
              </a:rPr>
              <a:t>, </a:t>
            </a:r>
            <a:r>
              <a:rPr lang="en-US" sz="1400" dirty="0" err="1">
                <a:latin typeface="Courier New"/>
                <a:cs typeface="Courier New"/>
              </a:rPr>
              <a:t>shrdiv</a:t>
            </a:r>
            <a:r>
              <a:rPr lang="en-US" sz="1400" dirty="0">
                <a:latin typeface="Courier New"/>
                <a:cs typeface="Courier New"/>
              </a:rPr>
              <a:t> FROM </a:t>
            </a:r>
            <a:r>
              <a:rPr lang="en-US" sz="1400" dirty="0" err="1">
                <a:latin typeface="Courier New"/>
                <a:cs typeface="Courier New"/>
              </a:rPr>
              <a:t>shr</a:t>
            </a:r>
            <a:r>
              <a:rPr lang="en-US" sz="1400" dirty="0">
                <a:latin typeface="Courier New"/>
                <a:cs typeface="Courier New"/>
              </a:rPr>
              <a:t> WHERE 			</a:t>
            </a:r>
            <a:r>
              <a:rPr lang="en-US" sz="1400" dirty="0" err="1">
                <a:latin typeface="Courier New"/>
                <a:cs typeface="Courier New"/>
              </a:rPr>
              <a:t>shrdiv</a:t>
            </a:r>
            <a:r>
              <a:rPr lang="en-US" sz="1400" dirty="0">
                <a:latin typeface="Courier New"/>
                <a:cs typeface="Courier New"/>
              </a:rPr>
              <a:t> &gt; ?");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		// set the value for </a:t>
            </a:r>
            <a:r>
              <a:rPr lang="en-US" sz="1400" u="sng" dirty="0" err="1">
                <a:latin typeface="Courier New"/>
                <a:cs typeface="Courier New"/>
              </a:rPr>
              <a:t>shrdiv</a:t>
            </a:r>
            <a:r>
              <a:rPr lang="en-US" sz="1400" u="sng" dirty="0">
                <a:latin typeface="Courier New"/>
                <a:cs typeface="Courier New"/>
              </a:rPr>
              <a:t> to </a:t>
            </a:r>
            <a:r>
              <a:rPr lang="en-US" sz="1400" u="sng" dirty="0" err="1">
                <a:latin typeface="Courier New"/>
                <a:cs typeface="Courier New"/>
              </a:rPr>
              <a:t>indiv</a:t>
            </a:r>
            <a:endParaRPr lang="en-US" sz="1400" u="sng" dirty="0">
              <a:latin typeface="Courier New"/>
              <a:cs typeface="Courier New"/>
            </a:endParaRPr>
          </a:p>
          <a:p>
            <a:pPr marL="400050" lvl="1" indent="0">
              <a:buNone/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	</a:t>
            </a:r>
            <a:r>
              <a:rPr lang="en-US" sz="1400" dirty="0" err="1">
                <a:latin typeface="Courier New"/>
                <a:cs typeface="Courier New"/>
              </a:rPr>
              <a:t>stmt.setInt</a:t>
            </a:r>
            <a:r>
              <a:rPr lang="en-US" sz="1400" dirty="0">
                <a:latin typeface="Courier New"/>
                <a:cs typeface="Courier New"/>
              </a:rPr>
              <a:t>(1,indiv);</a:t>
            </a:r>
          </a:p>
          <a:p>
            <a:pPr marL="400050" lvl="1" indent="0">
              <a:buNone/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	</a:t>
            </a:r>
            <a:r>
              <a:rPr lang="en-US" sz="1400" dirty="0" err="1">
                <a:latin typeface="Courier New"/>
                <a:cs typeface="Courier New"/>
              </a:rPr>
              <a:t>rs</a:t>
            </a:r>
            <a:r>
              <a:rPr lang="en-US" sz="1400" dirty="0">
                <a:latin typeface="Courier New"/>
                <a:cs typeface="Courier New"/>
              </a:rPr>
              <a:t> = </a:t>
            </a:r>
            <a:r>
              <a:rPr lang="en-US" sz="1400" dirty="0" err="1">
                <a:latin typeface="Courier New"/>
                <a:cs typeface="Courier New"/>
              </a:rPr>
              <a:t>stmt.executeQuery</a:t>
            </a:r>
            <a:r>
              <a:rPr lang="en-US" sz="1400" dirty="0"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		while (</a:t>
            </a:r>
            <a:r>
              <a:rPr lang="en-US" sz="1400" dirty="0" err="1">
                <a:latin typeface="Courier New"/>
                <a:cs typeface="Courier New"/>
              </a:rPr>
              <a:t>rs.next</a:t>
            </a:r>
            <a:r>
              <a:rPr lang="en-US" sz="1400" dirty="0">
                <a:latin typeface="Courier New"/>
                <a:cs typeface="Courier New"/>
              </a:rPr>
              <a:t>()) {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			String firm = </a:t>
            </a:r>
            <a:r>
              <a:rPr lang="en-US" sz="1400" dirty="0" err="1">
                <a:latin typeface="Courier New"/>
                <a:cs typeface="Courier New"/>
              </a:rPr>
              <a:t>rs.getString</a:t>
            </a:r>
            <a:r>
              <a:rPr lang="en-US" sz="1400" dirty="0">
                <a:latin typeface="Courier New"/>
                <a:cs typeface="Courier New"/>
              </a:rPr>
              <a:t>(1);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fr-FR" sz="1400" dirty="0">
                <a:latin typeface="Courier New"/>
                <a:cs typeface="Courier New"/>
              </a:rPr>
              <a:t>			</a:t>
            </a:r>
            <a:r>
              <a:rPr lang="fr-FR" sz="1400" dirty="0" err="1">
                <a:latin typeface="Courier New"/>
                <a:cs typeface="Courier New"/>
              </a:rPr>
              <a:t>int</a:t>
            </a:r>
            <a:r>
              <a:rPr lang="fr-FR" sz="1400" dirty="0">
                <a:latin typeface="Courier New"/>
                <a:cs typeface="Courier New"/>
              </a:rPr>
              <a:t> div = </a:t>
            </a:r>
            <a:r>
              <a:rPr lang="fr-FR" sz="1400" dirty="0" err="1">
                <a:latin typeface="Courier New"/>
                <a:cs typeface="Courier New"/>
              </a:rPr>
              <a:t>rs.getInt</a:t>
            </a:r>
            <a:r>
              <a:rPr lang="fr-FR" sz="1400" dirty="0">
                <a:latin typeface="Courier New"/>
                <a:cs typeface="Courier New"/>
              </a:rPr>
              <a:t>(2);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ro-RO" sz="1400" dirty="0">
                <a:latin typeface="Courier New"/>
                <a:cs typeface="Courier New"/>
              </a:rPr>
              <a:t>			System.</a:t>
            </a:r>
            <a:r>
              <a:rPr lang="ro-RO" sz="1400" i="1" dirty="0">
                <a:latin typeface="Courier New"/>
                <a:cs typeface="Courier New"/>
              </a:rPr>
              <a:t>out.println(firm + " " + div);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ro-RO" sz="1400" dirty="0">
                <a:latin typeface="Courier New"/>
                <a:cs typeface="Courier New"/>
              </a:rPr>
              <a:t>		}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}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catch (</a:t>
            </a:r>
            <a:r>
              <a:rPr lang="en-US" sz="1400" dirty="0" err="1">
                <a:latin typeface="Courier New"/>
                <a:cs typeface="Courier New"/>
              </a:rPr>
              <a:t>SQLException</a:t>
            </a:r>
            <a:r>
              <a:rPr lang="en-US" sz="1400" dirty="0">
                <a:latin typeface="Courier New"/>
                <a:cs typeface="Courier New"/>
              </a:rPr>
              <a:t> error)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{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		</a:t>
            </a:r>
            <a:r>
              <a:rPr lang="en-US" sz="1400" dirty="0" err="1">
                <a:latin typeface="Courier New"/>
                <a:cs typeface="Courier New"/>
              </a:rPr>
              <a:t>System.</a:t>
            </a:r>
            <a:r>
              <a:rPr lang="en-US" sz="1400" i="1" dirty="0" err="1">
                <a:latin typeface="Courier New"/>
                <a:cs typeface="Courier New"/>
              </a:rPr>
              <a:t>out.println</a:t>
            </a:r>
            <a:r>
              <a:rPr lang="en-US" sz="1400" i="1" dirty="0">
                <a:latin typeface="Courier New"/>
                <a:cs typeface="Courier New"/>
              </a:rPr>
              <a:t>("Error reporting from database: ”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de-DE" sz="1400" dirty="0">
                <a:latin typeface="Courier New"/>
                <a:cs typeface="Courier New"/>
              </a:rPr>
              <a:t>			+ </a:t>
            </a:r>
            <a:r>
              <a:rPr lang="de-DE" sz="1400" dirty="0" err="1">
                <a:latin typeface="Courier New"/>
                <a:cs typeface="Courier New"/>
              </a:rPr>
              <a:t>error.toString</a:t>
            </a:r>
            <a:r>
              <a:rPr lang="de-DE" sz="1400" dirty="0">
                <a:latin typeface="Courier New"/>
                <a:cs typeface="Courier New"/>
              </a:rPr>
              <a:t>());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de-DE" sz="1400" dirty="0">
                <a:latin typeface="Courier New"/>
                <a:cs typeface="Courier New"/>
              </a:rPr>
              <a:t>		</a:t>
            </a:r>
            <a:r>
              <a:rPr lang="de-DE" sz="1400" dirty="0" err="1">
                <a:latin typeface="Courier New"/>
                <a:cs typeface="Courier New"/>
              </a:rPr>
              <a:t>System.</a:t>
            </a:r>
            <a:r>
              <a:rPr lang="de-DE" sz="1400" i="1" dirty="0" err="1">
                <a:latin typeface="Courier New"/>
                <a:cs typeface="Courier New"/>
              </a:rPr>
              <a:t>exit</a:t>
            </a:r>
            <a:r>
              <a:rPr lang="de-DE" sz="1400" i="1" dirty="0">
                <a:latin typeface="Courier New"/>
                <a:cs typeface="Courier New"/>
              </a:rPr>
              <a:t>(1);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de-DE" sz="1400" dirty="0">
                <a:latin typeface="Courier New"/>
                <a:cs typeface="Courier New"/>
              </a:rPr>
              <a:t>}</a:t>
            </a:r>
            <a:endParaRPr lang="en-US" sz="1400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Inserting a row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8650" y="1881535"/>
            <a:ext cx="7988300" cy="329320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indent="0">
              <a:buNone/>
              <a:tabLst>
                <a:tab pos="406400" algn="l"/>
              </a:tabLst>
            </a:pP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try {</a:t>
            </a:r>
          </a:p>
          <a:p>
            <a:pPr marL="0" indent="0">
              <a:buNone/>
              <a:tabLst>
                <a:tab pos="406400" algn="l"/>
              </a:tabLst>
            </a:pP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prstClr val="black"/>
                </a:solidFill>
                <a:latin typeface="Courier New"/>
                <a:cs typeface="Courier New"/>
              </a:rPr>
              <a:t>stmt</a:t>
            </a: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prstClr val="black"/>
                </a:solidFill>
                <a:latin typeface="Courier New"/>
                <a:cs typeface="Courier New"/>
              </a:rPr>
              <a:t>conn.prepareStatement</a:t>
            </a: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("INSERT INTO alien (</a:t>
            </a:r>
            <a:r>
              <a:rPr lang="en-US" sz="1600" dirty="0" err="1">
                <a:solidFill>
                  <a:prstClr val="black"/>
                </a:solidFill>
                <a:latin typeface="Courier New"/>
                <a:cs typeface="Courier New"/>
              </a:rPr>
              <a:t>alnum</a:t>
            </a: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prstClr val="black"/>
                </a:solidFill>
                <a:latin typeface="Courier New"/>
                <a:cs typeface="Courier New"/>
              </a:rPr>
              <a:t>alname</a:t>
            </a: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) VALUES (?,?)");</a:t>
            </a:r>
          </a:p>
          <a:p>
            <a:pPr marL="0" indent="0">
              <a:buNone/>
              <a:tabLst>
                <a:tab pos="406400" algn="l"/>
              </a:tabLst>
            </a:pP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prstClr val="black"/>
                </a:solidFill>
                <a:latin typeface="Courier New"/>
                <a:cs typeface="Courier New"/>
              </a:rPr>
              <a:t>stmt.setInt</a:t>
            </a: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(1,10);</a:t>
            </a:r>
          </a:p>
          <a:p>
            <a:pPr marL="0" indent="0">
              <a:buNone/>
              <a:tabLst>
                <a:tab pos="406400" algn="l"/>
              </a:tabLst>
            </a:pP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prstClr val="black"/>
                </a:solidFill>
                <a:latin typeface="Courier New"/>
                <a:cs typeface="Courier New"/>
              </a:rPr>
              <a:t>stmt.setString</a:t>
            </a: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(2, "ET");</a:t>
            </a:r>
          </a:p>
          <a:p>
            <a:pPr marL="0" indent="0">
              <a:buNone/>
              <a:tabLst>
                <a:tab pos="406400" algn="l"/>
              </a:tabLst>
            </a:pP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prstClr val="black"/>
                </a:solidFill>
                <a:latin typeface="Courier New"/>
                <a:cs typeface="Courier New"/>
              </a:rPr>
              <a:t>stmt.executeUpdate</a:t>
            </a: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  <a:tabLst>
                <a:tab pos="406400" algn="l"/>
              </a:tabLst>
            </a:pP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	}</a:t>
            </a:r>
          </a:p>
          <a:p>
            <a:pPr marL="0" indent="0">
              <a:buNone/>
              <a:tabLst>
                <a:tab pos="406400" algn="l"/>
              </a:tabLst>
            </a:pP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	catch (</a:t>
            </a:r>
            <a:r>
              <a:rPr lang="en-US" sz="1600" dirty="0" err="1">
                <a:solidFill>
                  <a:prstClr val="black"/>
                </a:solidFill>
                <a:latin typeface="Courier New"/>
                <a:cs typeface="Courier New"/>
              </a:rPr>
              <a:t>SQLException</a:t>
            </a: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 error)</a:t>
            </a:r>
          </a:p>
          <a:p>
            <a:pPr marL="0" indent="0">
              <a:buNone/>
              <a:tabLst>
                <a:tab pos="406400" algn="l"/>
              </a:tabLst>
            </a:pP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{</a:t>
            </a:r>
          </a:p>
          <a:p>
            <a:pPr marL="0" indent="0">
              <a:buNone/>
              <a:tabLst>
                <a:tab pos="406400" algn="l"/>
              </a:tabLst>
            </a:pP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prstClr val="black"/>
                </a:solidFill>
                <a:latin typeface="Courier New"/>
                <a:cs typeface="Courier New"/>
              </a:rPr>
              <a:t>System.out.println</a:t>
            </a: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("Error inserting row into database: "</a:t>
            </a:r>
          </a:p>
          <a:p>
            <a:pPr marL="0" indent="0">
              <a:buNone/>
              <a:tabLst>
                <a:tab pos="406400" algn="l"/>
              </a:tabLst>
            </a:pPr>
            <a:r>
              <a:rPr lang="de-DE" sz="1600" dirty="0">
                <a:solidFill>
                  <a:prstClr val="black"/>
                </a:solidFill>
                <a:latin typeface="Courier New"/>
                <a:cs typeface="Courier New"/>
              </a:rPr>
              <a:t>	    + </a:t>
            </a:r>
            <a:r>
              <a:rPr lang="de-DE" sz="1600" dirty="0" err="1">
                <a:solidFill>
                  <a:prstClr val="black"/>
                </a:solidFill>
                <a:latin typeface="Courier New"/>
                <a:cs typeface="Courier New"/>
              </a:rPr>
              <a:t>error.toString</a:t>
            </a:r>
            <a:r>
              <a:rPr lang="de-DE" sz="1600" dirty="0">
                <a:solidFill>
                  <a:prstClr val="black"/>
                </a:solidFill>
                <a:latin typeface="Courier New"/>
                <a:cs typeface="Courier New"/>
              </a:rPr>
              <a:t>());</a:t>
            </a:r>
          </a:p>
          <a:p>
            <a:pPr marL="0" indent="0">
              <a:buNone/>
              <a:tabLst>
                <a:tab pos="406400" algn="l"/>
              </a:tabLst>
            </a:pPr>
            <a:r>
              <a:rPr lang="de-DE" sz="1600" dirty="0">
                <a:solidFill>
                  <a:prstClr val="black"/>
                </a:solidFill>
                <a:latin typeface="Courier New"/>
                <a:cs typeface="Courier New"/>
              </a:rPr>
              <a:t>	</a:t>
            </a:r>
            <a:r>
              <a:rPr lang="de-DE" sz="1600" dirty="0" err="1">
                <a:solidFill>
                  <a:prstClr val="black"/>
                </a:solidFill>
                <a:latin typeface="Courier New"/>
                <a:cs typeface="Courier New"/>
              </a:rPr>
              <a:t>System.exit</a:t>
            </a:r>
            <a:r>
              <a:rPr lang="de-DE" sz="1600" dirty="0">
                <a:solidFill>
                  <a:prstClr val="black"/>
                </a:solidFill>
                <a:latin typeface="Courier New"/>
                <a:cs typeface="Courier New"/>
              </a:rPr>
              <a:t>(1);</a:t>
            </a:r>
          </a:p>
          <a:p>
            <a:pPr marL="0" indent="0">
              <a:buNone/>
              <a:tabLst>
                <a:tab pos="406400" algn="l"/>
              </a:tabLst>
            </a:pPr>
            <a:r>
              <a:rPr lang="de-DE" sz="1600" dirty="0">
                <a:solidFill>
                  <a:prstClr val="black"/>
                </a:solidFill>
                <a:latin typeface="Courier New"/>
                <a:cs typeface="Courier New"/>
              </a:rPr>
              <a:t>}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Close the statement, result set, and connection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7944" y="2644170"/>
            <a:ext cx="3047379" cy="156966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0" indent="0">
              <a:buNone/>
              <a:tabLst>
                <a:tab pos="457200" algn="l"/>
              </a:tabLst>
            </a:pPr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err="1">
                <a:latin typeface="Courier New"/>
                <a:cs typeface="Courier New"/>
              </a:rPr>
              <a:t>stmt.close</a:t>
            </a:r>
            <a:r>
              <a:rPr lang="en-US" dirty="0"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en-US" dirty="0">
                <a:latin typeface="Courier New"/>
                <a:cs typeface="Courier New"/>
              </a:rPr>
              <a:t>  	</a:t>
            </a:r>
            <a:r>
              <a:rPr lang="en-US" dirty="0" err="1">
                <a:latin typeface="Courier New"/>
                <a:cs typeface="Courier New"/>
              </a:rPr>
              <a:t>rs.close</a:t>
            </a:r>
            <a:r>
              <a:rPr lang="en-US" dirty="0"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err="1">
                <a:latin typeface="Courier New"/>
                <a:cs typeface="Courier New"/>
              </a:rPr>
              <a:t>conn.close</a:t>
            </a:r>
            <a:r>
              <a:rPr lang="en-US" dirty="0">
                <a:latin typeface="Courier New"/>
                <a:cs typeface="Courier New"/>
              </a:rPr>
              <a:t>();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complete Java program and a main for testing it are available</a:t>
            </a:r>
          </a:p>
          <a:p>
            <a:pPr lvl="1"/>
            <a:r>
              <a:rPr lang="en-US" dirty="0">
                <a:hlinkClick r:id="rId2"/>
              </a:rPr>
              <a:t>DatabaseTest.java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DatabaseAccess.java</a:t>
            </a:r>
            <a:endParaRPr lang="en-US" dirty="0"/>
          </a:p>
          <a:p>
            <a:r>
              <a:rPr lang="en-US" dirty="0"/>
              <a:t>Import the files into Eclipse and run the program</a:t>
            </a:r>
          </a:p>
        </p:txBody>
      </p:sp>
    </p:spTree>
    <p:extLst>
      <p:ext uri="{BB962C8B-B14F-4D97-AF65-F5344CB8AC3E}">
        <p14:creationId xmlns:p14="http://schemas.microsoft.com/office/powerpoint/2010/main" val="36459413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 collection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1586" r="-1586"/>
          <a:stretch>
            <a:fillRect/>
          </a:stretch>
        </p:blipFill>
        <p:spPr>
          <a:xfrm>
            <a:off x="628650" y="1892970"/>
            <a:ext cx="6641773" cy="3516312"/>
          </a:xfrm>
        </p:spPr>
      </p:pic>
    </p:spTree>
    <p:extLst>
      <p:ext uri="{BB962C8B-B14F-4D97-AF65-F5344CB8AC3E}">
        <p14:creationId xmlns:p14="http://schemas.microsoft.com/office/powerpoint/2010/main" val="2096078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ArtCollector.java</a:t>
            </a:r>
            <a:r>
              <a:rPr lang="en-US" dirty="0"/>
              <a:t>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  <a:tabLst>
                <a:tab pos="228600" algn="l"/>
              </a:tabLst>
            </a:pPr>
            <a:r>
              <a:rPr lang="en-US" sz="1800" dirty="0">
                <a:latin typeface="Courier New"/>
                <a:cs typeface="Courier New"/>
              </a:rPr>
              <a:t>public class </a:t>
            </a:r>
            <a:r>
              <a:rPr lang="en-US" sz="1800" dirty="0" err="1">
                <a:latin typeface="Courier New"/>
                <a:cs typeface="Courier New"/>
              </a:rPr>
              <a:t>ArtCollector</a:t>
            </a:r>
            <a:endParaRPr lang="en-US" sz="1800" dirty="0">
              <a:latin typeface="Courier New"/>
              <a:cs typeface="Courier New"/>
            </a:endParaRPr>
          </a:p>
          <a:p>
            <a:pPr marL="0" indent="0">
              <a:buNone/>
              <a:tabLst>
                <a:tab pos="228600" algn="l"/>
              </a:tabLst>
            </a:pPr>
            <a:r>
              <a:rPr lang="en-US" sz="1800" dirty="0">
                <a:latin typeface="Courier New"/>
                <a:cs typeface="Courier New"/>
              </a:rPr>
              <a:t>{</a:t>
            </a:r>
          </a:p>
          <a:p>
            <a:pPr marL="0" indent="0">
              <a:buNone/>
              <a:tabLst>
                <a:tab pos="228600" algn="l"/>
              </a:tabLst>
            </a:pPr>
            <a:r>
              <a:rPr lang="en-US" sz="1800" dirty="0">
                <a:latin typeface="Courier New"/>
                <a:cs typeface="Courier New"/>
              </a:rPr>
              <a:t>	private String </a:t>
            </a:r>
            <a:r>
              <a:rPr lang="en-US" sz="1800" dirty="0" err="1">
                <a:latin typeface="Courier New"/>
                <a:cs typeface="Courier New"/>
              </a:rPr>
              <a:t>jdbc</a:t>
            </a:r>
            <a:r>
              <a:rPr lang="en-US" sz="1800" dirty="0">
                <a:latin typeface="Courier New"/>
                <a:cs typeface="Courier New"/>
              </a:rPr>
              <a:t> = "</a:t>
            </a:r>
            <a:r>
              <a:rPr lang="en-US" sz="1800" dirty="0" err="1">
                <a:latin typeface="Courier New"/>
                <a:cs typeface="Courier New"/>
              </a:rPr>
              <a:t>jdbc:mysql</a:t>
            </a:r>
            <a:r>
              <a:rPr lang="en-US" sz="1800" dirty="0">
                <a:latin typeface="Courier New"/>
                <a:cs typeface="Courier New"/>
              </a:rPr>
              <a:t>:";    </a:t>
            </a:r>
          </a:p>
          <a:p>
            <a:pPr marL="0" indent="0">
              <a:buNone/>
              <a:tabLst>
                <a:tab pos="228600" algn="l"/>
              </a:tabLst>
            </a:pPr>
            <a:r>
              <a:rPr lang="en-US" sz="1800" dirty="0">
                <a:latin typeface="Courier New"/>
                <a:cs typeface="Courier New"/>
              </a:rPr>
              <a:t>	private String database = "Art";</a:t>
            </a:r>
          </a:p>
          <a:p>
            <a:pPr marL="0" indent="0">
              <a:buNone/>
              <a:tabLst>
                <a:tab pos="228600" algn="l"/>
              </a:tabLst>
            </a:pPr>
            <a:r>
              <a:rPr lang="en-US" sz="1800" dirty="0">
                <a:latin typeface="Courier New"/>
                <a:cs typeface="Courier New"/>
              </a:rPr>
              <a:t>	private String account = "root";</a:t>
            </a:r>
          </a:p>
          <a:p>
            <a:pPr marL="0" indent="0">
              <a:buNone/>
              <a:tabLst>
                <a:tab pos="228600" algn="l"/>
              </a:tabLst>
            </a:pPr>
            <a:r>
              <a:rPr lang="en-US" sz="1800" dirty="0">
                <a:latin typeface="Courier New"/>
                <a:cs typeface="Courier New"/>
              </a:rPr>
              <a:t>	private String password = "";    </a:t>
            </a:r>
          </a:p>
          <a:p>
            <a:pPr marL="0" indent="0">
              <a:buNone/>
              <a:tabLst>
                <a:tab pos="228600" algn="l"/>
              </a:tabLst>
            </a:pPr>
            <a:r>
              <a:rPr lang="en-US" sz="1800" dirty="0">
                <a:latin typeface="Courier New"/>
                <a:cs typeface="Courier New"/>
              </a:rPr>
              <a:t>	private String </a:t>
            </a:r>
            <a:r>
              <a:rPr lang="en-US" sz="1800" dirty="0" err="1">
                <a:latin typeface="Courier New"/>
                <a:cs typeface="Courier New"/>
              </a:rPr>
              <a:t>url</a:t>
            </a:r>
            <a:r>
              <a:rPr lang="en-US" sz="1800" dirty="0">
                <a:latin typeface="Courier New"/>
                <a:cs typeface="Courier New"/>
              </a:rPr>
              <a:t> = "//localhost:3306/" + database;</a:t>
            </a:r>
          </a:p>
          <a:p>
            <a:pPr marL="0" indent="0">
              <a:buNone/>
              <a:tabLst>
                <a:tab pos="228600" algn="l"/>
              </a:tabLst>
            </a:pPr>
            <a:r>
              <a:rPr lang="en-US" sz="1800" dirty="0">
                <a:latin typeface="Courier New"/>
                <a:cs typeface="Courier New"/>
              </a:rPr>
              <a:t>	private Connection conn;</a:t>
            </a:r>
          </a:p>
          <a:p>
            <a:pPr marL="0" indent="0">
              <a:buNone/>
              <a:tabLst>
                <a:tab pos="228600" algn="l"/>
              </a:tabLst>
            </a:pPr>
            <a:r>
              <a:rPr lang="en-US" sz="1800" dirty="0">
                <a:latin typeface="Courier New"/>
                <a:cs typeface="Courier New"/>
              </a:rPr>
              <a:t>	private </a:t>
            </a:r>
            <a:r>
              <a:rPr lang="en-US" sz="1800" dirty="0" err="1">
                <a:latin typeface="Courier New"/>
                <a:cs typeface="Courier New"/>
              </a:rPr>
              <a:t>ResultSet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rs</a:t>
            </a:r>
            <a:r>
              <a:rPr lang="en-US" sz="1800" dirty="0">
                <a:latin typeface="Courier New"/>
                <a:cs typeface="Courier New"/>
              </a:rPr>
              <a:t>;</a:t>
            </a:r>
          </a:p>
          <a:p>
            <a:pPr marL="0" indent="0">
              <a:buNone/>
              <a:tabLst>
                <a:tab pos="228600" algn="l"/>
              </a:tabLst>
            </a:pPr>
            <a:r>
              <a:rPr lang="en-US" sz="1800" dirty="0">
                <a:latin typeface="Courier New"/>
                <a:cs typeface="Courier New"/>
              </a:rPr>
              <a:t>	private </a:t>
            </a:r>
            <a:r>
              <a:rPr lang="en-US" sz="1800" dirty="0" err="1">
                <a:latin typeface="Courier New"/>
                <a:cs typeface="Courier New"/>
              </a:rPr>
              <a:t>PreparedStatement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stmt</a:t>
            </a:r>
            <a:r>
              <a:rPr lang="en-US" sz="1800" dirty="0">
                <a:latin typeface="Courier New"/>
                <a:cs typeface="Courier New"/>
              </a:rPr>
              <a:t>;</a:t>
            </a:r>
          </a:p>
          <a:p>
            <a:pPr marL="0" indent="0">
              <a:buNone/>
              <a:tabLst>
                <a:tab pos="228600" algn="l"/>
              </a:tabLst>
            </a:pPr>
            <a:r>
              <a:rPr lang="en-US" sz="1800" dirty="0">
                <a:latin typeface="Courier New"/>
                <a:cs typeface="Courier New"/>
              </a:rPr>
              <a:t>	private </a:t>
            </a:r>
            <a:r>
              <a:rPr lang="en-US" sz="1800" dirty="0" err="1">
                <a:latin typeface="Courier New"/>
                <a:cs typeface="Courier New"/>
              </a:rPr>
              <a:t>CsvReader</a:t>
            </a:r>
            <a:r>
              <a:rPr lang="en-US" sz="1800" dirty="0">
                <a:latin typeface="Courier New"/>
                <a:cs typeface="Courier New"/>
              </a:rPr>
              <a:t> input;</a:t>
            </a:r>
          </a:p>
          <a:p>
            <a:pPr marL="0" indent="0">
              <a:buNone/>
              <a:tabLst>
                <a:tab pos="228600" algn="l"/>
              </a:tabLst>
            </a:pPr>
            <a:r>
              <a:rPr lang="en-US" sz="1800" dirty="0">
                <a:latin typeface="Courier New"/>
                <a:cs typeface="Courier New"/>
              </a:rPr>
              <a:t>	private URL </a:t>
            </a:r>
            <a:r>
              <a:rPr lang="en-US" sz="1800" dirty="0" err="1">
                <a:latin typeface="Courier New"/>
                <a:cs typeface="Courier New"/>
              </a:rPr>
              <a:t>csvurl</a:t>
            </a:r>
            <a:r>
              <a:rPr lang="en-US" sz="1800" dirty="0">
                <a:latin typeface="Courier New"/>
                <a:cs typeface="Courier New"/>
              </a:rPr>
              <a:t>;</a:t>
            </a:r>
          </a:p>
          <a:p>
            <a:pPr marL="0" indent="0">
              <a:buNone/>
              <a:tabLst>
                <a:tab pos="228600" algn="l"/>
              </a:tabLst>
            </a:pPr>
            <a:r>
              <a:rPr lang="en-US" sz="1800" dirty="0">
                <a:latin typeface="Courier New"/>
                <a:cs typeface="Courier New"/>
              </a:rPr>
              <a:t>	private 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artistPK</a:t>
            </a:r>
            <a:r>
              <a:rPr lang="en-US" sz="1800" dirty="0">
                <a:latin typeface="Courier New"/>
                <a:cs typeface="Courier New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823073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Development with Java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GB" dirty="0"/>
              <a:t>Java is a platform-independent object-oriented development language</a:t>
            </a:r>
          </a:p>
          <a:p>
            <a:r>
              <a:rPr lang="en-GB" dirty="0"/>
              <a:t>A simple approach to the development, </a:t>
            </a:r>
            <a:r>
              <a:rPr lang="en-GB" dirty="0" err="1"/>
              <a:t>management,and</a:t>
            </a:r>
            <a:r>
              <a:rPr lang="en-GB" dirty="0"/>
              <a:t> deployment of client/server and browser applications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ArtCollector.java</a:t>
            </a:r>
            <a:r>
              <a:rPr lang="en-US" dirty="0"/>
              <a:t>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600" dirty="0">
                <a:latin typeface="Courier New"/>
                <a:cs typeface="Courier New"/>
              </a:rPr>
              <a:t>public void </a:t>
            </a:r>
            <a:r>
              <a:rPr lang="en-US" sz="1600" dirty="0" err="1">
                <a:latin typeface="Courier New"/>
                <a:cs typeface="Courier New"/>
              </a:rPr>
              <a:t>addRecords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600" dirty="0">
                <a:latin typeface="Courier New"/>
                <a:cs typeface="Courier New"/>
              </a:rPr>
              <a:t>	{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600" dirty="0">
                <a:latin typeface="Courier New"/>
                <a:cs typeface="Courier New"/>
              </a:rPr>
              <a:t>		try {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600" dirty="0">
                <a:latin typeface="Courier New"/>
                <a:cs typeface="Courier New"/>
              </a:rPr>
              <a:t>			</a:t>
            </a:r>
            <a:r>
              <a:rPr lang="en-US" sz="1600" dirty="0" err="1">
                <a:latin typeface="Courier New"/>
                <a:cs typeface="Courier New"/>
              </a:rPr>
              <a:t>csvurl</a:t>
            </a:r>
            <a:r>
              <a:rPr lang="en-US" sz="1600" dirty="0">
                <a:latin typeface="Courier New"/>
                <a:cs typeface="Courier New"/>
              </a:rPr>
              <a:t> = new URL("https://</a:t>
            </a:r>
            <a:r>
              <a:rPr lang="en-US" sz="1600" dirty="0" err="1">
                <a:latin typeface="Courier New"/>
                <a:cs typeface="Courier New"/>
              </a:rPr>
              <a:t>dl.dropbox.com</a:t>
            </a:r>
            <a:r>
              <a:rPr lang="en-US" sz="1600" dirty="0">
                <a:latin typeface="Courier New"/>
                <a:cs typeface="Courier New"/>
              </a:rPr>
              <a:t>/u/6960256/data/</a:t>
            </a:r>
            <a:r>
              <a:rPr lang="en-US" sz="1600" dirty="0" err="1">
                <a:latin typeface="Courier New"/>
                <a:cs typeface="Courier New"/>
              </a:rPr>
              <a:t>painting.csv</a:t>
            </a:r>
            <a:r>
              <a:rPr lang="en-US" sz="1600" dirty="0">
                <a:latin typeface="Courier New"/>
                <a:cs typeface="Courier New"/>
              </a:rPr>
              <a:t>"); // get the URL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600" dirty="0">
                <a:latin typeface="Courier New"/>
                <a:cs typeface="Courier New"/>
              </a:rPr>
              <a:t>		} catch (</a:t>
            </a:r>
            <a:r>
              <a:rPr lang="en-US" sz="1600" dirty="0" err="1">
                <a:latin typeface="Courier New"/>
                <a:cs typeface="Courier New"/>
              </a:rPr>
              <a:t>IOException</a:t>
            </a:r>
            <a:r>
              <a:rPr lang="en-US" sz="1600" dirty="0">
                <a:latin typeface="Courier New"/>
                <a:cs typeface="Courier New"/>
              </a:rPr>
              <a:t> error) {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600" dirty="0">
                <a:latin typeface="Courier New"/>
                <a:cs typeface="Courier New"/>
              </a:rPr>
              <a:t>			</a:t>
            </a:r>
            <a:r>
              <a:rPr lang="en-US" sz="1600" dirty="0" err="1">
                <a:latin typeface="Courier New"/>
                <a:cs typeface="Courier New"/>
              </a:rPr>
              <a:t>System.out.println</a:t>
            </a:r>
            <a:r>
              <a:rPr lang="en-US" sz="1600" dirty="0">
                <a:latin typeface="Courier New"/>
                <a:cs typeface="Courier New"/>
              </a:rPr>
              <a:t>("Error accessing </a:t>
            </a:r>
            <a:r>
              <a:rPr lang="en-US" sz="1600" dirty="0" err="1">
                <a:latin typeface="Courier New"/>
                <a:cs typeface="Courier New"/>
              </a:rPr>
              <a:t>url</a:t>
            </a:r>
            <a:r>
              <a:rPr lang="en-US" sz="1600" dirty="0">
                <a:latin typeface="Courier New"/>
                <a:cs typeface="Courier New"/>
              </a:rPr>
              <a:t>: "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de-DE" sz="1600" dirty="0">
                <a:latin typeface="Courier New"/>
                <a:cs typeface="Courier New"/>
              </a:rPr>
              <a:t>					+ </a:t>
            </a:r>
            <a:r>
              <a:rPr lang="de-DE" sz="1600" dirty="0" err="1">
                <a:latin typeface="Courier New"/>
                <a:cs typeface="Courier New"/>
              </a:rPr>
              <a:t>error.toString</a:t>
            </a:r>
            <a:r>
              <a:rPr lang="de-DE" sz="1600" dirty="0">
                <a:latin typeface="Courier New"/>
                <a:cs typeface="Courier New"/>
              </a:rPr>
              <a:t>());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de-DE" sz="1600" dirty="0">
                <a:latin typeface="Courier New"/>
                <a:cs typeface="Courier New"/>
              </a:rPr>
              <a:t>			</a:t>
            </a:r>
            <a:r>
              <a:rPr lang="de-DE" sz="1600" dirty="0" err="1">
                <a:latin typeface="Courier New"/>
                <a:cs typeface="Courier New"/>
              </a:rPr>
              <a:t>System.exit</a:t>
            </a:r>
            <a:r>
              <a:rPr lang="de-DE" sz="1600" dirty="0">
                <a:latin typeface="Courier New"/>
                <a:cs typeface="Courier New"/>
              </a:rPr>
              <a:t>(1);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de-DE" sz="1600" dirty="0">
                <a:latin typeface="Courier New"/>
                <a:cs typeface="Courier New"/>
              </a:rPr>
              <a:t>		}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de-DE" sz="1600" dirty="0">
                <a:latin typeface="Courier New"/>
                <a:cs typeface="Courier New"/>
              </a:rPr>
              <a:t>		</a:t>
            </a:r>
            <a:r>
              <a:rPr lang="de-DE" sz="1600" dirty="0" err="1">
                <a:latin typeface="Courier New"/>
                <a:cs typeface="Courier New"/>
              </a:rPr>
              <a:t>conn</a:t>
            </a:r>
            <a:r>
              <a:rPr lang="de-DE" sz="1600" dirty="0">
                <a:latin typeface="Courier New"/>
                <a:cs typeface="Courier New"/>
              </a:rPr>
              <a:t> = </a:t>
            </a:r>
            <a:r>
              <a:rPr lang="de-DE" sz="1600" dirty="0" err="1">
                <a:latin typeface="Courier New"/>
                <a:cs typeface="Courier New"/>
              </a:rPr>
              <a:t>getConnection</a:t>
            </a:r>
            <a:r>
              <a:rPr lang="de-DE" sz="1600" dirty="0">
                <a:latin typeface="Courier New"/>
                <a:cs typeface="Courier New"/>
              </a:rPr>
              <a:t>(); // </a:t>
            </a:r>
            <a:r>
              <a:rPr lang="de-DE" sz="1600" dirty="0" err="1">
                <a:latin typeface="Courier New"/>
                <a:cs typeface="Courier New"/>
              </a:rPr>
              <a:t>connect</a:t>
            </a:r>
            <a:r>
              <a:rPr lang="de-DE" sz="1600" dirty="0">
                <a:latin typeface="Courier New"/>
                <a:cs typeface="Courier New"/>
              </a:rPr>
              <a:t> </a:t>
            </a:r>
            <a:r>
              <a:rPr lang="de-DE" sz="1600" dirty="0" err="1">
                <a:latin typeface="Courier New"/>
                <a:cs typeface="Courier New"/>
              </a:rPr>
              <a:t>to</a:t>
            </a:r>
            <a:r>
              <a:rPr lang="de-DE" sz="1600" dirty="0">
                <a:latin typeface="Courier New"/>
                <a:cs typeface="Courier New"/>
              </a:rPr>
              <a:t> </a:t>
            </a:r>
            <a:r>
              <a:rPr lang="de-DE" sz="1600" dirty="0" err="1">
                <a:latin typeface="Courier New"/>
                <a:cs typeface="Courier New"/>
              </a:rPr>
              <a:t>the</a:t>
            </a:r>
            <a:r>
              <a:rPr lang="de-DE" sz="1600" dirty="0">
                <a:latin typeface="Courier New"/>
                <a:cs typeface="Courier New"/>
              </a:rPr>
              <a:t> </a:t>
            </a:r>
            <a:r>
              <a:rPr lang="de-DE" sz="1600" dirty="0" err="1">
                <a:latin typeface="Courier New"/>
                <a:cs typeface="Courier New"/>
              </a:rPr>
              <a:t>database</a:t>
            </a:r>
            <a:endParaRPr lang="en-US" sz="16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3820755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ArtCollector.java</a:t>
            </a:r>
            <a:r>
              <a:rPr lang="en-US" dirty="0"/>
              <a:t>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1766888"/>
            <a:ext cx="8331200" cy="47863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try {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	input = </a:t>
            </a:r>
            <a:r>
              <a:rPr lang="en-US" sz="1200" u="sng" dirty="0">
                <a:latin typeface="Courier New"/>
                <a:cs typeface="Courier New"/>
              </a:rPr>
              <a:t>new </a:t>
            </a:r>
            <a:r>
              <a:rPr lang="en-US" sz="1200" u="sng" dirty="0" err="1">
                <a:latin typeface="Courier New"/>
                <a:cs typeface="Courier New"/>
              </a:rPr>
              <a:t>CsvReader</a:t>
            </a:r>
            <a:r>
              <a:rPr lang="en-US" sz="1200" u="sng" dirty="0">
                <a:latin typeface="Courier New"/>
                <a:cs typeface="Courier New"/>
              </a:rPr>
              <a:t>(new </a:t>
            </a:r>
            <a:r>
              <a:rPr lang="en-US" sz="1200" u="sng" dirty="0" err="1">
                <a:latin typeface="Courier New"/>
                <a:cs typeface="Courier New"/>
              </a:rPr>
              <a:t>InputStreamReader</a:t>
            </a:r>
            <a:r>
              <a:rPr lang="en-US" sz="1200" u="sng" dirty="0">
                <a:latin typeface="Courier New"/>
                <a:cs typeface="Courier New"/>
              </a:rPr>
              <a:t>(</a:t>
            </a:r>
            <a:r>
              <a:rPr lang="en-US" sz="1200" u="sng" dirty="0" err="1">
                <a:latin typeface="Courier New"/>
                <a:cs typeface="Courier New"/>
              </a:rPr>
              <a:t>csvurl.openStream</a:t>
            </a:r>
            <a:r>
              <a:rPr lang="en-US" sz="1200" u="sng" dirty="0">
                <a:latin typeface="Courier New"/>
                <a:cs typeface="Courier New"/>
              </a:rPr>
              <a:t>()));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	</a:t>
            </a:r>
            <a:r>
              <a:rPr lang="en-US" sz="1200" u="sng" dirty="0" err="1">
                <a:latin typeface="Courier New"/>
                <a:cs typeface="Courier New"/>
              </a:rPr>
              <a:t>input.readHeaders</a:t>
            </a:r>
            <a:r>
              <a:rPr lang="en-US" sz="1200" u="sng" dirty="0"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	while (</a:t>
            </a:r>
            <a:r>
              <a:rPr lang="en-US" sz="1200" u="sng" dirty="0" err="1">
                <a:latin typeface="Courier New"/>
                <a:cs typeface="Courier New"/>
              </a:rPr>
              <a:t>input.readRecord</a:t>
            </a:r>
            <a:r>
              <a:rPr lang="en-US" sz="1200" u="sng" dirty="0">
                <a:latin typeface="Courier New"/>
                <a:cs typeface="Courier New"/>
              </a:rPr>
              <a:t>())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	{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		// Artist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		String </a:t>
            </a:r>
            <a:r>
              <a:rPr lang="en-US" sz="1200" dirty="0" err="1">
                <a:latin typeface="Courier New"/>
                <a:cs typeface="Courier New"/>
              </a:rPr>
              <a:t>firstName</a:t>
            </a:r>
            <a:r>
              <a:rPr lang="en-US" sz="1200" dirty="0">
                <a:latin typeface="Courier New"/>
                <a:cs typeface="Courier New"/>
              </a:rPr>
              <a:t>  = </a:t>
            </a:r>
            <a:r>
              <a:rPr lang="en-US" sz="1200" u="sng" dirty="0" err="1">
                <a:latin typeface="Courier New"/>
                <a:cs typeface="Courier New"/>
              </a:rPr>
              <a:t>input.get</a:t>
            </a:r>
            <a:r>
              <a:rPr lang="en-US" sz="1200" u="sng" dirty="0">
                <a:latin typeface="Courier New"/>
                <a:cs typeface="Courier New"/>
              </a:rPr>
              <a:t>("</a:t>
            </a:r>
            <a:r>
              <a:rPr lang="en-US" sz="1200" u="sng" dirty="0" err="1">
                <a:latin typeface="Courier New"/>
                <a:cs typeface="Courier New"/>
              </a:rPr>
              <a:t>firstName</a:t>
            </a:r>
            <a:r>
              <a:rPr lang="en-US" sz="1200" u="sng" dirty="0">
                <a:latin typeface="Courier New"/>
                <a:cs typeface="Courier New"/>
              </a:rPr>
              <a:t>");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		String </a:t>
            </a:r>
            <a:r>
              <a:rPr lang="en-US" sz="1200" dirty="0" err="1">
                <a:latin typeface="Courier New"/>
                <a:cs typeface="Courier New"/>
              </a:rPr>
              <a:t>lastName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u="sng" dirty="0" err="1">
                <a:latin typeface="Courier New"/>
                <a:cs typeface="Courier New"/>
              </a:rPr>
              <a:t>input.get</a:t>
            </a:r>
            <a:r>
              <a:rPr lang="en-US" sz="1200" u="sng" dirty="0">
                <a:latin typeface="Courier New"/>
                <a:cs typeface="Courier New"/>
              </a:rPr>
              <a:t>("</a:t>
            </a:r>
            <a:r>
              <a:rPr lang="en-US" sz="1200" u="sng" dirty="0" err="1">
                <a:latin typeface="Courier New"/>
                <a:cs typeface="Courier New"/>
              </a:rPr>
              <a:t>lastName</a:t>
            </a:r>
            <a:r>
              <a:rPr lang="en-US" sz="1200" u="sng" dirty="0">
                <a:latin typeface="Courier New"/>
                <a:cs typeface="Courier New"/>
              </a:rPr>
              <a:t>");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		String nationality = </a:t>
            </a:r>
            <a:r>
              <a:rPr lang="en-US" sz="1200" u="sng" dirty="0" err="1">
                <a:latin typeface="Courier New"/>
                <a:cs typeface="Courier New"/>
              </a:rPr>
              <a:t>input.get</a:t>
            </a:r>
            <a:r>
              <a:rPr lang="en-US" sz="1200" u="sng" dirty="0">
                <a:latin typeface="Courier New"/>
                <a:cs typeface="Courier New"/>
              </a:rPr>
              <a:t>("nationality");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		</a:t>
            </a:r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birthYear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Integer.parseInt</a:t>
            </a:r>
            <a:r>
              <a:rPr lang="en-US" sz="1200" dirty="0">
                <a:latin typeface="Courier New"/>
                <a:cs typeface="Courier New"/>
              </a:rPr>
              <a:t>(</a:t>
            </a:r>
            <a:r>
              <a:rPr lang="en-US" sz="1200" u="sng" dirty="0" err="1">
                <a:latin typeface="Courier New"/>
                <a:cs typeface="Courier New"/>
              </a:rPr>
              <a:t>input.get</a:t>
            </a:r>
            <a:r>
              <a:rPr lang="en-US" sz="1200" u="sng" dirty="0">
                <a:latin typeface="Courier New"/>
                <a:cs typeface="Courier New"/>
              </a:rPr>
              <a:t>("</a:t>
            </a:r>
            <a:r>
              <a:rPr lang="en-US" sz="1200" u="sng" dirty="0" err="1">
                <a:latin typeface="Courier New"/>
                <a:cs typeface="Courier New"/>
              </a:rPr>
              <a:t>birthyear</a:t>
            </a:r>
            <a:r>
              <a:rPr lang="en-US" sz="1200" u="sng" dirty="0">
                <a:latin typeface="Courier New"/>
                <a:cs typeface="Courier New"/>
              </a:rPr>
              <a:t>"));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		</a:t>
            </a:r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deathYear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Integer.parseInt</a:t>
            </a:r>
            <a:r>
              <a:rPr lang="en-US" sz="1200" dirty="0">
                <a:latin typeface="Courier New"/>
                <a:cs typeface="Courier New"/>
              </a:rPr>
              <a:t>(</a:t>
            </a:r>
            <a:r>
              <a:rPr lang="en-US" sz="1200" u="sng" dirty="0" err="1">
                <a:latin typeface="Courier New"/>
                <a:cs typeface="Courier New"/>
              </a:rPr>
              <a:t>input.get</a:t>
            </a:r>
            <a:r>
              <a:rPr lang="en-US" sz="1200" u="sng" dirty="0">
                <a:latin typeface="Courier New"/>
                <a:cs typeface="Courier New"/>
              </a:rPr>
              <a:t>("</a:t>
            </a:r>
            <a:r>
              <a:rPr lang="en-US" sz="1200" u="sng" dirty="0" err="1">
                <a:latin typeface="Courier New"/>
                <a:cs typeface="Courier New"/>
              </a:rPr>
              <a:t>deathyear</a:t>
            </a:r>
            <a:r>
              <a:rPr lang="en-US" sz="1200" u="sng" dirty="0">
                <a:latin typeface="Courier New"/>
                <a:cs typeface="Courier New"/>
              </a:rPr>
              <a:t>"));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		</a:t>
            </a:r>
            <a:r>
              <a:rPr lang="en-US" sz="1200" dirty="0" err="1">
                <a:latin typeface="Courier New"/>
                <a:cs typeface="Courier New"/>
              </a:rPr>
              <a:t>artistPK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addArtist</a:t>
            </a:r>
            <a:r>
              <a:rPr lang="en-US" sz="1200" dirty="0">
                <a:latin typeface="Courier New"/>
                <a:cs typeface="Courier New"/>
              </a:rPr>
              <a:t>(conn, </a:t>
            </a:r>
            <a:r>
              <a:rPr lang="en-US" sz="1200" dirty="0" err="1">
                <a:latin typeface="Courier New"/>
                <a:cs typeface="Courier New"/>
              </a:rPr>
              <a:t>firstName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lastName</a:t>
            </a:r>
            <a:r>
              <a:rPr lang="en-US" sz="1200" dirty="0">
                <a:latin typeface="Courier New"/>
                <a:cs typeface="Courier New"/>
              </a:rPr>
              <a:t>, nationality, </a:t>
            </a:r>
            <a:r>
              <a:rPr lang="en-US" sz="1200" dirty="0" err="1">
                <a:latin typeface="Courier New"/>
                <a:cs typeface="Courier New"/>
              </a:rPr>
              <a:t>birthYear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deathYear</a:t>
            </a:r>
            <a:r>
              <a:rPr lang="en-US" sz="1200" dirty="0"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		// Painting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		String title = </a:t>
            </a:r>
            <a:r>
              <a:rPr lang="en-US" sz="1200" u="sng" dirty="0" err="1">
                <a:latin typeface="Courier New"/>
                <a:cs typeface="Courier New"/>
              </a:rPr>
              <a:t>input.get</a:t>
            </a:r>
            <a:r>
              <a:rPr lang="en-US" sz="1200" u="sng" dirty="0">
                <a:latin typeface="Courier New"/>
                <a:cs typeface="Courier New"/>
              </a:rPr>
              <a:t>("title");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		double length = </a:t>
            </a:r>
            <a:r>
              <a:rPr lang="en-US" sz="1200" dirty="0" err="1">
                <a:latin typeface="Courier New"/>
                <a:cs typeface="Courier New"/>
              </a:rPr>
              <a:t>Double.parseDouble</a:t>
            </a:r>
            <a:r>
              <a:rPr lang="en-US" sz="1200" dirty="0">
                <a:latin typeface="Courier New"/>
                <a:cs typeface="Courier New"/>
              </a:rPr>
              <a:t>(</a:t>
            </a:r>
            <a:r>
              <a:rPr lang="en-US" sz="1200" u="sng" dirty="0" err="1">
                <a:latin typeface="Courier New"/>
                <a:cs typeface="Courier New"/>
              </a:rPr>
              <a:t>input.get</a:t>
            </a:r>
            <a:r>
              <a:rPr lang="en-US" sz="1200" u="sng" dirty="0">
                <a:latin typeface="Courier New"/>
                <a:cs typeface="Courier New"/>
              </a:rPr>
              <a:t>("length"));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		double breadth = </a:t>
            </a:r>
            <a:r>
              <a:rPr lang="en-US" sz="1200" dirty="0" err="1">
                <a:latin typeface="Courier New"/>
                <a:cs typeface="Courier New"/>
              </a:rPr>
              <a:t>Double.parseDouble</a:t>
            </a:r>
            <a:r>
              <a:rPr lang="en-US" sz="1200" dirty="0">
                <a:latin typeface="Courier New"/>
                <a:cs typeface="Courier New"/>
              </a:rPr>
              <a:t>(</a:t>
            </a:r>
            <a:r>
              <a:rPr lang="en-US" sz="1200" u="sng" dirty="0" err="1">
                <a:latin typeface="Courier New"/>
                <a:cs typeface="Courier New"/>
              </a:rPr>
              <a:t>input.get</a:t>
            </a:r>
            <a:r>
              <a:rPr lang="en-US" sz="1200" u="sng" dirty="0">
                <a:latin typeface="Courier New"/>
                <a:cs typeface="Courier New"/>
              </a:rPr>
              <a:t>("breadth"));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		</a:t>
            </a:r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year = </a:t>
            </a:r>
            <a:r>
              <a:rPr lang="en-US" sz="1200" dirty="0" err="1">
                <a:latin typeface="Courier New"/>
                <a:cs typeface="Courier New"/>
              </a:rPr>
              <a:t>Integer.parseInt</a:t>
            </a:r>
            <a:r>
              <a:rPr lang="en-US" sz="1200" dirty="0">
                <a:latin typeface="Courier New"/>
                <a:cs typeface="Courier New"/>
              </a:rPr>
              <a:t>(</a:t>
            </a:r>
            <a:r>
              <a:rPr lang="en-US" sz="1200" u="sng" dirty="0" err="1">
                <a:latin typeface="Courier New"/>
                <a:cs typeface="Courier New"/>
              </a:rPr>
              <a:t>input.get</a:t>
            </a:r>
            <a:r>
              <a:rPr lang="en-US" sz="1200" u="sng" dirty="0">
                <a:latin typeface="Courier New"/>
                <a:cs typeface="Courier New"/>
              </a:rPr>
              <a:t>("year"));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		</a:t>
            </a:r>
            <a:r>
              <a:rPr lang="en-US" sz="1200" dirty="0" err="1">
                <a:latin typeface="Courier New"/>
                <a:cs typeface="Courier New"/>
              </a:rPr>
              <a:t>addArt</a:t>
            </a:r>
            <a:r>
              <a:rPr lang="en-US" sz="1200" dirty="0">
                <a:latin typeface="Courier New"/>
                <a:cs typeface="Courier New"/>
              </a:rPr>
              <a:t>(conn, title, length, breadth, </a:t>
            </a:r>
            <a:r>
              <a:rPr lang="en-US" sz="1200" dirty="0" err="1">
                <a:latin typeface="Courier New"/>
                <a:cs typeface="Courier New"/>
              </a:rPr>
              <a:t>year,artistPK</a:t>
            </a:r>
            <a:r>
              <a:rPr lang="en-US" sz="1200" dirty="0"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	}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	</a:t>
            </a:r>
            <a:r>
              <a:rPr lang="en-US" sz="1200" u="sng" dirty="0" err="1">
                <a:latin typeface="Courier New"/>
                <a:cs typeface="Courier New"/>
              </a:rPr>
              <a:t>input.close</a:t>
            </a:r>
            <a:r>
              <a:rPr lang="en-US" sz="1200" u="sng" dirty="0">
                <a:latin typeface="Courier New"/>
                <a:cs typeface="Courier New"/>
              </a:rPr>
              <a:t>();</a:t>
            </a:r>
            <a:endParaRPr lang="en-US" sz="12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7690613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ArtCollector.java</a:t>
            </a:r>
            <a:r>
              <a:rPr lang="en-US" dirty="0"/>
              <a:t>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766888"/>
            <a:ext cx="8420100" cy="50911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200" dirty="0">
                <a:latin typeface="Courier New"/>
                <a:cs typeface="Courier New"/>
              </a:rPr>
              <a:t>public </a:t>
            </a:r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addArtist</a:t>
            </a:r>
            <a:r>
              <a:rPr lang="en-US" sz="1200" dirty="0">
                <a:latin typeface="Courier New"/>
                <a:cs typeface="Courier New"/>
              </a:rPr>
              <a:t>(Connection conn, String </a:t>
            </a:r>
            <a:r>
              <a:rPr lang="en-US" sz="1200" dirty="0" err="1">
                <a:latin typeface="Courier New"/>
                <a:cs typeface="Courier New"/>
              </a:rPr>
              <a:t>firstName</a:t>
            </a:r>
            <a:r>
              <a:rPr lang="en-US" sz="1200" dirty="0">
                <a:latin typeface="Courier New"/>
                <a:cs typeface="Courier New"/>
              </a:rPr>
              <a:t>, String </a:t>
            </a:r>
            <a:r>
              <a:rPr lang="en-US" sz="1200" dirty="0" err="1">
                <a:latin typeface="Courier New"/>
                <a:cs typeface="Courier New"/>
              </a:rPr>
              <a:t>lastName</a:t>
            </a:r>
            <a:r>
              <a:rPr lang="en-US" sz="1200" dirty="0">
                <a:latin typeface="Courier New"/>
                <a:cs typeface="Courier New"/>
              </a:rPr>
              <a:t>, String nationality, </a:t>
            </a:r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birthYear,int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deathYear</a:t>
            </a:r>
            <a:r>
              <a:rPr lang="en-US" sz="1200" dirty="0">
                <a:latin typeface="Courier New"/>
                <a:cs typeface="Courier New"/>
              </a:rPr>
              <a:t>)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200" dirty="0">
                <a:latin typeface="Courier New"/>
                <a:cs typeface="Courier New"/>
              </a:rPr>
              <a:t>{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200" dirty="0">
                <a:latin typeface="Courier New"/>
                <a:cs typeface="Courier New"/>
              </a:rPr>
              <a:t>	</a:t>
            </a:r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autoIncKey</a:t>
            </a:r>
            <a:r>
              <a:rPr lang="en-US" sz="1200" dirty="0">
                <a:latin typeface="Courier New"/>
                <a:cs typeface="Courier New"/>
              </a:rPr>
              <a:t> = 0;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200" dirty="0">
                <a:latin typeface="Courier New"/>
                <a:cs typeface="Courier New"/>
              </a:rPr>
              <a:t>	try {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200" dirty="0">
                <a:latin typeface="Courier New"/>
                <a:cs typeface="Courier New"/>
              </a:rPr>
              <a:t>		</a:t>
            </a:r>
            <a:r>
              <a:rPr lang="en-US" sz="1200" dirty="0" err="1">
                <a:latin typeface="Courier New"/>
                <a:cs typeface="Courier New"/>
              </a:rPr>
              <a:t>stmt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conn.prepareStatement</a:t>
            </a:r>
            <a:r>
              <a:rPr lang="en-US" sz="1200" dirty="0">
                <a:latin typeface="Courier New"/>
                <a:cs typeface="Courier New"/>
              </a:rPr>
              <a:t>("INSERT INTO artist (</a:t>
            </a:r>
            <a:r>
              <a:rPr lang="en-US" sz="1200" dirty="0" err="1">
                <a:latin typeface="Courier New"/>
                <a:cs typeface="Courier New"/>
              </a:rPr>
              <a:t>firstName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lastName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birthyear</a:t>
            </a:r>
            <a:r>
              <a:rPr lang="en-US" sz="1200" dirty="0">
                <a:latin typeface="Courier New"/>
                <a:cs typeface="Courier New"/>
              </a:rPr>
              <a:t>, </a:t>
            </a:r>
            <a:r>
              <a:rPr lang="en-US" sz="1200" dirty="0" err="1">
                <a:latin typeface="Courier New"/>
                <a:cs typeface="Courier New"/>
              </a:rPr>
              <a:t>deathyear</a:t>
            </a:r>
            <a:r>
              <a:rPr lang="en-US" sz="1200" dirty="0">
                <a:latin typeface="Courier New"/>
                <a:cs typeface="Courier New"/>
              </a:rPr>
              <a:t>, nationality) VALUES ( ?, ?, ?, ?, ?)");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200" dirty="0">
                <a:latin typeface="Courier New"/>
                <a:cs typeface="Courier New"/>
              </a:rPr>
              <a:t>		</a:t>
            </a:r>
            <a:r>
              <a:rPr lang="en-US" sz="1200" dirty="0" err="1">
                <a:latin typeface="Courier New"/>
                <a:cs typeface="Courier New"/>
              </a:rPr>
              <a:t>stmt.setString</a:t>
            </a:r>
            <a:r>
              <a:rPr lang="en-US" sz="1200" dirty="0">
                <a:latin typeface="Courier New"/>
                <a:cs typeface="Courier New"/>
              </a:rPr>
              <a:t>(1,firstName);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200" dirty="0">
                <a:latin typeface="Courier New"/>
                <a:cs typeface="Courier New"/>
              </a:rPr>
              <a:t>		</a:t>
            </a:r>
            <a:r>
              <a:rPr lang="en-US" sz="1200" dirty="0" err="1">
                <a:latin typeface="Courier New"/>
                <a:cs typeface="Courier New"/>
              </a:rPr>
              <a:t>stmt.setString</a:t>
            </a:r>
            <a:r>
              <a:rPr lang="en-US" sz="1200" dirty="0">
                <a:latin typeface="Courier New"/>
                <a:cs typeface="Courier New"/>
              </a:rPr>
              <a:t>(2,lastName);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200" dirty="0">
                <a:latin typeface="Courier New"/>
                <a:cs typeface="Courier New"/>
              </a:rPr>
              <a:t>		</a:t>
            </a:r>
            <a:r>
              <a:rPr lang="en-US" sz="1200" dirty="0" err="1">
                <a:latin typeface="Courier New"/>
                <a:cs typeface="Courier New"/>
              </a:rPr>
              <a:t>stmt.setInt</a:t>
            </a:r>
            <a:r>
              <a:rPr lang="en-US" sz="1200" dirty="0">
                <a:latin typeface="Courier New"/>
                <a:cs typeface="Courier New"/>
              </a:rPr>
              <a:t>(3,birthYear);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200" dirty="0">
                <a:latin typeface="Courier New"/>
                <a:cs typeface="Courier New"/>
              </a:rPr>
              <a:t>		</a:t>
            </a:r>
            <a:r>
              <a:rPr lang="en-US" sz="1200" dirty="0" err="1">
                <a:latin typeface="Courier New"/>
                <a:cs typeface="Courier New"/>
              </a:rPr>
              <a:t>stmt.setInt</a:t>
            </a:r>
            <a:r>
              <a:rPr lang="en-US" sz="1200" dirty="0">
                <a:latin typeface="Courier New"/>
                <a:cs typeface="Courier New"/>
              </a:rPr>
              <a:t>(4,deathYear);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200" dirty="0">
                <a:latin typeface="Courier New"/>
                <a:cs typeface="Courier New"/>
              </a:rPr>
              <a:t>		</a:t>
            </a:r>
            <a:r>
              <a:rPr lang="en-US" sz="1200" dirty="0" err="1">
                <a:latin typeface="Courier New"/>
                <a:cs typeface="Courier New"/>
              </a:rPr>
              <a:t>stmt.setString</a:t>
            </a:r>
            <a:r>
              <a:rPr lang="en-US" sz="1200" dirty="0">
                <a:latin typeface="Courier New"/>
                <a:cs typeface="Courier New"/>
              </a:rPr>
              <a:t>(5,nationality);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200" dirty="0">
                <a:latin typeface="Courier New"/>
                <a:cs typeface="Courier New"/>
              </a:rPr>
              <a:t>		</a:t>
            </a:r>
            <a:r>
              <a:rPr lang="en-US" sz="1200" dirty="0" err="1">
                <a:latin typeface="Courier New"/>
                <a:cs typeface="Courier New"/>
              </a:rPr>
              <a:t>stmt.executeUpdate</a:t>
            </a:r>
            <a:r>
              <a:rPr lang="en-US" sz="1200" dirty="0"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200" dirty="0">
                <a:latin typeface="Courier New"/>
                <a:cs typeface="Courier New"/>
              </a:rPr>
              <a:t>		</a:t>
            </a:r>
            <a:r>
              <a:rPr lang="en-US" sz="1200" dirty="0" err="1">
                <a:latin typeface="Courier New"/>
                <a:cs typeface="Courier New"/>
              </a:rPr>
              <a:t>System.out.println</a:t>
            </a:r>
            <a:r>
              <a:rPr lang="en-US" sz="1200" dirty="0">
                <a:latin typeface="Courier New"/>
                <a:cs typeface="Courier New"/>
              </a:rPr>
              <a:t>(</a:t>
            </a:r>
            <a:r>
              <a:rPr lang="en-US" sz="1200" dirty="0" err="1">
                <a:latin typeface="Courier New"/>
                <a:cs typeface="Courier New"/>
              </a:rPr>
              <a:t>stmt</a:t>
            </a:r>
            <a:r>
              <a:rPr lang="en-US" sz="1200" dirty="0"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200" dirty="0">
                <a:latin typeface="Courier New"/>
                <a:cs typeface="Courier New"/>
              </a:rPr>
              <a:t>		// get the </a:t>
            </a:r>
            <a:r>
              <a:rPr lang="en-US" sz="1200" dirty="0" err="1">
                <a:latin typeface="Courier New"/>
                <a:cs typeface="Courier New"/>
              </a:rPr>
              <a:t>autoincremented</a:t>
            </a:r>
            <a:r>
              <a:rPr lang="en-US" sz="1200" dirty="0">
                <a:latin typeface="Courier New"/>
                <a:cs typeface="Courier New"/>
              </a:rPr>
              <a:t> identifier to use as a foreign key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200" dirty="0">
                <a:latin typeface="Courier New"/>
                <a:cs typeface="Courier New"/>
              </a:rPr>
              <a:t>		</a:t>
            </a:r>
            <a:r>
              <a:rPr lang="en-US" sz="1200" dirty="0" err="1">
                <a:latin typeface="Courier New"/>
                <a:cs typeface="Courier New"/>
              </a:rPr>
              <a:t>rs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stmt.executeQuery</a:t>
            </a:r>
            <a:r>
              <a:rPr lang="en-US" sz="1200" dirty="0">
                <a:latin typeface="Courier New"/>
                <a:cs typeface="Courier New"/>
              </a:rPr>
              <a:t>("SELECT LAST_INSERT_ID()");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200" dirty="0">
                <a:latin typeface="Courier New"/>
                <a:cs typeface="Courier New"/>
              </a:rPr>
              <a:t>		if (</a:t>
            </a:r>
            <a:r>
              <a:rPr lang="en-US" sz="1200" dirty="0" err="1">
                <a:latin typeface="Courier New"/>
                <a:cs typeface="Courier New"/>
              </a:rPr>
              <a:t>rs.next</a:t>
            </a:r>
            <a:r>
              <a:rPr lang="en-US" sz="1200" dirty="0">
                <a:latin typeface="Courier New"/>
                <a:cs typeface="Courier New"/>
              </a:rPr>
              <a:t>()) {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200" dirty="0">
                <a:latin typeface="Courier New"/>
                <a:cs typeface="Courier New"/>
              </a:rPr>
              <a:t>			</a:t>
            </a:r>
            <a:r>
              <a:rPr lang="en-US" sz="1200" dirty="0" err="1">
                <a:latin typeface="Courier New"/>
                <a:cs typeface="Courier New"/>
              </a:rPr>
              <a:t>autoIncKey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rs.getInt</a:t>
            </a:r>
            <a:r>
              <a:rPr lang="en-US" sz="1200" dirty="0">
                <a:latin typeface="Courier New"/>
                <a:cs typeface="Courier New"/>
              </a:rPr>
              <a:t>(1);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200" dirty="0">
                <a:latin typeface="Courier New"/>
                <a:cs typeface="Courier New"/>
              </a:rPr>
              <a:t>		} 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200" dirty="0">
                <a:latin typeface="Courier New"/>
                <a:cs typeface="Courier New"/>
              </a:rPr>
              <a:t>		</a:t>
            </a:r>
            <a:r>
              <a:rPr lang="en-US" sz="1200" dirty="0" err="1">
                <a:latin typeface="Courier New"/>
                <a:cs typeface="Courier New"/>
              </a:rPr>
              <a:t>rs.close</a:t>
            </a:r>
            <a:r>
              <a:rPr lang="en-US" sz="1200" dirty="0"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200" dirty="0">
                <a:latin typeface="Courier New"/>
                <a:cs typeface="Courier New"/>
              </a:rPr>
              <a:t>		}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200" dirty="0">
                <a:latin typeface="Courier New"/>
                <a:cs typeface="Courier New"/>
              </a:rPr>
              <a:t>		catch (</a:t>
            </a:r>
            <a:r>
              <a:rPr lang="en-US" sz="1200" dirty="0" err="1">
                <a:latin typeface="Courier New"/>
                <a:cs typeface="Courier New"/>
              </a:rPr>
              <a:t>SQLException</a:t>
            </a:r>
            <a:r>
              <a:rPr lang="en-US" sz="1200" dirty="0">
                <a:latin typeface="Courier New"/>
                <a:cs typeface="Courier New"/>
              </a:rPr>
              <a:t> error)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200" dirty="0">
                <a:latin typeface="Courier New"/>
                <a:cs typeface="Courier New"/>
              </a:rPr>
              <a:t>		{…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200" dirty="0">
                <a:latin typeface="Courier New"/>
                <a:cs typeface="Courier New"/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10148833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ArtCollector.java</a:t>
            </a:r>
            <a:r>
              <a:rPr lang="en-US" dirty="0"/>
              <a:t>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2038" y="1766888"/>
            <a:ext cx="7769225" cy="46720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public void </a:t>
            </a:r>
            <a:r>
              <a:rPr lang="en-US" sz="1200" dirty="0" err="1">
                <a:latin typeface="Courier New"/>
                <a:cs typeface="Courier New"/>
              </a:rPr>
              <a:t>addArt</a:t>
            </a:r>
            <a:r>
              <a:rPr lang="en-US" sz="1200" dirty="0">
                <a:latin typeface="Courier New"/>
                <a:cs typeface="Courier New"/>
              </a:rPr>
              <a:t>(Connection </a:t>
            </a:r>
            <a:r>
              <a:rPr lang="en-US" sz="1200" dirty="0" err="1">
                <a:latin typeface="Courier New"/>
                <a:cs typeface="Courier New"/>
              </a:rPr>
              <a:t>db</a:t>
            </a:r>
            <a:r>
              <a:rPr lang="en-US" sz="1200" dirty="0">
                <a:latin typeface="Courier New"/>
                <a:cs typeface="Courier New"/>
              </a:rPr>
              <a:t>, String title, double length, double breadth, </a:t>
            </a:r>
            <a:r>
              <a:rPr lang="en-US" sz="1200" dirty="0" err="1">
                <a:latin typeface="Courier New"/>
                <a:cs typeface="Courier New"/>
              </a:rPr>
              <a:t>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year,int</a:t>
            </a:r>
            <a:r>
              <a:rPr lang="en-US" sz="1200" dirty="0">
                <a:latin typeface="Courier New"/>
                <a:cs typeface="Courier New"/>
              </a:rPr>
              <a:t> </a:t>
            </a:r>
            <a:r>
              <a:rPr lang="en-US" sz="1200" dirty="0" err="1">
                <a:latin typeface="Courier New"/>
                <a:cs typeface="Courier New"/>
              </a:rPr>
              <a:t>artistPK</a:t>
            </a:r>
            <a:r>
              <a:rPr lang="en-US" sz="1200" dirty="0">
                <a:latin typeface="Courier New"/>
                <a:cs typeface="Courier New"/>
              </a:rPr>
              <a:t>)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{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	try {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		</a:t>
            </a:r>
            <a:r>
              <a:rPr lang="en-US" sz="1200" dirty="0" err="1">
                <a:latin typeface="Courier New"/>
                <a:cs typeface="Courier New"/>
              </a:rPr>
              <a:t>stmt</a:t>
            </a:r>
            <a:r>
              <a:rPr lang="en-US" sz="1200" dirty="0">
                <a:latin typeface="Courier New"/>
                <a:cs typeface="Courier New"/>
              </a:rPr>
              <a:t> = </a:t>
            </a:r>
            <a:r>
              <a:rPr lang="en-US" sz="1200" dirty="0" err="1">
                <a:latin typeface="Courier New"/>
                <a:cs typeface="Courier New"/>
              </a:rPr>
              <a:t>db.prepareStatement</a:t>
            </a:r>
            <a:r>
              <a:rPr lang="en-US" sz="1200" dirty="0">
                <a:latin typeface="Courier New"/>
                <a:cs typeface="Courier New"/>
              </a:rPr>
              <a:t>("INSERT INTO art (title, length, breadth, year, </a:t>
            </a:r>
            <a:r>
              <a:rPr lang="en-US" sz="1200" dirty="0" err="1">
                <a:latin typeface="Courier New"/>
                <a:cs typeface="Courier New"/>
              </a:rPr>
              <a:t>artistid</a:t>
            </a:r>
            <a:r>
              <a:rPr lang="en-US" sz="1200" dirty="0">
                <a:latin typeface="Courier New"/>
                <a:cs typeface="Courier New"/>
              </a:rPr>
              <a:t>) VALUES (?,?,?,?,?)");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		</a:t>
            </a:r>
            <a:r>
              <a:rPr lang="en-US" sz="1200" dirty="0" err="1">
                <a:latin typeface="Courier New"/>
                <a:cs typeface="Courier New"/>
              </a:rPr>
              <a:t>stmt.setString</a:t>
            </a:r>
            <a:r>
              <a:rPr lang="en-US" sz="1200" dirty="0">
                <a:latin typeface="Courier New"/>
                <a:cs typeface="Courier New"/>
              </a:rPr>
              <a:t>(1,title);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		</a:t>
            </a:r>
            <a:r>
              <a:rPr lang="en-US" sz="1200" dirty="0" err="1">
                <a:latin typeface="Courier New"/>
                <a:cs typeface="Courier New"/>
              </a:rPr>
              <a:t>stmt.setDouble</a:t>
            </a:r>
            <a:r>
              <a:rPr lang="en-US" sz="1200" dirty="0">
                <a:latin typeface="Courier New"/>
                <a:cs typeface="Courier New"/>
              </a:rPr>
              <a:t>(2,length);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		</a:t>
            </a:r>
            <a:r>
              <a:rPr lang="en-US" sz="1200" dirty="0" err="1">
                <a:latin typeface="Courier New"/>
                <a:cs typeface="Courier New"/>
              </a:rPr>
              <a:t>stmt.setDouble</a:t>
            </a:r>
            <a:r>
              <a:rPr lang="en-US" sz="1200" dirty="0">
                <a:latin typeface="Courier New"/>
                <a:cs typeface="Courier New"/>
              </a:rPr>
              <a:t>(3,breadth);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		</a:t>
            </a:r>
            <a:r>
              <a:rPr lang="en-US" sz="1200" dirty="0" err="1">
                <a:latin typeface="Courier New"/>
                <a:cs typeface="Courier New"/>
              </a:rPr>
              <a:t>stmt.setInt</a:t>
            </a:r>
            <a:r>
              <a:rPr lang="en-US" sz="1200" dirty="0">
                <a:latin typeface="Courier New"/>
                <a:cs typeface="Courier New"/>
              </a:rPr>
              <a:t>(4,year);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		</a:t>
            </a:r>
            <a:r>
              <a:rPr lang="en-US" sz="1200" dirty="0" err="1">
                <a:latin typeface="Courier New"/>
                <a:cs typeface="Courier New"/>
              </a:rPr>
              <a:t>stmt.setInt</a:t>
            </a:r>
            <a:r>
              <a:rPr lang="en-US" sz="1200" dirty="0">
                <a:latin typeface="Courier New"/>
                <a:cs typeface="Courier New"/>
              </a:rPr>
              <a:t>(5,artistPK);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		</a:t>
            </a:r>
            <a:r>
              <a:rPr lang="en-US" sz="1200" dirty="0" err="1">
                <a:latin typeface="Courier New"/>
                <a:cs typeface="Courier New"/>
              </a:rPr>
              <a:t>stmt.executeUpdate</a:t>
            </a:r>
            <a:r>
              <a:rPr lang="en-US" sz="1200" dirty="0"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		</a:t>
            </a:r>
            <a:r>
              <a:rPr lang="en-US" sz="1200" dirty="0" err="1">
                <a:latin typeface="Courier New"/>
                <a:cs typeface="Courier New"/>
              </a:rPr>
              <a:t>System.out.println</a:t>
            </a:r>
            <a:r>
              <a:rPr lang="en-US" sz="1200" dirty="0">
                <a:latin typeface="Courier New"/>
                <a:cs typeface="Courier New"/>
              </a:rPr>
              <a:t>(</a:t>
            </a:r>
            <a:r>
              <a:rPr lang="en-US" sz="1200" dirty="0" err="1">
                <a:latin typeface="Courier New"/>
                <a:cs typeface="Courier New"/>
              </a:rPr>
              <a:t>stmt</a:t>
            </a:r>
            <a:r>
              <a:rPr lang="en-US" sz="1200" dirty="0"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	}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	catch (</a:t>
            </a:r>
            <a:r>
              <a:rPr lang="en-US" sz="1200" dirty="0" err="1">
                <a:latin typeface="Courier New"/>
                <a:cs typeface="Courier New"/>
              </a:rPr>
              <a:t>SQLException</a:t>
            </a:r>
            <a:r>
              <a:rPr lang="en-US" sz="1200" dirty="0">
                <a:latin typeface="Courier New"/>
                <a:cs typeface="Courier New"/>
              </a:rPr>
              <a:t> error)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		{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en-US" sz="1200" dirty="0">
                <a:latin typeface="Courier New"/>
                <a:cs typeface="Courier New"/>
              </a:rPr>
              <a:t>			</a:t>
            </a:r>
            <a:r>
              <a:rPr lang="en-US" sz="1200" dirty="0" err="1">
                <a:latin typeface="Courier New"/>
                <a:cs typeface="Courier New"/>
              </a:rPr>
              <a:t>System.out.println</a:t>
            </a:r>
            <a:r>
              <a:rPr lang="en-US" sz="1200" dirty="0">
                <a:latin typeface="Courier New"/>
                <a:cs typeface="Courier New"/>
              </a:rPr>
              <a:t>("Error inserting Art into database: "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de-DE" sz="1200" dirty="0">
                <a:latin typeface="Courier New"/>
                <a:cs typeface="Courier New"/>
              </a:rPr>
              <a:t>					+ </a:t>
            </a:r>
            <a:r>
              <a:rPr lang="de-DE" sz="1200" dirty="0" err="1">
                <a:latin typeface="Courier New"/>
                <a:cs typeface="Courier New"/>
              </a:rPr>
              <a:t>error.toString</a:t>
            </a:r>
            <a:r>
              <a:rPr lang="de-DE" sz="1200" dirty="0">
                <a:latin typeface="Courier New"/>
                <a:cs typeface="Courier New"/>
              </a:rPr>
              <a:t>());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de-DE" sz="1200" dirty="0">
                <a:latin typeface="Courier New"/>
                <a:cs typeface="Courier New"/>
              </a:rPr>
              <a:t>			</a:t>
            </a:r>
            <a:r>
              <a:rPr lang="de-DE" sz="1200" dirty="0" err="1">
                <a:latin typeface="Courier New"/>
                <a:cs typeface="Courier New"/>
              </a:rPr>
              <a:t>System.exit</a:t>
            </a:r>
            <a:r>
              <a:rPr lang="de-DE" sz="1200" dirty="0">
                <a:latin typeface="Courier New"/>
                <a:cs typeface="Courier New"/>
              </a:rPr>
              <a:t>(1);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de-DE" sz="1200" dirty="0">
                <a:latin typeface="Courier New"/>
                <a:cs typeface="Courier New"/>
              </a:rPr>
              <a:t>		}</a:t>
            </a:r>
          </a:p>
          <a:p>
            <a:pPr marL="0" indent="0">
              <a:buNone/>
              <a:tabLst>
                <a:tab pos="228600" algn="l"/>
                <a:tab pos="457200" algn="l"/>
                <a:tab pos="685800" algn="l"/>
              </a:tabLst>
            </a:pPr>
            <a:r>
              <a:rPr lang="de-DE" sz="1200" dirty="0">
                <a:latin typeface="Courier New"/>
                <a:cs typeface="Courier New"/>
              </a:rPr>
              <a:t>} </a:t>
            </a:r>
            <a:endParaRPr lang="en-US" sz="12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6348500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complete Java program and a main for testing it are available</a:t>
            </a:r>
          </a:p>
          <a:p>
            <a:pPr lvl="1"/>
            <a:r>
              <a:rPr lang="en-US" u="sng">
                <a:hlinkClick r:id="rId2"/>
              </a:rPr>
              <a:t>DatabaseTest.java</a:t>
            </a:r>
            <a:endParaRPr lang="en-US" u="sng" dirty="0"/>
          </a:p>
          <a:p>
            <a:pPr lvl="1"/>
            <a:r>
              <a:rPr lang="en-US" dirty="0">
                <a:hlinkClick r:id="rId3"/>
              </a:rPr>
              <a:t>ArtCollection.java</a:t>
            </a:r>
            <a:endParaRPr lang="en-US" dirty="0"/>
          </a:p>
          <a:p>
            <a:r>
              <a:rPr lang="en-US" dirty="0"/>
              <a:t>Import the files into Eclipse and run the program</a:t>
            </a:r>
          </a:p>
        </p:txBody>
      </p:sp>
    </p:spTree>
    <p:extLst>
      <p:ext uri="{BB962C8B-B14F-4D97-AF65-F5344CB8AC3E}">
        <p14:creationId xmlns:p14="http://schemas.microsoft.com/office/powerpoint/2010/main" val="14643957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 collection</a:t>
            </a:r>
          </a:p>
        </p:txBody>
      </p:sp>
      <p:pic>
        <p:nvPicPr>
          <p:cNvPr id="67592" name="Picture 8" descr="FireLite:Books:Data Management:6e:Art PNG:17-map model.pn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723058" y="2515393"/>
            <a:ext cx="6794500" cy="18272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entry</a:t>
            </a:r>
          </a:p>
        </p:txBody>
      </p:sp>
      <p:pic>
        <p:nvPicPr>
          <p:cNvPr id="2" name="Picture 1" descr="form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182" y="2001015"/>
            <a:ext cx="4826000" cy="20447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index.html</a:t>
            </a:r>
            <a:r>
              <a:rPr lang="en-US" dirty="0"/>
              <a:t>(1)</a:t>
            </a:r>
          </a:p>
        </p:txBody>
      </p:sp>
      <p:sp>
        <p:nvSpPr>
          <p:cNvPr id="4" name="Rectangle 3"/>
          <p:cNvSpPr/>
          <p:nvPr/>
        </p:nvSpPr>
        <p:spPr>
          <a:xfrm>
            <a:off x="628650" y="2020647"/>
            <a:ext cx="7416800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&lt;!DOCTYPE html PUBLIC "-//W3C//DTD HTML 4.01 Transitional//EN" "http://www.w3.org/TR/html4/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loose.dtd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"&gt;</a:t>
            </a:r>
          </a:p>
          <a:p>
            <a:pPr lvl="0"/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&lt;html&gt;</a:t>
            </a:r>
          </a:p>
          <a:p>
            <a:pPr lvl="0"/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&lt;head&gt;</a:t>
            </a:r>
          </a:p>
          <a:p>
            <a:pPr lvl="0"/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&lt;meta http-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equiv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="Content-Type" content="text/html; charset=ISO-8859-1"&gt;</a:t>
            </a:r>
          </a:p>
          <a:p>
            <a:pPr lvl="0"/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&lt;title&gt;Map collection&lt;/title&gt;</a:t>
            </a:r>
          </a:p>
          <a:p>
            <a:pPr lvl="0"/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&lt;/head&gt;</a:t>
            </a:r>
          </a:p>
        </p:txBody>
      </p:sp>
    </p:spTree>
    <p:extLst>
      <p:ext uri="{BB962C8B-B14F-4D97-AF65-F5344CB8AC3E}">
        <p14:creationId xmlns:p14="http://schemas.microsoft.com/office/powerpoint/2010/main" val="29764420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Index.html</a:t>
            </a:r>
            <a:r>
              <a:rPr lang="en-US" dirty="0"/>
              <a:t>(2)</a:t>
            </a:r>
          </a:p>
        </p:txBody>
      </p:sp>
      <p:sp>
        <p:nvSpPr>
          <p:cNvPr id="4" name="Rectangle 3"/>
          <p:cNvSpPr/>
          <p:nvPr/>
        </p:nvSpPr>
        <p:spPr>
          <a:xfrm>
            <a:off x="628650" y="2068080"/>
            <a:ext cx="7416800" cy="39703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&lt;/body&gt;</a:t>
            </a:r>
          </a:p>
          <a:p>
            <a:pPr lvl="0"/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&lt;form name="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MapInsert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" action="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mapinsert.jsp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" method="post"&gt;</a:t>
            </a:r>
          </a:p>
          <a:p>
            <a:pPr lvl="0"/>
            <a:endParaRPr lang="en-US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lvl="0"/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&lt;p&gt;&lt;label&gt;Map identifier: &lt;input type="number" required pattern="M[0-9]{3}" name="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mapid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" size="24" value="" placeholder="Enter map identifier"&gt;&lt;/label&gt;</a:t>
            </a:r>
          </a:p>
          <a:p>
            <a:pPr lvl="0"/>
            <a:endParaRPr lang="en-US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lvl="0"/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&lt;p&gt;&lt;label&gt;Map scale: &lt;input type="number" required pattern="[0-9]+" min = "1000" max="100000" step= "1000" name="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mapscale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" size="24" value="" placeholder="Enter 1:1000 as 1000"&gt;&lt;/label&gt;</a:t>
            </a:r>
          </a:p>
          <a:p>
            <a:pPr lvl="0"/>
            <a:endParaRPr lang="en-US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lvl="0"/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&lt;p&gt;&lt;label&gt;Map type: &lt;select name="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maptype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" size="3" placeholder="Select type of map"&gt;&lt;/label&gt;&lt;/p&gt;</a:t>
            </a:r>
          </a:p>
          <a:p>
            <a:pPr lvl="0"/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&lt;option value="Bicycle"&gt;Bicycle&lt;/option&gt;</a:t>
            </a:r>
          </a:p>
          <a:p>
            <a:pPr lvl="0"/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&lt;option value="Canal"&gt;Canal&lt;/option&gt;</a:t>
            </a:r>
          </a:p>
          <a:p>
            <a:pPr lvl="0"/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&lt;option value="Rail" selected&gt;Rail&lt;/option&gt;</a:t>
            </a:r>
          </a:p>
          <a:p>
            <a:pPr lvl="0"/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&lt;option value="Road"&gt;Road&lt;/option&gt;</a:t>
            </a:r>
          </a:p>
          <a:p>
            <a:pPr lvl="0"/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&lt;/select&gt;</a:t>
            </a:r>
          </a:p>
        </p:txBody>
      </p:sp>
    </p:spTree>
    <p:extLst>
      <p:ext uri="{BB962C8B-B14F-4D97-AF65-F5344CB8AC3E}">
        <p14:creationId xmlns:p14="http://schemas.microsoft.com/office/powerpoint/2010/main" val="19453272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index.html</a:t>
            </a:r>
            <a:r>
              <a:rPr lang="en-US" dirty="0"/>
              <a:t>(3)</a:t>
            </a:r>
          </a:p>
        </p:txBody>
      </p:sp>
      <p:sp>
        <p:nvSpPr>
          <p:cNvPr id="4" name="Rectangle 3"/>
          <p:cNvSpPr/>
          <p:nvPr/>
        </p:nvSpPr>
        <p:spPr>
          <a:xfrm>
            <a:off x="628650" y="2305615"/>
            <a:ext cx="7416800" cy="224676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&lt;label&gt;Countries: &lt;select name="countries" size="4" multiple placeholder="Select countries"&gt;&lt;/label&gt;</a:t>
            </a:r>
          </a:p>
          <a:p>
            <a:pPr lvl="0"/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&lt;option value="at"&gt;Austria&lt;/option&gt;</a:t>
            </a:r>
          </a:p>
          <a:p>
            <a:pPr lvl="0"/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&lt;option value="de"&gt;Germany&lt;/option&gt;</a:t>
            </a:r>
          </a:p>
          <a:p>
            <a:pPr lvl="0"/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&lt;option value="li"&gt;Liechtenstein&lt;/option&gt;</a:t>
            </a:r>
          </a:p>
          <a:p>
            <a:pPr lvl="0"/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&lt;option value="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ch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"&gt;Switzerland&lt;/option&gt;</a:t>
            </a:r>
          </a:p>
          <a:p>
            <a:pPr lvl="0"/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&lt;input type="submit" name="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submitbutton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" value="Add map"&gt;</a:t>
            </a:r>
          </a:p>
          <a:p>
            <a:pPr lvl="0"/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&lt;/form&gt;</a:t>
            </a:r>
          </a:p>
          <a:p>
            <a:pPr lvl="0"/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&lt;/body&gt;</a:t>
            </a:r>
          </a:p>
          <a:p>
            <a:pPr lvl="0"/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89587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16" name="Rectangle 4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JDBC</a:t>
            </a:r>
          </a:p>
        </p:txBody>
      </p:sp>
      <p:sp>
        <p:nvSpPr>
          <p:cNvPr id="24617" name="Rectangle 4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 database connectivity (JDBC) is modeled on ODBC</a:t>
            </a:r>
          </a:p>
          <a:p>
            <a:r>
              <a:rPr lang="en-GB" dirty="0"/>
              <a:t>Enables development of applications that are OS and DBMS independent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Transaction processing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A transaction is a logical unit of work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Insert one row in map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Insert one row in MAP-COUNTRY for each country on the map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All inserts, updates, and deletes must complete successfully for </a:t>
            </a:r>
            <a:r>
              <a:rPr lang="en-US" sz="2800" dirty="0" err="1"/>
              <a:t>atransaction</a:t>
            </a:r>
            <a:r>
              <a:rPr lang="en-US" sz="2800" dirty="0"/>
              <a:t> to be processed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COMMIT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Transaction successful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ROLLBACK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Transaction failure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AUTOCOMMIT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Turn off </a:t>
            </a:r>
            <a:r>
              <a:rPr lang="en-US" dirty="0" err="1"/>
              <a:t>autocommit</a:t>
            </a:r>
            <a:r>
              <a:rPr lang="en-US" dirty="0"/>
              <a:t> to enable COMMIT and ROLLBACK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8650" y="2807771"/>
            <a:ext cx="6807122" cy="3046988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dirty="0"/>
              <a:t>try {</a:t>
            </a:r>
          </a:p>
          <a:p>
            <a:pPr>
              <a:tabLst>
                <a:tab pos="457200" algn="l"/>
              </a:tabLst>
            </a:pPr>
            <a:r>
              <a:rPr lang="en-US" dirty="0"/>
              <a:t>		</a:t>
            </a:r>
            <a:r>
              <a:rPr lang="en-US" dirty="0" err="1"/>
              <a:t>conn.setAutoCommit</a:t>
            </a:r>
            <a:r>
              <a:rPr lang="en-US" dirty="0"/>
              <a:t>(false);</a:t>
            </a:r>
          </a:p>
          <a:p>
            <a:pPr>
              <a:tabLst>
                <a:tab pos="457200" algn="l"/>
              </a:tabLst>
            </a:pPr>
            <a:r>
              <a:rPr lang="en-US" dirty="0"/>
              <a:t>	}</a:t>
            </a:r>
          </a:p>
          <a:p>
            <a:pPr>
              <a:tabLst>
                <a:tab pos="457200" algn="l"/>
              </a:tabLst>
            </a:pPr>
            <a:r>
              <a:rPr lang="en-US" dirty="0"/>
              <a:t>	catch (</a:t>
            </a:r>
            <a:r>
              <a:rPr lang="en-US" dirty="0" err="1"/>
              <a:t>SQLException</a:t>
            </a:r>
            <a:r>
              <a:rPr lang="en-US" dirty="0"/>
              <a:t> error){</a:t>
            </a:r>
          </a:p>
          <a:p>
            <a:pPr>
              <a:tabLst>
                <a:tab pos="457200" algn="l"/>
              </a:tabLst>
            </a:pPr>
            <a:r>
              <a:rPr lang="en-US" dirty="0"/>
              <a:t>		</a:t>
            </a:r>
            <a:r>
              <a:rPr lang="en-US" dirty="0" err="1"/>
              <a:t>System.out.println</a:t>
            </a:r>
            <a:r>
              <a:rPr lang="en-US" dirty="0"/>
              <a:t>("Error with </a:t>
            </a:r>
            <a:r>
              <a:rPr lang="en-US" dirty="0" err="1"/>
              <a:t>autocommit</a:t>
            </a:r>
            <a:r>
              <a:rPr lang="en-US" dirty="0"/>
              <a:t>" +</a:t>
            </a:r>
          </a:p>
          <a:p>
            <a:pPr>
              <a:tabLst>
                <a:tab pos="457200" algn="l"/>
              </a:tabLst>
            </a:pPr>
            <a:r>
              <a:rPr lang="en-US" dirty="0"/>
              <a:t>				</a:t>
            </a:r>
            <a:r>
              <a:rPr lang="en-US" dirty="0" err="1"/>
              <a:t>error.toString</a:t>
            </a:r>
            <a:r>
              <a:rPr lang="en-US" dirty="0"/>
              <a:t>());</a:t>
            </a:r>
          </a:p>
          <a:p>
            <a:pPr>
              <a:tabLst>
                <a:tab pos="457200" algn="l"/>
              </a:tabLst>
            </a:pPr>
            <a:r>
              <a:rPr lang="en-US" dirty="0"/>
              <a:t>		</a:t>
            </a:r>
            <a:r>
              <a:rPr lang="en-US" dirty="0" err="1"/>
              <a:t>System.exit</a:t>
            </a:r>
            <a:r>
              <a:rPr lang="en-US" dirty="0"/>
              <a:t>(1);</a:t>
            </a:r>
          </a:p>
          <a:p>
            <a:pPr>
              <a:tabLst>
                <a:tab pos="457200" algn="l"/>
              </a:tabLst>
            </a:pPr>
            <a:r>
              <a:rPr lang="en-US" dirty="0"/>
              <a:t>    	}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COMMIT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1062038" y="1766888"/>
            <a:ext cx="7769225" cy="3122612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800" dirty="0">
                <a:latin typeface="Courier New"/>
                <a:cs typeface="Courier New"/>
              </a:rPr>
              <a:t>try {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800" dirty="0">
                <a:latin typeface="Courier New"/>
                <a:cs typeface="Courier New"/>
              </a:rPr>
              <a:t>		</a:t>
            </a:r>
            <a:r>
              <a:rPr lang="en-US" sz="1800" dirty="0" err="1">
                <a:latin typeface="Courier New"/>
                <a:cs typeface="Courier New"/>
              </a:rPr>
              <a:t>conn.commit</a:t>
            </a:r>
            <a:r>
              <a:rPr lang="en-US" sz="1800" dirty="0"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800" dirty="0">
                <a:latin typeface="Courier New"/>
                <a:cs typeface="Courier New"/>
              </a:rPr>
              <a:t>		</a:t>
            </a:r>
            <a:r>
              <a:rPr lang="en-US" sz="1800" dirty="0" err="1">
                <a:latin typeface="Courier New"/>
                <a:cs typeface="Courier New"/>
              </a:rPr>
              <a:t>System.out.println</a:t>
            </a:r>
            <a:r>
              <a:rPr lang="en-US" sz="1800" dirty="0">
                <a:latin typeface="Courier New"/>
                <a:cs typeface="Courier New"/>
              </a:rPr>
              <a:t>(“Transaction commit”);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800" dirty="0">
                <a:latin typeface="Courier New"/>
                <a:cs typeface="Courier New"/>
              </a:rPr>
              <a:t>	}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800" dirty="0">
                <a:latin typeface="Courier New"/>
                <a:cs typeface="Courier New"/>
              </a:rPr>
              <a:t>	catch (</a:t>
            </a:r>
            <a:r>
              <a:rPr lang="en-US" sz="1800" dirty="0" err="1">
                <a:latin typeface="Courier New"/>
                <a:cs typeface="Courier New"/>
              </a:rPr>
              <a:t>SQLException</a:t>
            </a:r>
            <a:r>
              <a:rPr lang="en-US" sz="1800" dirty="0">
                <a:latin typeface="Courier New"/>
                <a:cs typeface="Courier New"/>
              </a:rPr>
              <a:t> error){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800" dirty="0">
                <a:latin typeface="Courier New"/>
                <a:cs typeface="Courier New"/>
              </a:rPr>
              <a:t>		</a:t>
            </a:r>
            <a:r>
              <a:rPr lang="en-US" sz="1800" dirty="0" err="1">
                <a:latin typeface="Courier New"/>
                <a:cs typeface="Courier New"/>
              </a:rPr>
              <a:t>System.out.println</a:t>
            </a:r>
            <a:r>
              <a:rPr lang="en-US" sz="1800" dirty="0">
                <a:latin typeface="Courier New"/>
                <a:cs typeface="Courier New"/>
              </a:rPr>
              <a:t>("Error with commit" + 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800" dirty="0">
                <a:latin typeface="Courier New"/>
                <a:cs typeface="Courier New"/>
              </a:rPr>
              <a:t>			</a:t>
            </a:r>
            <a:r>
              <a:rPr lang="en-US" sz="1800" dirty="0" err="1">
                <a:latin typeface="Courier New"/>
                <a:cs typeface="Courier New"/>
              </a:rPr>
              <a:t>error.toString</a:t>
            </a:r>
            <a:r>
              <a:rPr lang="en-US" sz="1800" dirty="0">
                <a:latin typeface="Courier New"/>
                <a:cs typeface="Courier New"/>
              </a:rPr>
              <a:t>());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800" dirty="0">
                <a:latin typeface="Courier New"/>
                <a:cs typeface="Courier New"/>
              </a:rPr>
              <a:t>    	</a:t>
            </a:r>
            <a:r>
              <a:rPr lang="en-US" sz="1800" dirty="0" err="1">
                <a:latin typeface="Courier New"/>
                <a:cs typeface="Courier New"/>
              </a:rPr>
              <a:t>System.exit</a:t>
            </a:r>
            <a:r>
              <a:rPr lang="en-US" sz="1800" dirty="0">
                <a:latin typeface="Courier New"/>
                <a:cs typeface="Courier New"/>
              </a:rPr>
              <a:t>(1);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800" dirty="0">
                <a:latin typeface="Courier New"/>
                <a:cs typeface="Courier New"/>
              </a:rPr>
              <a:t>	}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ROLLBACK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1062038" y="1766888"/>
            <a:ext cx="7769225" cy="3186112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800" dirty="0">
                <a:latin typeface="Courier New"/>
                <a:cs typeface="Courier New"/>
              </a:rPr>
              <a:t>try {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800" dirty="0">
                <a:latin typeface="Courier New"/>
                <a:cs typeface="Courier New"/>
              </a:rPr>
              <a:t>		</a:t>
            </a:r>
            <a:r>
              <a:rPr lang="en-US" sz="1800" dirty="0" err="1">
                <a:latin typeface="Courier New"/>
                <a:cs typeface="Courier New"/>
              </a:rPr>
              <a:t>conn.rollback</a:t>
            </a:r>
            <a:r>
              <a:rPr lang="en-US" sz="1800" dirty="0"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800" dirty="0">
                <a:latin typeface="Courier New"/>
                <a:cs typeface="Courier New"/>
              </a:rPr>
              <a:t>		</a:t>
            </a:r>
            <a:r>
              <a:rPr lang="en-US" sz="1800" dirty="0" err="1">
                <a:latin typeface="Courier New"/>
                <a:cs typeface="Courier New"/>
              </a:rPr>
              <a:t>System.out.println</a:t>
            </a:r>
            <a:r>
              <a:rPr lang="en-US" sz="1800" dirty="0">
                <a:latin typeface="Courier New"/>
                <a:cs typeface="Courier New"/>
              </a:rPr>
              <a:t>("Transaction rollback");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800" dirty="0">
                <a:latin typeface="Courier New"/>
                <a:cs typeface="Courier New"/>
              </a:rPr>
              <a:t>	}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800" dirty="0">
                <a:latin typeface="Courier New"/>
                <a:cs typeface="Courier New"/>
              </a:rPr>
              <a:t>	catch (</a:t>
            </a:r>
            <a:r>
              <a:rPr lang="en-US" sz="1800" dirty="0" err="1">
                <a:latin typeface="Courier New"/>
                <a:cs typeface="Courier New"/>
              </a:rPr>
              <a:t>SQLException</a:t>
            </a:r>
            <a:r>
              <a:rPr lang="en-US" sz="1800" dirty="0">
                <a:latin typeface="Courier New"/>
                <a:cs typeface="Courier New"/>
              </a:rPr>
              <a:t> error){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800" dirty="0">
                <a:latin typeface="Courier New"/>
                <a:cs typeface="Courier New"/>
              </a:rPr>
              <a:t>		</a:t>
            </a:r>
            <a:r>
              <a:rPr lang="en-US" sz="1800" dirty="0" err="1">
                <a:latin typeface="Courier New"/>
                <a:cs typeface="Courier New"/>
              </a:rPr>
              <a:t>System.out.println</a:t>
            </a:r>
            <a:r>
              <a:rPr lang="en-US" sz="1800" dirty="0">
                <a:latin typeface="Courier New"/>
                <a:cs typeface="Courier New"/>
              </a:rPr>
              <a:t>("Error with rollback" + 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800" dirty="0">
                <a:latin typeface="Courier New"/>
                <a:cs typeface="Courier New"/>
              </a:rPr>
              <a:t>			</a:t>
            </a:r>
            <a:r>
              <a:rPr lang="en-US" sz="1800" dirty="0" err="1">
                <a:latin typeface="Courier New"/>
                <a:cs typeface="Courier New"/>
              </a:rPr>
              <a:t>error.toString</a:t>
            </a:r>
            <a:r>
              <a:rPr lang="en-US" sz="1800" dirty="0">
                <a:latin typeface="Courier New"/>
                <a:cs typeface="Courier New"/>
              </a:rPr>
              <a:t>());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800" dirty="0">
                <a:latin typeface="Courier New"/>
                <a:cs typeface="Courier New"/>
              </a:rPr>
              <a:t>		</a:t>
            </a:r>
            <a:r>
              <a:rPr lang="en-US" sz="1800" dirty="0" err="1">
                <a:latin typeface="Courier New"/>
                <a:cs typeface="Courier New"/>
              </a:rPr>
              <a:t>System.exit</a:t>
            </a:r>
            <a:r>
              <a:rPr lang="en-US" sz="1800" dirty="0">
                <a:latin typeface="Courier New"/>
                <a:cs typeface="Courier New"/>
              </a:rPr>
              <a:t>(1);</a:t>
            </a:r>
          </a:p>
          <a:p>
            <a:pPr marL="0" indent="0">
              <a:buNone/>
              <a:tabLst>
                <a:tab pos="228600" algn="l"/>
                <a:tab pos="457200" algn="l"/>
              </a:tabLst>
            </a:pPr>
            <a:r>
              <a:rPr lang="en-US" sz="1800" dirty="0">
                <a:latin typeface="Courier New"/>
                <a:cs typeface="Courier New"/>
              </a:rPr>
              <a:t>	}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mapinsert.jsp</a:t>
            </a:r>
            <a:r>
              <a:rPr lang="en-US" dirty="0"/>
              <a:t>(1)</a:t>
            </a:r>
          </a:p>
        </p:txBody>
      </p:sp>
      <p:sp>
        <p:nvSpPr>
          <p:cNvPr id="3" name="Rectangle 2"/>
          <p:cNvSpPr/>
          <p:nvPr/>
        </p:nvSpPr>
        <p:spPr>
          <a:xfrm>
            <a:off x="1066800" y="1809485"/>
            <a:ext cx="7759700" cy="35394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&lt;%@ page language="java" </a:t>
            </a:r>
            <a:r>
              <a:rPr lang="en-US" sz="1400" dirty="0" err="1">
                <a:latin typeface="Courier New"/>
                <a:cs typeface="Courier New"/>
              </a:rPr>
              <a:t>contentType</a:t>
            </a:r>
            <a:r>
              <a:rPr lang="en-US" sz="1400" dirty="0">
                <a:latin typeface="Courier New"/>
                <a:cs typeface="Courier New"/>
              </a:rPr>
              <a:t>="text/html; charset=ISO-8859-1"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	</a:t>
            </a:r>
            <a:r>
              <a:rPr lang="en-US" sz="1400" dirty="0" err="1">
                <a:latin typeface="Courier New"/>
                <a:cs typeface="Courier New"/>
              </a:rPr>
              <a:t>pageEncoding</a:t>
            </a:r>
            <a:r>
              <a:rPr lang="en-US" sz="1400" dirty="0">
                <a:latin typeface="Courier New"/>
                <a:cs typeface="Courier New"/>
              </a:rPr>
              <a:t>="ISO-8859-1"%&gt;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&lt;!DOCTYPE html PUBLIC "-//W3C//DTD HTML 4.01 Transitional//EN" "</a:t>
            </a:r>
            <a:r>
              <a:rPr lang="en-US" sz="1400" u="sng" dirty="0">
                <a:latin typeface="Courier New"/>
                <a:cs typeface="Courier New"/>
                <a:hlinkClick r:id="rId2"/>
              </a:rPr>
              <a:t>http://www.w3.org/TR/html4/loose.dtd</a:t>
            </a:r>
            <a:r>
              <a:rPr lang="en-US" sz="1400" dirty="0">
                <a:latin typeface="Courier New"/>
                <a:cs typeface="Courier New"/>
                <a:hlinkClick r:id="rId2"/>
              </a:rPr>
              <a:t>"&gt;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&lt;%@ page import="</a:t>
            </a:r>
            <a:r>
              <a:rPr lang="en-US" sz="1400" dirty="0" err="1">
                <a:latin typeface="Courier New"/>
                <a:cs typeface="Courier New"/>
              </a:rPr>
              <a:t>java.util</a:t>
            </a:r>
            <a:r>
              <a:rPr lang="en-US" sz="1400" dirty="0">
                <a:latin typeface="Courier New"/>
                <a:cs typeface="Courier New"/>
              </a:rPr>
              <a:t>.*"%&gt;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&lt;%@ page import="</a:t>
            </a:r>
            <a:r>
              <a:rPr lang="en-US" sz="1400" dirty="0" err="1">
                <a:latin typeface="Courier New"/>
                <a:cs typeface="Courier New"/>
              </a:rPr>
              <a:t>java.lang</a:t>
            </a:r>
            <a:r>
              <a:rPr lang="en-US" sz="1400" dirty="0">
                <a:latin typeface="Courier New"/>
                <a:cs typeface="Courier New"/>
              </a:rPr>
              <a:t>.*"%&gt;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&lt;%@ page import="</a:t>
            </a:r>
            <a:r>
              <a:rPr lang="en-US" sz="1400" dirty="0" err="1">
                <a:latin typeface="Courier New"/>
                <a:cs typeface="Courier New"/>
              </a:rPr>
              <a:t>java.sql</a:t>
            </a:r>
            <a:r>
              <a:rPr lang="en-US" sz="1400" dirty="0">
                <a:latin typeface="Courier New"/>
                <a:cs typeface="Courier New"/>
              </a:rPr>
              <a:t>.*"%&gt;</a:t>
            </a:r>
          </a:p>
          <a:p>
            <a:pPr>
              <a:tabLst>
                <a:tab pos="228600" algn="l"/>
                <a:tab pos="457200" algn="l"/>
              </a:tabLst>
            </a:pPr>
            <a:endParaRPr lang="en-US" sz="1400" dirty="0">
              <a:latin typeface="Courier New"/>
              <a:cs typeface="Courier New"/>
            </a:endParaRP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&lt;html&gt;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&lt;head&gt;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&lt;meta http-</a:t>
            </a:r>
            <a:r>
              <a:rPr lang="en-US" sz="1400" dirty="0" err="1">
                <a:latin typeface="Courier New"/>
                <a:cs typeface="Courier New"/>
              </a:rPr>
              <a:t>equiv</a:t>
            </a:r>
            <a:r>
              <a:rPr lang="en-US" sz="1400" dirty="0">
                <a:latin typeface="Courier New"/>
                <a:cs typeface="Courier New"/>
              </a:rPr>
              <a:t>="Content-Type" content="text/html; charset=ISO-8859-1"&gt;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&lt;title&gt;Map insert page&lt;/title&gt;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&lt;/head&gt;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&lt;body&gt;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	&lt;%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mapinsert.jsp</a:t>
            </a:r>
            <a:r>
              <a:rPr lang="en-US" dirty="0"/>
              <a:t>(2)</a:t>
            </a:r>
          </a:p>
        </p:txBody>
      </p:sp>
      <p:sp>
        <p:nvSpPr>
          <p:cNvPr id="3" name="Rectangle 2"/>
          <p:cNvSpPr/>
          <p:nvPr/>
        </p:nvSpPr>
        <p:spPr>
          <a:xfrm>
            <a:off x="628650" y="2006564"/>
            <a:ext cx="7759700" cy="267765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Courier New"/>
                <a:cs typeface="Courier New"/>
              </a:rPr>
              <a:t>String </a:t>
            </a:r>
            <a:r>
              <a:rPr lang="en-US" sz="1400" dirty="0" err="1">
                <a:latin typeface="Courier New"/>
                <a:cs typeface="Courier New"/>
              </a:rPr>
              <a:t>url</a:t>
            </a:r>
            <a:r>
              <a:rPr lang="en-US" sz="1400" dirty="0">
                <a:latin typeface="Courier New"/>
                <a:cs typeface="Courier New"/>
              </a:rPr>
              <a:t>;</a:t>
            </a:r>
          </a:p>
          <a:p>
            <a:r>
              <a:rPr lang="en-US" sz="1400" dirty="0">
                <a:latin typeface="Courier New"/>
                <a:cs typeface="Courier New"/>
              </a:rPr>
              <a:t>String </a:t>
            </a:r>
            <a:r>
              <a:rPr lang="en-US" sz="1400" dirty="0" err="1">
                <a:latin typeface="Courier New"/>
                <a:cs typeface="Courier New"/>
              </a:rPr>
              <a:t>jdbc</a:t>
            </a:r>
            <a:r>
              <a:rPr lang="en-US" sz="1400" dirty="0">
                <a:latin typeface="Courier New"/>
                <a:cs typeface="Courier New"/>
              </a:rPr>
              <a:t> = "</a:t>
            </a:r>
            <a:r>
              <a:rPr lang="en-US" sz="1400" dirty="0" err="1">
                <a:latin typeface="Courier New"/>
                <a:cs typeface="Courier New"/>
              </a:rPr>
              <a:t>jdbc:mysql</a:t>
            </a:r>
            <a:r>
              <a:rPr lang="en-US" sz="1400" dirty="0">
                <a:latin typeface="Courier New"/>
                <a:cs typeface="Courier New"/>
              </a:rPr>
              <a:t>:";</a:t>
            </a:r>
          </a:p>
          <a:p>
            <a:r>
              <a:rPr lang="en-US" sz="1400" dirty="0">
                <a:latin typeface="Courier New"/>
                <a:cs typeface="Courier New"/>
              </a:rPr>
              <a:t>String database = "//localhost:3306/</a:t>
            </a:r>
            <a:r>
              <a:rPr lang="en-US" sz="1400" dirty="0" err="1">
                <a:latin typeface="Courier New"/>
                <a:cs typeface="Courier New"/>
              </a:rPr>
              <a:t>MapCollection</a:t>
            </a:r>
            <a:r>
              <a:rPr lang="en-US" sz="1400" dirty="0">
                <a:latin typeface="Courier New"/>
                <a:cs typeface="Courier New"/>
              </a:rPr>
              <a:t>";</a:t>
            </a:r>
          </a:p>
          <a:p>
            <a:r>
              <a:rPr lang="en-US" sz="1400" dirty="0">
                <a:latin typeface="Courier New"/>
                <a:cs typeface="Courier New"/>
              </a:rPr>
              <a:t>String username = "root", password = "";</a:t>
            </a:r>
          </a:p>
          <a:p>
            <a:r>
              <a:rPr lang="en-US" sz="1400" dirty="0">
                <a:latin typeface="Courier New"/>
                <a:cs typeface="Courier New"/>
              </a:rPr>
              <a:t>String </a:t>
            </a:r>
            <a:r>
              <a:rPr lang="en-US" sz="1400" dirty="0" err="1">
                <a:latin typeface="Courier New"/>
                <a:cs typeface="Courier New"/>
              </a:rPr>
              <a:t>mapid</a:t>
            </a:r>
            <a:r>
              <a:rPr lang="en-US" sz="1400" dirty="0">
                <a:latin typeface="Courier New"/>
                <a:cs typeface="Courier New"/>
              </a:rPr>
              <a:t>, </a:t>
            </a:r>
            <a:r>
              <a:rPr lang="en-US" sz="1400" dirty="0" err="1">
                <a:latin typeface="Courier New"/>
                <a:cs typeface="Courier New"/>
              </a:rPr>
              <a:t>maptype</a:t>
            </a:r>
            <a:r>
              <a:rPr lang="en-US" sz="1400" dirty="0">
                <a:latin typeface="Courier New"/>
                <a:cs typeface="Courier New"/>
              </a:rPr>
              <a:t>, countries;</a:t>
            </a:r>
          </a:p>
          <a:p>
            <a:r>
              <a:rPr lang="en-US" sz="1400" dirty="0">
                <a:latin typeface="Courier New"/>
                <a:cs typeface="Courier New"/>
              </a:rPr>
              <a:t>String[] country;</a:t>
            </a:r>
          </a:p>
          <a:p>
            <a:r>
              <a:rPr lang="en-US" sz="1400" dirty="0" err="1">
                <a:latin typeface="Courier New"/>
                <a:cs typeface="Courier New"/>
              </a:rPr>
              <a:t>int</a:t>
            </a:r>
            <a:r>
              <a:rPr lang="en-US" sz="1400" dirty="0">
                <a:latin typeface="Courier New"/>
                <a:cs typeface="Courier New"/>
              </a:rPr>
              <a:t> </a:t>
            </a:r>
            <a:r>
              <a:rPr lang="en-US" sz="1400" dirty="0" err="1">
                <a:latin typeface="Courier New"/>
                <a:cs typeface="Courier New"/>
              </a:rPr>
              <a:t>mapscale</a:t>
            </a:r>
            <a:r>
              <a:rPr lang="en-US" sz="1400" dirty="0">
                <a:latin typeface="Courier New"/>
                <a:cs typeface="Courier New"/>
              </a:rPr>
              <a:t> = 0;</a:t>
            </a:r>
          </a:p>
          <a:p>
            <a:r>
              <a:rPr lang="en-US" sz="1400" dirty="0" err="1">
                <a:latin typeface="Courier New"/>
                <a:cs typeface="Courier New"/>
              </a:rPr>
              <a:t>boolean</a:t>
            </a:r>
            <a:r>
              <a:rPr lang="en-US" sz="1400" dirty="0">
                <a:latin typeface="Courier New"/>
                <a:cs typeface="Courier New"/>
              </a:rPr>
              <a:t> </a:t>
            </a:r>
            <a:r>
              <a:rPr lang="en-US" sz="1400" dirty="0" err="1">
                <a:latin typeface="Courier New"/>
                <a:cs typeface="Courier New"/>
              </a:rPr>
              <a:t>transOK</a:t>
            </a:r>
            <a:r>
              <a:rPr lang="en-US" sz="1400" dirty="0">
                <a:latin typeface="Courier New"/>
                <a:cs typeface="Courier New"/>
              </a:rPr>
              <a:t> = true;</a:t>
            </a:r>
          </a:p>
          <a:p>
            <a:r>
              <a:rPr lang="en-US" sz="1400" dirty="0" err="1">
                <a:latin typeface="Courier New"/>
                <a:cs typeface="Courier New"/>
              </a:rPr>
              <a:t>PreparedStatement</a:t>
            </a:r>
            <a:r>
              <a:rPr lang="en-US" sz="1400" dirty="0">
                <a:latin typeface="Courier New"/>
                <a:cs typeface="Courier New"/>
              </a:rPr>
              <a:t> </a:t>
            </a:r>
            <a:r>
              <a:rPr lang="en-US" sz="1400" dirty="0" err="1">
                <a:latin typeface="Courier New"/>
                <a:cs typeface="Courier New"/>
              </a:rPr>
              <a:t>insertMap</a:t>
            </a:r>
            <a:r>
              <a:rPr lang="en-US" sz="1400" dirty="0">
                <a:latin typeface="Courier New"/>
                <a:cs typeface="Courier New"/>
              </a:rPr>
              <a:t>;</a:t>
            </a:r>
          </a:p>
          <a:p>
            <a:r>
              <a:rPr lang="en-US" sz="1400" dirty="0" err="1">
                <a:latin typeface="Courier New"/>
                <a:cs typeface="Courier New"/>
              </a:rPr>
              <a:t>PreparedStatement</a:t>
            </a:r>
            <a:r>
              <a:rPr lang="en-US" sz="1400" dirty="0">
                <a:latin typeface="Courier New"/>
                <a:cs typeface="Courier New"/>
              </a:rPr>
              <a:t> </a:t>
            </a:r>
            <a:r>
              <a:rPr lang="en-US" sz="1400" dirty="0" err="1">
                <a:latin typeface="Courier New"/>
                <a:cs typeface="Courier New"/>
              </a:rPr>
              <a:t>insertMapCountry</a:t>
            </a:r>
            <a:r>
              <a:rPr lang="en-US" sz="1400" dirty="0">
                <a:latin typeface="Courier New"/>
                <a:cs typeface="Courier New"/>
              </a:rPr>
              <a:t>;</a:t>
            </a:r>
          </a:p>
          <a:p>
            <a:r>
              <a:rPr lang="en-US" sz="1400" dirty="0">
                <a:latin typeface="Courier New"/>
                <a:cs typeface="Courier New"/>
              </a:rPr>
              <a:t>Connection conn=null;</a:t>
            </a:r>
          </a:p>
          <a:p>
            <a:pPr>
              <a:tabLst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9140699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mapinsert.jsp</a:t>
            </a:r>
            <a:r>
              <a:rPr lang="en-US" dirty="0"/>
              <a:t>(3)</a:t>
            </a:r>
          </a:p>
        </p:txBody>
      </p:sp>
      <p:sp>
        <p:nvSpPr>
          <p:cNvPr id="3" name="Rectangle 2"/>
          <p:cNvSpPr/>
          <p:nvPr/>
        </p:nvSpPr>
        <p:spPr>
          <a:xfrm>
            <a:off x="1066800" y="1809485"/>
            <a:ext cx="7759700" cy="35394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// make connection	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 err="1">
                <a:latin typeface="Courier New"/>
                <a:cs typeface="Courier New"/>
              </a:rPr>
              <a:t>url</a:t>
            </a:r>
            <a:r>
              <a:rPr lang="en-US" sz="1400" dirty="0">
                <a:latin typeface="Courier New"/>
                <a:cs typeface="Courier New"/>
              </a:rPr>
              <a:t> = </a:t>
            </a:r>
            <a:r>
              <a:rPr lang="en-US" sz="1400" dirty="0" err="1">
                <a:latin typeface="Courier New"/>
                <a:cs typeface="Courier New"/>
              </a:rPr>
              <a:t>jdbc</a:t>
            </a:r>
            <a:r>
              <a:rPr lang="en-US" sz="1400" dirty="0">
                <a:latin typeface="Courier New"/>
                <a:cs typeface="Courier New"/>
              </a:rPr>
              <a:t> + database;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try {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	conn = </a:t>
            </a:r>
            <a:r>
              <a:rPr lang="en-US" sz="1400" dirty="0" err="1">
                <a:latin typeface="Courier New"/>
                <a:cs typeface="Courier New"/>
              </a:rPr>
              <a:t>DriverManager.getConnection</a:t>
            </a:r>
            <a:r>
              <a:rPr lang="en-US" sz="1400" dirty="0">
                <a:latin typeface="Courier New"/>
                <a:cs typeface="Courier New"/>
              </a:rPr>
              <a:t>(</a:t>
            </a:r>
            <a:r>
              <a:rPr lang="en-US" sz="1400" dirty="0" err="1">
                <a:latin typeface="Courier New"/>
                <a:cs typeface="Courier New"/>
              </a:rPr>
              <a:t>url</a:t>
            </a:r>
            <a:r>
              <a:rPr lang="en-US" sz="1400" dirty="0">
                <a:latin typeface="Courier New"/>
                <a:cs typeface="Courier New"/>
              </a:rPr>
              <a:t>, username, password);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		} catch (</a:t>
            </a:r>
            <a:r>
              <a:rPr lang="en-US" sz="1400" dirty="0" err="1">
                <a:latin typeface="Courier New"/>
                <a:cs typeface="Courier New"/>
              </a:rPr>
              <a:t>SQLException</a:t>
            </a:r>
            <a:r>
              <a:rPr lang="en-US" sz="1400" dirty="0">
                <a:latin typeface="Courier New"/>
                <a:cs typeface="Courier New"/>
              </a:rPr>
              <a:t> error) {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			</a:t>
            </a:r>
            <a:r>
              <a:rPr lang="en-US" sz="1400" dirty="0" err="1">
                <a:latin typeface="Courier New"/>
                <a:cs typeface="Courier New"/>
              </a:rPr>
              <a:t>System.out.println</a:t>
            </a:r>
            <a:r>
              <a:rPr lang="en-US" sz="1400" dirty="0">
                <a:latin typeface="Courier New"/>
                <a:cs typeface="Courier New"/>
              </a:rPr>
              <a:t>("Error connecting to database: "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de-DE" sz="1400" dirty="0">
                <a:latin typeface="Courier New"/>
                <a:cs typeface="Courier New"/>
              </a:rPr>
              <a:t>				+ </a:t>
            </a:r>
            <a:r>
              <a:rPr lang="de-DE" sz="1400" dirty="0" err="1">
                <a:latin typeface="Courier New"/>
                <a:cs typeface="Courier New"/>
              </a:rPr>
              <a:t>error.toString</a:t>
            </a:r>
            <a:r>
              <a:rPr lang="de-DE" sz="1400" dirty="0">
                <a:latin typeface="Courier New"/>
                <a:cs typeface="Courier New"/>
              </a:rPr>
              <a:t>());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de-DE" sz="1400" dirty="0">
                <a:latin typeface="Courier New"/>
                <a:cs typeface="Courier New"/>
              </a:rPr>
              <a:t>			</a:t>
            </a:r>
            <a:r>
              <a:rPr lang="de-DE" sz="1400" dirty="0" err="1">
                <a:latin typeface="Courier New"/>
                <a:cs typeface="Courier New"/>
              </a:rPr>
              <a:t>System.exit</a:t>
            </a:r>
            <a:r>
              <a:rPr lang="de-DE" sz="1400" dirty="0">
                <a:latin typeface="Courier New"/>
                <a:cs typeface="Courier New"/>
              </a:rPr>
              <a:t>(1);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de-DE" sz="1400" dirty="0">
                <a:latin typeface="Courier New"/>
                <a:cs typeface="Courier New"/>
              </a:rPr>
              <a:t>	}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try {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		</a:t>
            </a:r>
            <a:r>
              <a:rPr lang="en-US" sz="1400" dirty="0" err="1">
                <a:latin typeface="Courier New"/>
                <a:cs typeface="Courier New"/>
              </a:rPr>
              <a:t>conn.setAutoCommit</a:t>
            </a:r>
            <a:r>
              <a:rPr lang="en-US" sz="1400" dirty="0">
                <a:latin typeface="Courier New"/>
                <a:cs typeface="Courier New"/>
              </a:rPr>
              <a:t>(false);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	} catch (</a:t>
            </a:r>
            <a:r>
              <a:rPr lang="en-US" sz="1400" dirty="0" err="1">
                <a:latin typeface="Courier New"/>
                <a:cs typeface="Courier New"/>
              </a:rPr>
              <a:t>SQLException</a:t>
            </a:r>
            <a:r>
              <a:rPr lang="en-US" sz="1400" dirty="0">
                <a:latin typeface="Courier New"/>
                <a:cs typeface="Courier New"/>
              </a:rPr>
              <a:t> error) {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			</a:t>
            </a:r>
            <a:r>
              <a:rPr lang="en-US" sz="1400" dirty="0" err="1">
                <a:latin typeface="Courier New"/>
                <a:cs typeface="Courier New"/>
              </a:rPr>
              <a:t>System.out.println</a:t>
            </a:r>
            <a:r>
              <a:rPr lang="en-US" sz="1400" dirty="0">
                <a:latin typeface="Courier New"/>
                <a:cs typeface="Courier New"/>
              </a:rPr>
              <a:t>("Error turning off </a:t>
            </a:r>
            <a:r>
              <a:rPr lang="en-US" sz="1400" dirty="0" err="1">
                <a:latin typeface="Courier New"/>
                <a:cs typeface="Courier New"/>
              </a:rPr>
              <a:t>autocommit</a:t>
            </a:r>
            <a:r>
              <a:rPr lang="en-US" sz="1400" dirty="0">
                <a:latin typeface="Courier New"/>
                <a:cs typeface="Courier New"/>
              </a:rPr>
              <a:t>"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de-DE" sz="1400" dirty="0">
                <a:latin typeface="Courier New"/>
                <a:cs typeface="Courier New"/>
              </a:rPr>
              <a:t>				+ </a:t>
            </a:r>
            <a:r>
              <a:rPr lang="de-DE" sz="1400" dirty="0" err="1">
                <a:latin typeface="Courier New"/>
                <a:cs typeface="Courier New"/>
              </a:rPr>
              <a:t>error.toString</a:t>
            </a:r>
            <a:r>
              <a:rPr lang="de-DE" sz="1400" dirty="0">
                <a:latin typeface="Courier New"/>
                <a:cs typeface="Courier New"/>
              </a:rPr>
              <a:t>());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de-DE" sz="1400" dirty="0">
                <a:latin typeface="Courier New"/>
                <a:cs typeface="Courier New"/>
              </a:rPr>
              <a:t>			</a:t>
            </a:r>
            <a:r>
              <a:rPr lang="de-DE" sz="1400" dirty="0" err="1">
                <a:latin typeface="Courier New"/>
                <a:cs typeface="Courier New"/>
              </a:rPr>
              <a:t>System.exit</a:t>
            </a:r>
            <a:r>
              <a:rPr lang="de-DE" sz="1400" dirty="0">
                <a:latin typeface="Courier New"/>
                <a:cs typeface="Courier New"/>
              </a:rPr>
              <a:t>(1);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de-DE" sz="1400" dirty="0">
                <a:latin typeface="Courier New"/>
                <a:cs typeface="Courier New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18078047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mapinsert.jsp</a:t>
            </a:r>
            <a:r>
              <a:rPr lang="en-US" dirty="0"/>
              <a:t>(4)</a:t>
            </a:r>
          </a:p>
        </p:txBody>
      </p:sp>
      <p:sp>
        <p:nvSpPr>
          <p:cNvPr id="3" name="Rectangle 2"/>
          <p:cNvSpPr/>
          <p:nvPr/>
        </p:nvSpPr>
        <p:spPr>
          <a:xfrm>
            <a:off x="1066800" y="1745985"/>
            <a:ext cx="7759700" cy="33239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//form data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 err="1">
                <a:latin typeface="Courier New"/>
                <a:cs typeface="Courier New"/>
              </a:rPr>
              <a:t>mapid</a:t>
            </a:r>
            <a:r>
              <a:rPr lang="en-US" sz="1400" dirty="0">
                <a:latin typeface="Courier New"/>
                <a:cs typeface="Courier New"/>
              </a:rPr>
              <a:t> = </a:t>
            </a:r>
            <a:r>
              <a:rPr lang="en-US" sz="1400" dirty="0" err="1">
                <a:latin typeface="Courier New"/>
                <a:cs typeface="Courier New"/>
              </a:rPr>
              <a:t>request.getParameter</a:t>
            </a:r>
            <a:r>
              <a:rPr lang="en-US" sz="1400" dirty="0">
                <a:latin typeface="Courier New"/>
                <a:cs typeface="Courier New"/>
              </a:rPr>
              <a:t>("</a:t>
            </a:r>
            <a:r>
              <a:rPr lang="en-US" sz="1400" dirty="0" err="1">
                <a:latin typeface="Courier New"/>
                <a:cs typeface="Courier New"/>
              </a:rPr>
              <a:t>mapid</a:t>
            </a:r>
            <a:r>
              <a:rPr lang="en-US" sz="1400" dirty="0">
                <a:latin typeface="Courier New"/>
                <a:cs typeface="Courier New"/>
              </a:rPr>
              <a:t>");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 err="1">
                <a:latin typeface="Courier New"/>
                <a:cs typeface="Courier New"/>
              </a:rPr>
              <a:t>mapscale</a:t>
            </a:r>
            <a:r>
              <a:rPr lang="en-US" sz="1400" dirty="0">
                <a:latin typeface="Courier New"/>
                <a:cs typeface="Courier New"/>
              </a:rPr>
              <a:t> = </a:t>
            </a:r>
            <a:r>
              <a:rPr lang="en-US" sz="1400" dirty="0" err="1">
                <a:latin typeface="Courier New"/>
                <a:cs typeface="Courier New"/>
              </a:rPr>
              <a:t>Integer.parseInt</a:t>
            </a:r>
            <a:r>
              <a:rPr lang="en-US" sz="1400" dirty="0">
                <a:latin typeface="Courier New"/>
                <a:cs typeface="Courier New"/>
              </a:rPr>
              <a:t>(</a:t>
            </a:r>
            <a:r>
              <a:rPr lang="en-US" sz="1400" dirty="0" err="1">
                <a:latin typeface="Courier New"/>
                <a:cs typeface="Courier New"/>
              </a:rPr>
              <a:t>request.getParameter</a:t>
            </a:r>
            <a:r>
              <a:rPr lang="en-US" sz="1400" dirty="0">
                <a:latin typeface="Courier New"/>
                <a:cs typeface="Courier New"/>
              </a:rPr>
              <a:t>("</a:t>
            </a:r>
            <a:r>
              <a:rPr lang="en-US" sz="1400" dirty="0" err="1">
                <a:latin typeface="Courier New"/>
                <a:cs typeface="Courier New"/>
              </a:rPr>
              <a:t>mapscale</a:t>
            </a:r>
            <a:r>
              <a:rPr lang="en-US" sz="1400" dirty="0">
                <a:latin typeface="Courier New"/>
                <a:cs typeface="Courier New"/>
              </a:rPr>
              <a:t>"));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 err="1">
                <a:latin typeface="Courier New"/>
                <a:cs typeface="Courier New"/>
              </a:rPr>
              <a:t>maptype</a:t>
            </a:r>
            <a:r>
              <a:rPr lang="en-US" sz="1400" dirty="0">
                <a:latin typeface="Courier New"/>
                <a:cs typeface="Courier New"/>
              </a:rPr>
              <a:t> = </a:t>
            </a:r>
            <a:r>
              <a:rPr lang="en-US" sz="1400" dirty="0" err="1">
                <a:latin typeface="Courier New"/>
                <a:cs typeface="Courier New"/>
              </a:rPr>
              <a:t>request.getParameter</a:t>
            </a:r>
            <a:r>
              <a:rPr lang="en-US" sz="1400" dirty="0">
                <a:latin typeface="Courier New"/>
                <a:cs typeface="Courier New"/>
              </a:rPr>
              <a:t>("</a:t>
            </a:r>
            <a:r>
              <a:rPr lang="en-US" sz="1400" dirty="0" err="1">
                <a:latin typeface="Courier New"/>
                <a:cs typeface="Courier New"/>
              </a:rPr>
              <a:t>maptype</a:t>
            </a:r>
            <a:r>
              <a:rPr lang="en-US" sz="1400" dirty="0">
                <a:latin typeface="Courier New"/>
                <a:cs typeface="Courier New"/>
              </a:rPr>
              <a:t>");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country = </a:t>
            </a:r>
            <a:r>
              <a:rPr lang="en-US" sz="1400" dirty="0" err="1">
                <a:latin typeface="Courier New"/>
                <a:cs typeface="Courier New"/>
              </a:rPr>
              <a:t>request.getParameterValues</a:t>
            </a:r>
            <a:r>
              <a:rPr lang="en-US" sz="1400" dirty="0">
                <a:latin typeface="Courier New"/>
                <a:cs typeface="Courier New"/>
              </a:rPr>
              <a:t>("countries");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 err="1">
                <a:latin typeface="Courier New"/>
                <a:cs typeface="Courier New"/>
              </a:rPr>
              <a:t>transOK</a:t>
            </a:r>
            <a:r>
              <a:rPr lang="en-US" sz="1400" dirty="0">
                <a:latin typeface="Courier New"/>
                <a:cs typeface="Courier New"/>
              </a:rPr>
              <a:t> = true;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// insert the map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try {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	</a:t>
            </a:r>
            <a:r>
              <a:rPr lang="en-US" sz="1400" dirty="0" err="1">
                <a:latin typeface="Courier New"/>
                <a:cs typeface="Courier New"/>
              </a:rPr>
              <a:t>insertMap</a:t>
            </a:r>
            <a:r>
              <a:rPr lang="en-US" sz="1400" dirty="0">
                <a:latin typeface="Courier New"/>
                <a:cs typeface="Courier New"/>
              </a:rPr>
              <a:t> = </a:t>
            </a:r>
            <a:r>
              <a:rPr lang="en-US" sz="1400" dirty="0" err="1">
                <a:latin typeface="Courier New"/>
                <a:cs typeface="Courier New"/>
              </a:rPr>
              <a:t>conn.prepareStatement</a:t>
            </a:r>
            <a:r>
              <a:rPr lang="en-US" sz="1400" dirty="0">
                <a:latin typeface="Courier New"/>
                <a:cs typeface="Courier New"/>
              </a:rPr>
              <a:t>("INSERT INTO map (</a:t>
            </a:r>
            <a:r>
              <a:rPr lang="en-US" sz="1400" dirty="0" err="1">
                <a:latin typeface="Courier New"/>
                <a:cs typeface="Courier New"/>
              </a:rPr>
              <a:t>mapid</a:t>
            </a:r>
            <a:r>
              <a:rPr lang="en-US" sz="1400" dirty="0">
                <a:latin typeface="Courier New"/>
                <a:cs typeface="Courier New"/>
              </a:rPr>
              <a:t>, </a:t>
            </a:r>
            <a:r>
              <a:rPr lang="en-US" sz="1400" dirty="0" err="1">
                <a:latin typeface="Courier New"/>
                <a:cs typeface="Courier New"/>
              </a:rPr>
              <a:t>mapscale</a:t>
            </a:r>
            <a:r>
              <a:rPr lang="en-US" sz="1400" dirty="0">
                <a:latin typeface="Courier New"/>
                <a:cs typeface="Courier New"/>
              </a:rPr>
              <a:t>, </a:t>
            </a:r>
            <a:r>
              <a:rPr lang="en-US" sz="1400" dirty="0" err="1">
                <a:latin typeface="Courier New"/>
                <a:cs typeface="Courier New"/>
              </a:rPr>
              <a:t>maptype</a:t>
            </a:r>
            <a:r>
              <a:rPr lang="en-US" sz="1400" dirty="0">
                <a:latin typeface="Courier New"/>
                <a:cs typeface="Courier New"/>
              </a:rPr>
              <a:t>) VALUES (?,?,?)");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	</a:t>
            </a:r>
            <a:r>
              <a:rPr lang="en-US" sz="1400" dirty="0" err="1">
                <a:latin typeface="Courier New"/>
                <a:cs typeface="Courier New"/>
              </a:rPr>
              <a:t>insertMap.setString</a:t>
            </a:r>
            <a:r>
              <a:rPr lang="en-US" sz="1400" dirty="0">
                <a:latin typeface="Courier New"/>
                <a:cs typeface="Courier New"/>
              </a:rPr>
              <a:t>(1, </a:t>
            </a:r>
            <a:r>
              <a:rPr lang="en-US" sz="1400" dirty="0" err="1">
                <a:latin typeface="Courier New"/>
                <a:cs typeface="Courier New"/>
              </a:rPr>
              <a:t>mapid</a:t>
            </a:r>
            <a:r>
              <a:rPr lang="en-US" sz="1400" dirty="0">
                <a:latin typeface="Courier New"/>
                <a:cs typeface="Courier New"/>
              </a:rPr>
              <a:t>);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	</a:t>
            </a:r>
            <a:r>
              <a:rPr lang="en-US" sz="1400" dirty="0" err="1">
                <a:latin typeface="Courier New"/>
                <a:cs typeface="Courier New"/>
              </a:rPr>
              <a:t>insertMap.setInt</a:t>
            </a:r>
            <a:r>
              <a:rPr lang="en-US" sz="1400" dirty="0">
                <a:latin typeface="Courier New"/>
                <a:cs typeface="Courier New"/>
              </a:rPr>
              <a:t>(2, </a:t>
            </a:r>
            <a:r>
              <a:rPr lang="en-US" sz="1400" dirty="0" err="1">
                <a:latin typeface="Courier New"/>
                <a:cs typeface="Courier New"/>
              </a:rPr>
              <a:t>mapscale</a:t>
            </a:r>
            <a:r>
              <a:rPr lang="en-US" sz="1400" dirty="0">
                <a:latin typeface="Courier New"/>
                <a:cs typeface="Courier New"/>
              </a:rPr>
              <a:t>);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	</a:t>
            </a:r>
            <a:r>
              <a:rPr lang="en-US" sz="1400" dirty="0" err="1">
                <a:latin typeface="Courier New"/>
                <a:cs typeface="Courier New"/>
              </a:rPr>
              <a:t>insertMap.setString</a:t>
            </a:r>
            <a:r>
              <a:rPr lang="en-US" sz="1400" dirty="0">
                <a:latin typeface="Courier New"/>
                <a:cs typeface="Courier New"/>
              </a:rPr>
              <a:t>(3, </a:t>
            </a:r>
            <a:r>
              <a:rPr lang="en-US" sz="1400" dirty="0" err="1">
                <a:latin typeface="Courier New"/>
                <a:cs typeface="Courier New"/>
              </a:rPr>
              <a:t>maptype</a:t>
            </a:r>
            <a:r>
              <a:rPr lang="en-US" sz="1400" dirty="0">
                <a:latin typeface="Courier New"/>
                <a:cs typeface="Courier New"/>
              </a:rPr>
              <a:t>);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	</a:t>
            </a:r>
            <a:r>
              <a:rPr lang="en-US" sz="1400" dirty="0" err="1">
                <a:latin typeface="Courier New"/>
                <a:cs typeface="Courier New"/>
              </a:rPr>
              <a:t>System.out.println</a:t>
            </a:r>
            <a:r>
              <a:rPr lang="en-US" sz="1400" dirty="0">
                <a:latin typeface="Courier New"/>
                <a:cs typeface="Courier New"/>
              </a:rPr>
              <a:t>(</a:t>
            </a:r>
            <a:r>
              <a:rPr lang="en-US" sz="1400" dirty="0" err="1">
                <a:latin typeface="Courier New"/>
                <a:cs typeface="Courier New"/>
              </a:rPr>
              <a:t>insertMap</a:t>
            </a:r>
            <a:r>
              <a:rPr lang="en-US" sz="1400" dirty="0">
                <a:latin typeface="Courier New"/>
                <a:cs typeface="Courier New"/>
              </a:rPr>
              <a:t>);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	</a:t>
            </a:r>
            <a:r>
              <a:rPr lang="en-US" sz="1400" dirty="0" err="1">
                <a:latin typeface="Courier New"/>
                <a:cs typeface="Courier New"/>
              </a:rPr>
              <a:t>insertMap.executeUpdate</a:t>
            </a:r>
            <a:r>
              <a:rPr lang="en-US" sz="1400" dirty="0">
                <a:latin typeface="Courier New"/>
                <a:cs typeface="Courier New"/>
              </a:rPr>
              <a:t>();</a:t>
            </a:r>
            <a:endParaRPr lang="de-DE" sz="14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7577395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mapinsert.jsp</a:t>
            </a:r>
            <a:r>
              <a:rPr lang="en-US" dirty="0"/>
              <a:t>(5)</a:t>
            </a:r>
          </a:p>
        </p:txBody>
      </p:sp>
      <p:sp>
        <p:nvSpPr>
          <p:cNvPr id="3" name="Rectangle 2"/>
          <p:cNvSpPr/>
          <p:nvPr/>
        </p:nvSpPr>
        <p:spPr>
          <a:xfrm>
            <a:off x="1066800" y="1745985"/>
            <a:ext cx="7759700" cy="28931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// insert the countries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for (</a:t>
            </a:r>
            <a:r>
              <a:rPr lang="en-US" sz="1400" dirty="0" err="1">
                <a:latin typeface="Courier New"/>
                <a:cs typeface="Courier New"/>
              </a:rPr>
              <a:t>int</a:t>
            </a:r>
            <a:r>
              <a:rPr lang="en-US" sz="1400" dirty="0">
                <a:latin typeface="Courier New"/>
                <a:cs typeface="Courier New"/>
              </a:rPr>
              <a:t> </a:t>
            </a:r>
            <a:r>
              <a:rPr lang="en-US" sz="1400" dirty="0" err="1">
                <a:latin typeface="Courier New"/>
                <a:cs typeface="Courier New"/>
              </a:rPr>
              <a:t>loopInx</a:t>
            </a:r>
            <a:r>
              <a:rPr lang="en-US" sz="1400" dirty="0">
                <a:latin typeface="Courier New"/>
                <a:cs typeface="Courier New"/>
              </a:rPr>
              <a:t> = 0; </a:t>
            </a:r>
            <a:r>
              <a:rPr lang="en-US" sz="1400" dirty="0" err="1">
                <a:latin typeface="Courier New"/>
                <a:cs typeface="Courier New"/>
              </a:rPr>
              <a:t>loopInx</a:t>
            </a:r>
            <a:r>
              <a:rPr lang="en-US" sz="1400" dirty="0">
                <a:latin typeface="Courier New"/>
                <a:cs typeface="Courier New"/>
              </a:rPr>
              <a:t> &lt; </a:t>
            </a:r>
            <a:r>
              <a:rPr lang="en-US" sz="1400" dirty="0" err="1">
                <a:latin typeface="Courier New"/>
                <a:cs typeface="Courier New"/>
              </a:rPr>
              <a:t>country.length</a:t>
            </a:r>
            <a:r>
              <a:rPr lang="en-US" sz="1400" dirty="0">
                <a:latin typeface="Courier New"/>
                <a:cs typeface="Courier New"/>
              </a:rPr>
              <a:t>; </a:t>
            </a:r>
            <a:r>
              <a:rPr lang="en-US" sz="1400" dirty="0" err="1">
                <a:latin typeface="Courier New"/>
                <a:cs typeface="Courier New"/>
              </a:rPr>
              <a:t>loopInx</a:t>
            </a:r>
            <a:r>
              <a:rPr lang="en-US" sz="1400" dirty="0">
                <a:latin typeface="Courier New"/>
                <a:cs typeface="Courier New"/>
              </a:rPr>
              <a:t>++) {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		</a:t>
            </a:r>
            <a:r>
              <a:rPr lang="en-US" sz="1400" dirty="0" err="1">
                <a:latin typeface="Courier New"/>
                <a:cs typeface="Courier New"/>
              </a:rPr>
              <a:t>insertMapCountry</a:t>
            </a:r>
            <a:r>
              <a:rPr lang="en-US" sz="1400" dirty="0">
                <a:latin typeface="Courier New"/>
                <a:cs typeface="Courier New"/>
              </a:rPr>
              <a:t> = </a:t>
            </a:r>
            <a:r>
              <a:rPr lang="en-US" sz="1400" dirty="0" err="1">
                <a:latin typeface="Courier New"/>
                <a:cs typeface="Courier New"/>
              </a:rPr>
              <a:t>conn.prepareStatement</a:t>
            </a:r>
            <a:r>
              <a:rPr lang="en-US" sz="1400" dirty="0">
                <a:latin typeface="Courier New"/>
                <a:cs typeface="Courier New"/>
              </a:rPr>
              <a:t>("INSERT INTO </a:t>
            </a:r>
            <a:r>
              <a:rPr lang="en-US" sz="1400" dirty="0" err="1">
                <a:latin typeface="Courier New"/>
                <a:cs typeface="Courier New"/>
              </a:rPr>
              <a:t>mapCountry</a:t>
            </a:r>
            <a:r>
              <a:rPr lang="en-US" sz="1400" dirty="0">
                <a:latin typeface="Courier New"/>
                <a:cs typeface="Courier New"/>
              </a:rPr>
              <a:t> (</a:t>
            </a:r>
            <a:r>
              <a:rPr lang="en-US" sz="1400" dirty="0" err="1">
                <a:latin typeface="Courier New"/>
                <a:cs typeface="Courier New"/>
              </a:rPr>
              <a:t>mapid</a:t>
            </a:r>
            <a:r>
              <a:rPr lang="en-US" sz="1400" dirty="0">
                <a:latin typeface="Courier New"/>
                <a:cs typeface="Courier New"/>
              </a:rPr>
              <a:t> ,</a:t>
            </a:r>
            <a:r>
              <a:rPr lang="en-US" sz="1400" dirty="0" err="1">
                <a:latin typeface="Courier New"/>
                <a:cs typeface="Courier New"/>
              </a:rPr>
              <a:t>cntrycode</a:t>
            </a:r>
            <a:r>
              <a:rPr lang="en-US" sz="1400" dirty="0">
                <a:latin typeface="Courier New"/>
                <a:cs typeface="Courier New"/>
              </a:rPr>
              <a:t> ) VALUES (?,?)");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		</a:t>
            </a:r>
            <a:r>
              <a:rPr lang="en-US" sz="1400" dirty="0" err="1">
                <a:latin typeface="Courier New"/>
                <a:cs typeface="Courier New"/>
              </a:rPr>
              <a:t>insertMapCountry.setString</a:t>
            </a:r>
            <a:r>
              <a:rPr lang="en-US" sz="1400" dirty="0">
                <a:latin typeface="Courier New"/>
                <a:cs typeface="Courier New"/>
              </a:rPr>
              <a:t>(1, </a:t>
            </a:r>
            <a:r>
              <a:rPr lang="en-US" sz="1400" dirty="0" err="1">
                <a:latin typeface="Courier New"/>
                <a:cs typeface="Courier New"/>
              </a:rPr>
              <a:t>mapid</a:t>
            </a:r>
            <a:r>
              <a:rPr lang="en-US" sz="1400" dirty="0">
                <a:latin typeface="Courier New"/>
                <a:cs typeface="Courier New"/>
              </a:rPr>
              <a:t>);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		</a:t>
            </a:r>
            <a:r>
              <a:rPr lang="en-US" sz="1400" dirty="0" err="1">
                <a:latin typeface="Courier New"/>
                <a:cs typeface="Courier New"/>
              </a:rPr>
              <a:t>insertMapCountry.setString</a:t>
            </a:r>
            <a:r>
              <a:rPr lang="en-US" sz="1400" dirty="0">
                <a:latin typeface="Courier New"/>
                <a:cs typeface="Courier New"/>
              </a:rPr>
              <a:t>(2, country[</a:t>
            </a:r>
            <a:r>
              <a:rPr lang="en-US" sz="1400" dirty="0" err="1">
                <a:latin typeface="Courier New"/>
                <a:cs typeface="Courier New"/>
              </a:rPr>
              <a:t>loopInx</a:t>
            </a:r>
            <a:r>
              <a:rPr lang="en-US" sz="1400" dirty="0">
                <a:latin typeface="Courier New"/>
                <a:cs typeface="Courier New"/>
              </a:rPr>
              <a:t>]);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		</a:t>
            </a:r>
            <a:r>
              <a:rPr lang="en-US" sz="1400" dirty="0" err="1">
                <a:latin typeface="Courier New"/>
                <a:cs typeface="Courier New"/>
              </a:rPr>
              <a:t>System.out.println</a:t>
            </a:r>
            <a:r>
              <a:rPr lang="en-US" sz="1400" dirty="0">
                <a:latin typeface="Courier New"/>
                <a:cs typeface="Courier New"/>
              </a:rPr>
              <a:t>(</a:t>
            </a:r>
            <a:r>
              <a:rPr lang="en-US" sz="1400" dirty="0" err="1">
                <a:latin typeface="Courier New"/>
                <a:cs typeface="Courier New"/>
              </a:rPr>
              <a:t>insertMapCountry</a:t>
            </a:r>
            <a:r>
              <a:rPr lang="en-US" sz="1400" dirty="0">
                <a:latin typeface="Courier New"/>
                <a:cs typeface="Courier New"/>
              </a:rPr>
              <a:t>);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		</a:t>
            </a:r>
            <a:r>
              <a:rPr lang="en-US" sz="1400" dirty="0" err="1">
                <a:latin typeface="Courier New"/>
                <a:cs typeface="Courier New"/>
              </a:rPr>
              <a:t>insertMapCountry.executeUpdate</a:t>
            </a:r>
            <a:r>
              <a:rPr lang="en-US" sz="1400" dirty="0">
                <a:latin typeface="Courier New"/>
                <a:cs typeface="Courier New"/>
              </a:rPr>
              <a:t>();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}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	} catch (</a:t>
            </a:r>
            <a:r>
              <a:rPr lang="en-US" sz="1400" dirty="0" err="1">
                <a:latin typeface="Courier New"/>
                <a:cs typeface="Courier New"/>
              </a:rPr>
              <a:t>SQLException</a:t>
            </a:r>
            <a:r>
              <a:rPr lang="en-US" sz="1400" dirty="0">
                <a:latin typeface="Courier New"/>
                <a:cs typeface="Courier New"/>
              </a:rPr>
              <a:t> error) {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		</a:t>
            </a:r>
            <a:r>
              <a:rPr lang="en-US" sz="1400" dirty="0" err="1">
                <a:latin typeface="Courier New"/>
                <a:cs typeface="Courier New"/>
              </a:rPr>
              <a:t>System.out.println</a:t>
            </a:r>
            <a:r>
              <a:rPr lang="en-US" sz="1400" dirty="0">
                <a:latin typeface="Courier New"/>
                <a:cs typeface="Courier New"/>
              </a:rPr>
              <a:t>("Error inserting row: " + </a:t>
            </a:r>
            <a:r>
              <a:rPr lang="en-US" sz="1400" dirty="0" err="1">
                <a:latin typeface="Courier New"/>
                <a:cs typeface="Courier New"/>
              </a:rPr>
              <a:t>error.toString</a:t>
            </a:r>
            <a:r>
              <a:rPr lang="en-US" sz="1400" dirty="0">
                <a:latin typeface="Courier New"/>
                <a:cs typeface="Courier New"/>
              </a:rPr>
              <a:t>());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			</a:t>
            </a:r>
            <a:r>
              <a:rPr lang="en-US" sz="1400" dirty="0" err="1">
                <a:latin typeface="Courier New"/>
                <a:cs typeface="Courier New"/>
              </a:rPr>
              <a:t>transOK</a:t>
            </a:r>
            <a:r>
              <a:rPr lang="en-US" sz="1400" dirty="0">
                <a:latin typeface="Courier New"/>
                <a:cs typeface="Courier New"/>
              </a:rPr>
              <a:t> = false;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10371421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mapinsert.jsp</a:t>
            </a:r>
            <a:r>
              <a:rPr lang="en-US" dirty="0"/>
              <a:t>(6)</a:t>
            </a:r>
          </a:p>
        </p:txBody>
      </p:sp>
      <p:sp>
        <p:nvSpPr>
          <p:cNvPr id="3" name="Rectangle 2"/>
          <p:cNvSpPr/>
          <p:nvPr/>
        </p:nvSpPr>
        <p:spPr>
          <a:xfrm>
            <a:off x="1066800" y="1745985"/>
            <a:ext cx="7759700" cy="267765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if (</a:t>
            </a:r>
            <a:r>
              <a:rPr lang="en-US" sz="1400" dirty="0" err="1">
                <a:latin typeface="Courier New"/>
                <a:cs typeface="Courier New"/>
              </a:rPr>
              <a:t>transOK</a:t>
            </a:r>
            <a:r>
              <a:rPr lang="en-US" sz="1400" dirty="0">
                <a:latin typeface="Courier New"/>
                <a:cs typeface="Courier New"/>
              </a:rPr>
              <a:t>) {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		</a:t>
            </a:r>
            <a:r>
              <a:rPr lang="en-US" sz="1400" dirty="0" err="1">
                <a:latin typeface="Courier New"/>
                <a:cs typeface="Courier New"/>
              </a:rPr>
              <a:t>conn.commit</a:t>
            </a:r>
            <a:r>
              <a:rPr lang="en-US" sz="1400" dirty="0">
                <a:latin typeface="Courier New"/>
                <a:cs typeface="Courier New"/>
              </a:rPr>
              <a:t>(); // all inserts successful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sz="1400" dirty="0">
                <a:latin typeface="Courier New"/>
                <a:cs typeface="Courier New"/>
              </a:rPr>
              <a:t>		</a:t>
            </a:r>
            <a:r>
              <a:rPr lang="en-US" sz="1400" dirty="0" err="1">
                <a:latin typeface="Courier New"/>
                <a:cs typeface="Courier New"/>
              </a:rPr>
              <a:t>System.out.println</a:t>
            </a:r>
            <a:r>
              <a:rPr lang="en-US" sz="1400" dirty="0">
                <a:latin typeface="Courier New"/>
                <a:cs typeface="Courier New"/>
              </a:rPr>
              <a:t>("Transaction commit");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da-DK" sz="1400" dirty="0">
                <a:latin typeface="Courier New"/>
                <a:cs typeface="Courier New"/>
              </a:rPr>
              <a:t>		} </a:t>
            </a:r>
            <a:r>
              <a:rPr lang="da-DK" sz="1400" dirty="0" err="1">
                <a:latin typeface="Courier New"/>
                <a:cs typeface="Courier New"/>
              </a:rPr>
              <a:t>else</a:t>
            </a:r>
            <a:r>
              <a:rPr lang="da-DK" sz="1400" dirty="0">
                <a:latin typeface="Courier New"/>
                <a:cs typeface="Courier New"/>
              </a:rPr>
              <a:t> {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da-DK" sz="1400" dirty="0">
                <a:latin typeface="Courier New"/>
                <a:cs typeface="Courier New"/>
              </a:rPr>
              <a:t>			</a:t>
            </a:r>
            <a:r>
              <a:rPr lang="da-DK" sz="1400" dirty="0" err="1">
                <a:latin typeface="Courier New"/>
                <a:cs typeface="Courier New"/>
              </a:rPr>
              <a:t>conn.rollback</a:t>
            </a:r>
            <a:r>
              <a:rPr lang="da-DK" sz="1400" dirty="0">
                <a:latin typeface="Courier New"/>
                <a:cs typeface="Courier New"/>
              </a:rPr>
              <a:t>(); // at </a:t>
            </a:r>
            <a:r>
              <a:rPr lang="da-DK" sz="1400" dirty="0" err="1">
                <a:latin typeface="Courier New"/>
                <a:cs typeface="Courier New"/>
              </a:rPr>
              <a:t>least</a:t>
            </a:r>
            <a:r>
              <a:rPr lang="da-DK" sz="1400" dirty="0">
                <a:latin typeface="Courier New"/>
                <a:cs typeface="Courier New"/>
              </a:rPr>
              <a:t> </a:t>
            </a:r>
            <a:r>
              <a:rPr lang="da-DK" sz="1400" dirty="0" err="1">
                <a:latin typeface="Courier New"/>
                <a:cs typeface="Courier New"/>
              </a:rPr>
              <a:t>one</a:t>
            </a:r>
            <a:r>
              <a:rPr lang="da-DK" sz="1400" dirty="0">
                <a:latin typeface="Courier New"/>
                <a:cs typeface="Courier New"/>
              </a:rPr>
              <a:t> </a:t>
            </a:r>
            <a:r>
              <a:rPr lang="da-DK" sz="1400" dirty="0" err="1">
                <a:latin typeface="Courier New"/>
                <a:cs typeface="Courier New"/>
              </a:rPr>
              <a:t>insert</a:t>
            </a:r>
            <a:r>
              <a:rPr lang="da-DK" sz="1400" dirty="0">
                <a:latin typeface="Courier New"/>
                <a:cs typeface="Courier New"/>
              </a:rPr>
              <a:t> </a:t>
            </a:r>
            <a:r>
              <a:rPr lang="da-DK" sz="1400" dirty="0" err="1">
                <a:latin typeface="Courier New"/>
                <a:cs typeface="Courier New"/>
              </a:rPr>
              <a:t>failed</a:t>
            </a:r>
            <a:endParaRPr lang="da-DK" sz="1400" dirty="0">
              <a:latin typeface="Courier New"/>
              <a:cs typeface="Courier New"/>
            </a:endParaRPr>
          </a:p>
          <a:p>
            <a:pPr>
              <a:tabLst>
                <a:tab pos="228600" algn="l"/>
                <a:tab pos="457200" algn="l"/>
              </a:tabLst>
            </a:pPr>
            <a:r>
              <a:rPr lang="da-DK" sz="1400" dirty="0">
                <a:latin typeface="Courier New"/>
                <a:cs typeface="Courier New"/>
              </a:rPr>
              <a:t>			</a:t>
            </a:r>
            <a:r>
              <a:rPr lang="da-DK" sz="1400" dirty="0" err="1">
                <a:latin typeface="Courier New"/>
                <a:cs typeface="Courier New"/>
              </a:rPr>
              <a:t>System.out.println</a:t>
            </a:r>
            <a:r>
              <a:rPr lang="da-DK" sz="1400" dirty="0">
                <a:latin typeface="Courier New"/>
                <a:cs typeface="Courier New"/>
              </a:rPr>
              <a:t>("Transaction </a:t>
            </a:r>
            <a:r>
              <a:rPr lang="da-DK" sz="1400" dirty="0" err="1">
                <a:latin typeface="Courier New"/>
                <a:cs typeface="Courier New"/>
              </a:rPr>
              <a:t>rollback</a:t>
            </a:r>
            <a:r>
              <a:rPr lang="da-DK" sz="1400" dirty="0">
                <a:latin typeface="Courier New"/>
                <a:cs typeface="Courier New"/>
              </a:rPr>
              <a:t>");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da-DK" sz="1400" dirty="0">
                <a:latin typeface="Courier New"/>
                <a:cs typeface="Courier New"/>
              </a:rPr>
              <a:t>		}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da-DK" sz="1400" dirty="0">
                <a:latin typeface="Courier New"/>
                <a:cs typeface="Courier New"/>
              </a:rPr>
              <a:t>		</a:t>
            </a:r>
            <a:r>
              <a:rPr lang="da-DK" sz="1400" dirty="0" err="1">
                <a:latin typeface="Courier New"/>
                <a:cs typeface="Courier New"/>
              </a:rPr>
              <a:t>conn.close</a:t>
            </a:r>
            <a:r>
              <a:rPr lang="da-DK" sz="1400" dirty="0">
                <a:latin typeface="Courier New"/>
                <a:cs typeface="Courier New"/>
              </a:rPr>
              <a:t>();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da-DK" sz="1400" dirty="0">
                <a:latin typeface="Courier New"/>
                <a:cs typeface="Courier New"/>
              </a:rPr>
              <a:t>		</a:t>
            </a:r>
            <a:r>
              <a:rPr lang="da-DK" sz="1400" dirty="0" err="1">
                <a:latin typeface="Courier New"/>
                <a:cs typeface="Courier New"/>
              </a:rPr>
              <a:t>System.out.println</a:t>
            </a:r>
            <a:r>
              <a:rPr lang="da-DK" sz="1400" dirty="0">
                <a:latin typeface="Courier New"/>
                <a:cs typeface="Courier New"/>
              </a:rPr>
              <a:t>("Database </a:t>
            </a:r>
            <a:r>
              <a:rPr lang="da-DK" sz="1400" dirty="0" err="1">
                <a:latin typeface="Courier New"/>
                <a:cs typeface="Courier New"/>
              </a:rPr>
              <a:t>closed</a:t>
            </a:r>
            <a:r>
              <a:rPr lang="da-DK" sz="1400" dirty="0">
                <a:latin typeface="Courier New"/>
                <a:cs typeface="Courier New"/>
              </a:rPr>
              <a:t>");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da-DK" sz="1400" dirty="0">
                <a:latin typeface="Courier New"/>
                <a:cs typeface="Courier New"/>
              </a:rPr>
              <a:t>	%&gt;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da-DK" sz="1400" dirty="0">
                <a:latin typeface="Courier New"/>
                <a:cs typeface="Courier New"/>
              </a:rPr>
              <a:t>&lt;/</a:t>
            </a:r>
            <a:r>
              <a:rPr lang="da-DK" sz="1400" dirty="0" err="1">
                <a:latin typeface="Courier New"/>
                <a:cs typeface="Courier New"/>
              </a:rPr>
              <a:t>body</a:t>
            </a:r>
            <a:r>
              <a:rPr lang="da-DK" sz="1400" dirty="0">
                <a:latin typeface="Courier New"/>
                <a:cs typeface="Courier New"/>
              </a:rPr>
              <a:t>&gt;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da-DK" sz="1400" dirty="0">
                <a:latin typeface="Courier New"/>
                <a:cs typeface="Courier New"/>
              </a:rPr>
              <a:t>&lt;html&gt;</a:t>
            </a:r>
          </a:p>
        </p:txBody>
      </p:sp>
    </p:spTree>
    <p:extLst>
      <p:ext uri="{BB962C8B-B14F-4D97-AF65-F5344CB8AC3E}">
        <p14:creationId xmlns:p14="http://schemas.microsoft.com/office/powerpoint/2010/main" val="2839409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JDBC</a:t>
            </a:r>
          </a:p>
        </p:txBody>
      </p:sp>
      <p:graphicFrame>
        <p:nvGraphicFramePr>
          <p:cNvPr id="5632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166082"/>
              </p:ext>
            </p:extLst>
          </p:nvPr>
        </p:nvGraphicFramePr>
        <p:xfrm>
          <a:off x="776250" y="1923400"/>
          <a:ext cx="4646612" cy="3448051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646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Application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JDBC API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JDBC driver manager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Service provider API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Driver for DBMS server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DBMS server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complete Java program and a main for testing it are available</a:t>
            </a:r>
          </a:p>
          <a:p>
            <a:pPr lvl="1"/>
            <a:r>
              <a:rPr lang="en-US" dirty="0">
                <a:hlinkClick r:id="rId2"/>
              </a:rPr>
              <a:t>index.html</a:t>
            </a:r>
            <a:endParaRPr lang="en-US" dirty="0"/>
          </a:p>
          <a:p>
            <a:pPr lvl="1"/>
            <a:r>
              <a:rPr lang="en-US" dirty="0" err="1">
                <a:hlinkClick r:id="rId3"/>
              </a:rPr>
              <a:t>mapinsert.java</a:t>
            </a:r>
            <a:endParaRPr lang="en-US" dirty="0"/>
          </a:p>
          <a:p>
            <a:r>
              <a:rPr lang="en-US" dirty="0"/>
              <a:t>Import the files into Eclipse (Indigo) and run the program</a:t>
            </a:r>
          </a:p>
        </p:txBody>
      </p:sp>
    </p:spTree>
    <p:extLst>
      <p:ext uri="{BB962C8B-B14F-4D97-AF65-F5344CB8AC3E}">
        <p14:creationId xmlns:p14="http://schemas.microsoft.com/office/powerpoint/2010/main" val="26855035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 can be used to developed interoperable multi-tier applications</a:t>
            </a:r>
          </a:p>
          <a:p>
            <a:r>
              <a:rPr lang="en-US" dirty="0"/>
              <a:t>JDBC is the key technology for accessing a relational database</a:t>
            </a:r>
          </a:p>
          <a:p>
            <a:r>
              <a:rPr lang="en-US" dirty="0"/>
              <a:t>Java is well-suited for processing transactions that amend a relational database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JDBC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JDBC has seven interfaces and two classes</a:t>
            </a:r>
          </a:p>
          <a:p>
            <a:r>
              <a:rPr lang="en-US"/>
              <a:t>Interfaces need to be written for a specific DBMS</a:t>
            </a:r>
          </a:p>
          <a:p>
            <a:pPr lvl="1"/>
            <a:r>
              <a:rPr lang="en-US"/>
              <a:t>An interface is a group of related methods with empty bodies</a:t>
            </a:r>
          </a:p>
          <a:p>
            <a:r>
              <a:rPr lang="en-US"/>
              <a:t>A driver must be installed before you can access a specific DBMS</a:t>
            </a:r>
          </a:p>
          <a:p>
            <a:pPr lvl="1"/>
            <a:r>
              <a:rPr lang="en-US">
                <a:hlinkClick r:id="rId2"/>
              </a:rPr>
              <a:t>devapp.sun.com/product/jdbc/drivers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 EE (Java Enterprise Edition) is a platform for multi-tiered enterprise applications</a:t>
            </a:r>
          </a:p>
          <a:p>
            <a:r>
              <a:rPr lang="en-US" dirty="0"/>
              <a:t>In the typical three-tier model, a Java EE application server sits between the client’s browser and the database server</a:t>
            </a:r>
          </a:p>
          <a:p>
            <a:r>
              <a:rPr lang="en-US" dirty="0"/>
              <a:t>A Java EE compliant server, of which there are a variety, is needed to process JSP</a:t>
            </a:r>
          </a:p>
        </p:txBody>
      </p:sp>
    </p:spTree>
    <p:extLst>
      <p:ext uri="{BB962C8B-B14F-4D97-AF65-F5344CB8AC3E}">
        <p14:creationId xmlns:p14="http://schemas.microsoft.com/office/powerpoint/2010/main" val="4255015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the MySQL driver/connector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Download and unpack the latest version of the connector</a:t>
            </a:r>
          </a:p>
          <a:p>
            <a:pPr lvl="1"/>
            <a:r>
              <a:rPr lang="en-US" sz="2000" dirty="0"/>
              <a:t>http://</a:t>
            </a:r>
            <a:r>
              <a:rPr lang="en-US" sz="2000" dirty="0" err="1"/>
              <a:t>www.mysql.com</a:t>
            </a:r>
            <a:r>
              <a:rPr lang="en-US" sz="2000" dirty="0"/>
              <a:t>/downloads/connector/j/</a:t>
            </a:r>
          </a:p>
          <a:p>
            <a:r>
              <a:rPr lang="en-US" sz="2800" dirty="0"/>
              <a:t>Copy MySQL connector JAR file to the Java extensions folder</a:t>
            </a:r>
          </a:p>
          <a:p>
            <a:pPr lvl="1"/>
            <a:r>
              <a:rPr lang="en-US" sz="2400" dirty="0"/>
              <a:t>mysql-connector-java-5.1.xx*-</a:t>
            </a:r>
            <a:r>
              <a:rPr lang="en-US" sz="2400" dirty="0" err="1"/>
              <a:t>bin.jar</a:t>
            </a:r>
            <a:endParaRPr lang="en-US" sz="2400" dirty="0"/>
          </a:p>
          <a:p>
            <a:pPr lvl="1"/>
            <a:r>
              <a:rPr lang="en-US" sz="2400" dirty="0"/>
              <a:t>OS X</a:t>
            </a:r>
          </a:p>
          <a:p>
            <a:pPr lvl="2"/>
            <a:r>
              <a:rPr lang="en-US" sz="1800" dirty="0"/>
              <a:t>Macintosh HD/System/Library/Java/Extensions</a:t>
            </a:r>
          </a:p>
          <a:p>
            <a:pPr lvl="1"/>
            <a:r>
              <a:rPr lang="en-US" sz="2400" dirty="0"/>
              <a:t>Windows</a:t>
            </a:r>
          </a:p>
          <a:p>
            <a:pPr lvl="2"/>
            <a:r>
              <a:rPr lang="en-US" sz="2000" dirty="0"/>
              <a:t>c:\</a:t>
            </a:r>
            <a:r>
              <a:rPr lang="en-US" sz="2000" dirty="0" err="1"/>
              <a:t>jre</a:t>
            </a:r>
            <a:r>
              <a:rPr lang="en-US" sz="2000" dirty="0"/>
              <a:t>\lib\</a:t>
            </a:r>
            <a:r>
              <a:rPr lang="en-US" sz="2000" dirty="0" err="1"/>
              <a:t>ext</a:t>
            </a:r>
            <a:r>
              <a:rPr lang="en-US" dirty="0"/>
              <a:t>	</a:t>
            </a:r>
            <a:endParaRPr lang="en-US" dirty="0"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7900" y="6299200"/>
            <a:ext cx="3406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xx is the release number</a:t>
            </a:r>
          </a:p>
        </p:txBody>
      </p:sp>
    </p:spTree>
    <p:extLst>
      <p:ext uri="{BB962C8B-B14F-4D97-AF65-F5344CB8AC3E}">
        <p14:creationId xmlns:p14="http://schemas.microsoft.com/office/powerpoint/2010/main" val="1542899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Connecting to the DBMS</a:t>
            </a:r>
          </a:p>
        </p:txBody>
      </p:sp>
      <p:sp>
        <p:nvSpPr>
          <p:cNvPr id="6246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Supply the</a:t>
            </a:r>
          </a:p>
          <a:p>
            <a:pPr lvl="1"/>
            <a:r>
              <a:rPr lang="en-US" dirty="0" err="1"/>
              <a:t>url</a:t>
            </a:r>
            <a:endParaRPr lang="en-US" dirty="0"/>
          </a:p>
          <a:p>
            <a:pPr lvl="1"/>
            <a:r>
              <a:rPr lang="en-US" dirty="0"/>
              <a:t>account</a:t>
            </a:r>
          </a:p>
          <a:p>
            <a:pPr lvl="1"/>
            <a:r>
              <a:rPr lang="en-US" dirty="0"/>
              <a:t>password</a:t>
            </a:r>
          </a:p>
          <a:p>
            <a:r>
              <a:rPr lang="en-US" dirty="0"/>
              <a:t>Format of the </a:t>
            </a:r>
            <a:r>
              <a:rPr lang="en-US" dirty="0" err="1"/>
              <a:t>url</a:t>
            </a:r>
            <a:r>
              <a:rPr lang="en-US" dirty="0"/>
              <a:t> varies with the driver</a:t>
            </a:r>
          </a:p>
          <a:p>
            <a:pPr>
              <a:buFontTx/>
              <a:buNone/>
            </a:pPr>
            <a:endParaRPr lang="en-US" dirty="0"/>
          </a:p>
          <a:p>
            <a:pPr lvl="1">
              <a:buFontTx/>
              <a:buNone/>
            </a:pPr>
            <a:r>
              <a:rPr lang="en-US" sz="2000" dirty="0" err="1">
                <a:latin typeface="Courier New" pitchFamily="-109" charset="0"/>
              </a:rPr>
              <a:t>jdbc:mysql</a:t>
            </a:r>
            <a:r>
              <a:rPr lang="en-US" sz="2000" dirty="0">
                <a:latin typeface="Courier New" pitchFamily="-109" charset="0"/>
              </a:rPr>
              <a:t>://www.richardtwatson.com:3306/Text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Connecting to the DBMS</a:t>
            </a:r>
          </a:p>
        </p:txBody>
      </p:sp>
      <p:sp>
        <p:nvSpPr>
          <p:cNvPr id="57349" name="Rectangle 5"/>
          <p:cNvSpPr>
            <a:spLocks noGrp="1" noChangeArrowheads="1"/>
          </p:cNvSpPr>
          <p:nvPr>
            <p:ph idx="1"/>
          </p:nvPr>
        </p:nvSpPr>
        <p:spPr>
          <a:xfrm>
            <a:off x="687387" y="1926957"/>
            <a:ext cx="7769225" cy="2520950"/>
          </a:xfrm>
          <a:solidFill>
            <a:srgbClr val="FFFFFF"/>
          </a:solidFill>
        </p:spPr>
        <p:txBody>
          <a:bodyPr>
            <a:normAutofit fontScale="92500"/>
          </a:bodyPr>
          <a:lstStyle/>
          <a:p>
            <a:pPr marL="0" indent="0">
              <a:buNone/>
              <a:tabLst>
                <a:tab pos="406400" algn="l"/>
              </a:tabLst>
            </a:pP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try {</a:t>
            </a:r>
          </a:p>
          <a:p>
            <a:pPr marL="0" indent="0">
              <a:buNone/>
              <a:tabLst>
                <a:tab pos="406400" algn="l"/>
              </a:tabLst>
            </a:pP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	conn = </a:t>
            </a:r>
            <a:r>
              <a:rPr lang="en-US" sz="1600" dirty="0" err="1">
                <a:solidFill>
                  <a:prstClr val="black"/>
                </a:solidFill>
                <a:latin typeface="Courier New"/>
                <a:cs typeface="Courier New"/>
              </a:rPr>
              <a:t>DriverManager.getConnection</a:t>
            </a: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prstClr val="black"/>
                </a:solidFill>
                <a:latin typeface="Courier New"/>
                <a:cs typeface="Courier New"/>
              </a:rPr>
              <a:t>url</a:t>
            </a: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, account, password);</a:t>
            </a:r>
          </a:p>
          <a:p>
            <a:pPr marL="0" indent="0">
              <a:buNone/>
              <a:tabLst>
                <a:tab pos="406400" algn="l"/>
              </a:tabLst>
            </a:pP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	}</a:t>
            </a:r>
          </a:p>
          <a:p>
            <a:pPr marL="0" indent="0">
              <a:buNone/>
              <a:tabLst>
                <a:tab pos="406400" algn="l"/>
              </a:tabLst>
            </a:pP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catch(</a:t>
            </a:r>
            <a:r>
              <a:rPr lang="en-US" sz="1600" dirty="0" err="1">
                <a:solidFill>
                  <a:prstClr val="black"/>
                </a:solidFill>
                <a:latin typeface="Courier New"/>
                <a:cs typeface="Courier New"/>
              </a:rPr>
              <a:t>SQLException</a:t>
            </a: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 error) {</a:t>
            </a:r>
          </a:p>
          <a:p>
            <a:pPr marL="0" indent="0">
              <a:buNone/>
              <a:tabLst>
                <a:tab pos="406400" algn="l"/>
              </a:tabLst>
            </a:pP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prstClr val="black"/>
                </a:solidFill>
                <a:latin typeface="Courier New"/>
                <a:cs typeface="Courier New"/>
              </a:rPr>
              <a:t>System.out.println</a:t>
            </a: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(“Error connecting to database: “ </a:t>
            </a:r>
          </a:p>
          <a:p>
            <a:pPr marL="0" indent="0">
              <a:buNone/>
              <a:tabLst>
                <a:tab pos="406400" algn="l"/>
              </a:tabLst>
            </a:pP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		+ </a:t>
            </a:r>
            <a:r>
              <a:rPr lang="en-US" sz="1600" dirty="0" err="1">
                <a:solidFill>
                  <a:prstClr val="black"/>
                </a:solidFill>
                <a:latin typeface="Courier New"/>
                <a:cs typeface="Courier New"/>
              </a:rPr>
              <a:t>error.toString</a:t>
            </a: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());</a:t>
            </a:r>
          </a:p>
          <a:p>
            <a:pPr marL="0" indent="0">
              <a:buNone/>
              <a:tabLst>
                <a:tab pos="406400" algn="l"/>
              </a:tabLst>
            </a:pP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prstClr val="black"/>
                </a:solidFill>
                <a:latin typeface="Courier New"/>
                <a:cs typeface="Courier New"/>
              </a:rPr>
              <a:t>System.exit</a:t>
            </a: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(1);</a:t>
            </a:r>
          </a:p>
          <a:p>
            <a:pPr marL="0" indent="0">
              <a:buNone/>
              <a:tabLst>
                <a:tab pos="406400" algn="l"/>
              </a:tabLst>
            </a:pPr>
            <a:r>
              <a:rPr lang="en-US" sz="1600" dirty="0">
                <a:solidFill>
                  <a:prstClr val="black"/>
                </a:solidFill>
                <a:latin typeface="Courier New"/>
                <a:cs typeface="Courier New"/>
              </a:rPr>
              <a:t>	}</a:t>
            </a:r>
            <a:endParaRPr lang="en-US" sz="1600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1879421</TotalTime>
  <Pages>27</Pages>
  <Words>2953</Words>
  <Application>Microsoft Macintosh PowerPoint</Application>
  <PresentationFormat>On-screen Show (4:3)</PresentationFormat>
  <Paragraphs>388</Paragraphs>
  <Slides>41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9" baseType="lpstr">
      <vt:lpstr>Arial</vt:lpstr>
      <vt:lpstr>Calibri</vt:lpstr>
      <vt:lpstr>Calibri Light</vt:lpstr>
      <vt:lpstr>Courier</vt:lpstr>
      <vt:lpstr>Courier New</vt:lpstr>
      <vt:lpstr>Times New Roman</vt:lpstr>
      <vt:lpstr>Trebuchet MS</vt:lpstr>
      <vt:lpstr>Office Theme</vt:lpstr>
      <vt:lpstr>SQL and Java</vt:lpstr>
      <vt:lpstr>Development with Java</vt:lpstr>
      <vt:lpstr>JDBC</vt:lpstr>
      <vt:lpstr>JDBC</vt:lpstr>
      <vt:lpstr>JDBC</vt:lpstr>
      <vt:lpstr>Java EE</vt:lpstr>
      <vt:lpstr>Installing the MySQL driver/connector</vt:lpstr>
      <vt:lpstr>Connecting to the DBMS</vt:lpstr>
      <vt:lpstr>Connecting to the DBMS</vt:lpstr>
      <vt:lpstr>Create and execute an SQL statement</vt:lpstr>
      <vt:lpstr>Create and execute SQL statement</vt:lpstr>
      <vt:lpstr>Report a SELECT</vt:lpstr>
      <vt:lpstr>Report a SELECT</vt:lpstr>
      <vt:lpstr>Create, execute, and report an SQL query</vt:lpstr>
      <vt:lpstr>Inserting a row</vt:lpstr>
      <vt:lpstr>Closing</vt:lpstr>
      <vt:lpstr>Database access</vt:lpstr>
      <vt:lpstr>Art collection</vt:lpstr>
      <vt:lpstr>ArtCollector.java (1)</vt:lpstr>
      <vt:lpstr>ArtCollector.java (2)</vt:lpstr>
      <vt:lpstr>ArtCollector.java (3)</vt:lpstr>
      <vt:lpstr>ArtCollector.java (4)</vt:lpstr>
      <vt:lpstr>ArtCollector.java (4)</vt:lpstr>
      <vt:lpstr>Art collection</vt:lpstr>
      <vt:lpstr>Map collection</vt:lpstr>
      <vt:lpstr>Data entry</vt:lpstr>
      <vt:lpstr>index.html(1)</vt:lpstr>
      <vt:lpstr>Index.html(2)</vt:lpstr>
      <vt:lpstr>index.html(3)</vt:lpstr>
      <vt:lpstr>Transaction processing</vt:lpstr>
      <vt:lpstr>AUTOCOMMIT</vt:lpstr>
      <vt:lpstr>COMMIT</vt:lpstr>
      <vt:lpstr>ROLLBACK</vt:lpstr>
      <vt:lpstr>mapinsert.jsp(1)</vt:lpstr>
      <vt:lpstr>mapinsert.jsp(2)</vt:lpstr>
      <vt:lpstr>mapinsert.jsp(3)</vt:lpstr>
      <vt:lpstr>mapinsert.jsp(4)</vt:lpstr>
      <vt:lpstr>mapinsert.jsp(5)</vt:lpstr>
      <vt:lpstr>mapinsert.jsp(6)</vt:lpstr>
      <vt:lpstr>Map collection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Web and data management</dc:title>
  <dc:subject/>
  <dc:creator>Richard T. Watson</dc:creator>
  <cp:keywords/>
  <dc:description/>
  <cp:lastModifiedBy>Richard T Watson</cp:lastModifiedBy>
  <cp:revision>185</cp:revision>
  <cp:lastPrinted>1998-07-16T20:52:43Z</cp:lastPrinted>
  <dcterms:created xsi:type="dcterms:W3CDTF">2009-11-04T15:31:08Z</dcterms:created>
  <dcterms:modified xsi:type="dcterms:W3CDTF">2022-03-02T14:45:22Z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4</vt:i4>
  </property>
  <property fmtid="{D5CDD505-2E9C-101B-9397-08002B2CF9AE}" pid="21" name="OutputDir">
    <vt:lpwstr>C:\html-database</vt:lpwstr>
  </property>
</Properties>
</file>