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8" r:id="rId3"/>
    <p:sldId id="259" r:id="rId4"/>
    <p:sldId id="260" r:id="rId5"/>
    <p:sldId id="314" r:id="rId6"/>
    <p:sldId id="268" r:id="rId7"/>
    <p:sldId id="278" r:id="rId8"/>
    <p:sldId id="295" r:id="rId9"/>
    <p:sldId id="279" r:id="rId10"/>
    <p:sldId id="280" r:id="rId11"/>
    <p:sldId id="301" r:id="rId12"/>
    <p:sldId id="297" r:id="rId13"/>
    <p:sldId id="299" r:id="rId14"/>
    <p:sldId id="300" r:id="rId15"/>
    <p:sldId id="302" r:id="rId16"/>
    <p:sldId id="303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273" r:id="rId27"/>
    <p:sldId id="274" r:id="rId28"/>
    <p:sldId id="275" r:id="rId29"/>
    <p:sldId id="276" r:id="rId30"/>
    <p:sldId id="277" r:id="rId31"/>
    <p:sldId id="290" r:id="rId32"/>
    <p:sldId id="291" r:id="rId33"/>
    <p:sldId id="292" r:id="rId34"/>
    <p:sldId id="296" r:id="rId35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39" autoAdjust="0"/>
    <p:restoredTop sz="91020"/>
  </p:normalViewPr>
  <p:slideViewPr>
    <p:cSldViewPr snapToGrid="0">
      <p:cViewPr varScale="1">
        <p:scale>
          <a:sx n="110" d="100"/>
          <a:sy n="110" d="100"/>
        </p:scale>
        <p:origin x="192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208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6949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00742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74627-2B88-8248-9D71-667957F1B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6C5D02-087C-0A4A-BEBD-E8D4FE97A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547B8-26EA-9043-92A6-9F727949F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E4735-F69C-6B47-AD33-243A38497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7CB2E-CEDA-AD4B-A941-C0B95057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FAC2-BE0F-A642-B1C3-A6557B4F0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6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7DD6-68C4-B544-A119-9A395A128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4ACDDF-8CB7-7F40-A074-EBCE86666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8472-3764-3649-8FC0-62887272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F7211-3EF4-324F-813B-57587060E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6216E-64F7-F94A-B96E-5BE89C046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DF-93D6-E844-AF7D-0F58DFC26F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3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710F7-C465-7247-A1D2-238C0F31E2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F7FE8-AEE5-BF48-A4B5-F6ADE46CE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64E2A-A36E-AF4A-96F5-C9500962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81CE6-4875-E941-85B7-321F84461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7F68E-350C-0C4B-8401-6BF63D75B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3DAE3-9FF3-8046-BB04-C5BF31249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9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B127-AC24-444E-BD9E-BE7DFAC15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AC429-A197-994B-81C7-BB5D00D6B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F8D0C-F0C7-3C4D-B8BC-3ABD06D2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14DE2-2C39-EC4A-9D72-D2F9BB9A1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7888E-03F6-2A41-9CD7-C7E2D4E5A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12F-6FA2-A642-A959-80B157917E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8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317C1-DBD3-2E4F-AE55-986671986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05AC3-9C7D-3E42-9504-34C171115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8DAEE-C222-C747-BD4B-D07520E91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5A857-A26A-C543-88CF-F2105BFE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060F1-3CC0-FD49-AB4A-1D98E9F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9B8A-510C-1E42-A11B-4D32626364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4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80293-6E04-9243-BCBC-0080FE548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4DFEC-4260-0C4F-AB01-86180F551D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0B588-701E-FA46-8595-9D069C88C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684DF-08EC-B248-AC53-5EFB501CA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25B73-581A-0B4B-BBFB-73717DB6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60F13A-E833-9840-8B6C-DD42B5CB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0EE7-CE99-D14A-9D77-73D4802D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4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F560E-C0BB-9E4E-A087-F6B8D804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DAE17-E93F-2B40-A046-A280A0390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8CDB3-8DE3-9742-A6C0-6B410E4D7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9AB243-148F-6349-92DA-7AE6CF1D9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C21B24-D589-A34C-A970-3CA9A8DFB6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0E0B83-E3F4-0B4C-9A90-A70B155FA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5FA24A-99EE-6744-986C-4A6816360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B12DFD-4643-5943-9405-6B23DCCFB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AA49-4229-0447-8B87-09BC02FB65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2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9173C-2553-5F49-BC8A-FB5DDDA9C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91481-6A1A-1743-ACB5-8D6426A4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74CA4C-0500-174D-8EF5-EEBF63D9C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FA6F3-DF0A-DA4D-B9FA-BD30ADCB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E661-FF66-C241-9412-853D59050C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5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FB69D4-540D-7A45-9AAD-07343E732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61454-BBF8-E44B-A47A-79C252C32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438E9-BF6A-114B-AAF1-FFE4ACE73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E08-F4F5-A84D-B4D8-C0ED139F14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6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BE53-647F-FB4A-9BAA-5349A8A93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F0724-27DE-1A41-9BBE-DC5954CFE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8E1721-D9EA-6D45-9A5E-BD5C2B6D9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D28B0-3D69-7B4E-A2E6-2479F2A3C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E6116-7AFD-0445-AB4E-2F1044E9D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F9D01-425F-314F-8ABF-2914E311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56642-018D-4943-8509-A0A6778BC0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0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67E14-A172-684E-A72D-D49F931F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9E802A-41C9-EF49-A95D-4D4851F92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777F83-D292-3644-A679-6C764DB6C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BBC3F-24D4-5645-AD36-06D72E18E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50B01-33DA-FB47-A360-3655C022B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69FE4-3722-224D-87E6-38920822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FDA9-371C-D74C-BC12-8EE73BD2F3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9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3531CC-C899-DE44-8A00-8EDE1A523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F1B18-6A8E-3A4D-9706-28B45B8AA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B6789-CBC9-734F-A495-8EE450F34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BD49F-E342-1D43-8AA3-984C6BED7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E7254-B2BD-BF4E-A06D-C74DB425A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9F01B-E9EF-B74E-967F-12628AAA2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4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Data Processing </a:t>
            </a:r>
            <a:r>
              <a:rPr lang="en-US" dirty="0"/>
              <a:t>Architectures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The difficulty is in the choice</a:t>
            </a:r>
          </a:p>
          <a:p>
            <a:r>
              <a:rPr lang="en-US" dirty="0"/>
              <a:t>George Moore, 1900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client/server computing</a:t>
            </a:r>
          </a:p>
        </p:txBody>
      </p:sp>
      <p:graphicFrame>
        <p:nvGraphicFramePr>
          <p:cNvPr id="2973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946913"/>
              </p:ext>
            </p:extLst>
          </p:nvPr>
        </p:nvGraphicFramePr>
        <p:xfrm>
          <a:off x="1049338" y="1989138"/>
          <a:ext cx="7705725" cy="28041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Architecture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Two-tier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Processing is split between client and server, which also runs the DBMS.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Three-tier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Client does presentation, processing is done by the server, and the DBMS is on a separate server.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N-tier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Client does presentation. Processing and DBMS can be spread across multiple servers. This is a distributed resources environment.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provision of computing processing and storage resources via the Internet</a:t>
            </a:r>
          </a:p>
          <a:p>
            <a:r>
              <a:rPr lang="en-US" dirty="0"/>
              <a:t>Software and hardware resources are shared</a:t>
            </a:r>
          </a:p>
          <a:p>
            <a:r>
              <a:rPr lang="en-US" dirty="0"/>
              <a:t>Resources obtained on demand</a:t>
            </a:r>
          </a:p>
          <a:p>
            <a:r>
              <a:rPr lang="en-US" dirty="0"/>
              <a:t>Part of an evolution rather a revolution in the management of information</a:t>
            </a:r>
          </a:p>
          <a:p>
            <a:r>
              <a:rPr lang="en-US" dirty="0"/>
              <a:t>Clouds, such as time-sharing, have existed for decades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Infrastructure</a:t>
            </a:r>
          </a:p>
          <a:p>
            <a:pPr lvl="1"/>
            <a:r>
              <a:rPr lang="en-US" dirty="0"/>
              <a:t>A virtual server over which the developer has complete control</a:t>
            </a:r>
          </a:p>
          <a:p>
            <a:pPr lvl="1"/>
            <a:r>
              <a:rPr lang="en-US" dirty="0"/>
              <a:t>Amazon</a:t>
            </a:r>
          </a:p>
          <a:p>
            <a:r>
              <a:rPr lang="en-US" dirty="0"/>
              <a:t>Platform as a service (PaaS)</a:t>
            </a:r>
          </a:p>
          <a:p>
            <a:pPr lvl="1"/>
            <a:r>
              <a:rPr lang="en-US" dirty="0"/>
              <a:t>A developer can build an application with the provided tools</a:t>
            </a:r>
          </a:p>
          <a:p>
            <a:pPr lvl="1"/>
            <a:r>
              <a:rPr lang="en-US" dirty="0" err="1"/>
              <a:t>Salesforce.com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  <a:p>
            <a:pPr lvl="1"/>
            <a:r>
              <a:rPr lang="en-US" dirty="0"/>
              <a:t>Access to cloud applications</a:t>
            </a:r>
          </a:p>
          <a:p>
            <a:pPr lvl="1"/>
            <a:r>
              <a:rPr lang="en-US" dirty="0"/>
              <a:t>Google Docs</a:t>
            </a:r>
          </a:p>
          <a:p>
            <a:r>
              <a:rPr lang="en-US" dirty="0"/>
              <a:t>Collaboration clouds</a:t>
            </a:r>
          </a:p>
          <a:p>
            <a:pPr lvl="1"/>
            <a:r>
              <a:rPr lang="en-US" dirty="0"/>
              <a:t>A special case of application clouds</a:t>
            </a:r>
          </a:p>
          <a:p>
            <a:pPr lvl="1"/>
            <a:r>
              <a:rPr lang="en-US" dirty="0"/>
              <a:t>Facebook</a:t>
            </a:r>
          </a:p>
          <a:p>
            <a:r>
              <a:rPr lang="en-US" dirty="0"/>
              <a:t>Service</a:t>
            </a:r>
          </a:p>
          <a:p>
            <a:pPr lvl="1"/>
            <a:r>
              <a:rPr lang="en-US" dirty="0"/>
              <a:t>Consulting and integration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clouds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</a:t>
            </a:r>
          </a:p>
          <a:p>
            <a:r>
              <a:rPr lang="en-US" dirty="0"/>
              <a:t>Private</a:t>
            </a:r>
          </a:p>
          <a:p>
            <a:r>
              <a:rPr lang="en-US" dirty="0"/>
              <a:t>Community</a:t>
            </a:r>
          </a:p>
          <a:p>
            <a:r>
              <a:rPr lang="en-US" dirty="0"/>
              <a:t>Hybrid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clouds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control</a:t>
            </a:r>
          </a:p>
          <a:p>
            <a:pPr lvl="1"/>
            <a:r>
              <a:rPr lang="en-US" dirty="0"/>
              <a:t>To what extent can customers influence the interface to the cloud?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50" y="2971952"/>
            <a:ext cx="3879850" cy="324081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clouds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 independence</a:t>
            </a:r>
          </a:p>
          <a:p>
            <a:r>
              <a:rPr lang="en-US" dirty="0"/>
              <a:t>Ubiquitous access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clouds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Sourcing independence</a:t>
            </a:r>
          </a:p>
          <a:p>
            <a:pPr lvl="1"/>
            <a:r>
              <a:rPr lang="en-US" dirty="0"/>
              <a:t>Can change suppliers easily at low cost</a:t>
            </a:r>
          </a:p>
          <a:p>
            <a:pPr lvl="1"/>
            <a:r>
              <a:rPr lang="en-US" dirty="0"/>
              <a:t>A goal rather than always a reality</a:t>
            </a:r>
          </a:p>
          <a:p>
            <a:r>
              <a:rPr lang="en-US" dirty="0"/>
              <a:t>Virtual business environments</a:t>
            </a:r>
          </a:p>
          <a:p>
            <a:pPr lvl="1"/>
            <a:r>
              <a:rPr lang="en-US" dirty="0"/>
              <a:t>Special needs systems can be built quickly and later abandoned</a:t>
            </a:r>
          </a:p>
          <a:p>
            <a:r>
              <a:rPr lang="en-US" dirty="0"/>
              <a:t>Rapid elasticity</a:t>
            </a:r>
          </a:p>
          <a:p>
            <a:pPr lvl="1"/>
            <a:r>
              <a:rPr lang="en-US" dirty="0"/>
              <a:t>Scale up and down as required</a:t>
            </a:r>
          </a:p>
          <a:p>
            <a:pPr lvl="2"/>
            <a:r>
              <a:rPr lang="en-US" dirty="0"/>
              <a:t>Easier to scale up than down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009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risks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397693"/>
              </p:ext>
            </p:extLst>
          </p:nvPr>
        </p:nvGraphicFramePr>
        <p:xfrm>
          <a:off x="628650" y="1825625"/>
          <a:ext cx="7886701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4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1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>
                          <a:solidFill>
                            <a:schemeClr val="tx1"/>
                          </a:solidFill>
                        </a:rPr>
                        <a:t>Risk</a:t>
                      </a:r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2823" marR="92823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2823" marR="928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baseline="0" dirty="0">
                          <a:solidFill>
                            <a:prstClr val="black"/>
                          </a:solidFill>
                        </a:rPr>
                        <a:t>Demand</a:t>
                      </a:r>
                      <a:endParaRPr lang="en-US" sz="1200" u="none" baseline="0" dirty="0">
                        <a:solidFill>
                          <a:prstClr val="black"/>
                        </a:solidFill>
                        <a:latin typeface="+mj-lt"/>
                      </a:endParaRPr>
                    </a:p>
                  </a:txBody>
                  <a:tcPr marL="92823" marR="9282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kern="1200" baseline="0" dirty="0">
                          <a:solidFill>
                            <a:schemeClr val="dk1"/>
                          </a:solidFill>
                        </a:rPr>
                        <a:t>Fluctuating demand or market collapse</a:t>
                      </a:r>
                      <a:endParaRPr lang="en-US" dirty="0">
                        <a:latin typeface="+mj-lt"/>
                      </a:endParaRPr>
                    </a:p>
                  </a:txBody>
                  <a:tcPr marL="92823" marR="928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baseline="0" dirty="0">
                          <a:solidFill>
                            <a:prstClr val="black"/>
                          </a:solidFill>
                        </a:rPr>
                        <a:t>Inefficiency</a:t>
                      </a:r>
                      <a:endParaRPr lang="en-US" sz="1200" u="none" baseline="0" dirty="0">
                        <a:solidFill>
                          <a:prstClr val="black"/>
                        </a:solidFill>
                        <a:latin typeface="+mj-lt"/>
                      </a:endParaRPr>
                    </a:p>
                  </a:txBody>
                  <a:tcPr marL="92823" marR="92823"/>
                </a:tc>
                <a:tc>
                  <a:txBody>
                    <a:bodyPr/>
                    <a:lstStyle/>
                    <a:p>
                      <a:r>
                        <a:rPr lang="en-US" sz="1800" u="none" kern="1200" baseline="0" dirty="0">
                          <a:solidFill>
                            <a:schemeClr val="dk1"/>
                          </a:solidFill>
                        </a:rPr>
                        <a:t>Inability to match competitors’ unit costs</a:t>
                      </a:r>
                      <a:endParaRPr lang="en-US" dirty="0">
                        <a:latin typeface="+mj-lt"/>
                      </a:endParaRPr>
                    </a:p>
                  </a:txBody>
                  <a:tcPr marL="92823" marR="928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baseline="0" dirty="0">
                          <a:solidFill>
                            <a:prstClr val="black"/>
                          </a:solidFill>
                        </a:rPr>
                        <a:t>Innovation</a:t>
                      </a:r>
                      <a:endParaRPr lang="en-US" sz="1200" u="none" baseline="0" dirty="0">
                        <a:solidFill>
                          <a:prstClr val="black"/>
                        </a:solidFill>
                        <a:latin typeface="+mj-lt"/>
                      </a:endParaRPr>
                    </a:p>
                  </a:txBody>
                  <a:tcPr marL="92823" marR="92823"/>
                </a:tc>
                <a:tc>
                  <a:txBody>
                    <a:bodyPr/>
                    <a:lstStyle/>
                    <a:p>
                      <a:r>
                        <a:rPr lang="en-US" sz="1800" u="none" kern="1200" baseline="0" dirty="0">
                          <a:solidFill>
                            <a:schemeClr val="dk1"/>
                          </a:solidFill>
                        </a:rPr>
                        <a:t>Not innovating as well as competitors</a:t>
                      </a:r>
                      <a:endParaRPr lang="en-US" dirty="0">
                        <a:latin typeface="+mj-lt"/>
                      </a:endParaRPr>
                    </a:p>
                  </a:txBody>
                  <a:tcPr marL="92823" marR="928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baseline="0" dirty="0">
                          <a:solidFill>
                            <a:prstClr val="black"/>
                          </a:solidFill>
                        </a:rPr>
                        <a:t>Scaling</a:t>
                      </a:r>
                      <a:endParaRPr lang="en-US" sz="1200" u="none" baseline="0" dirty="0">
                        <a:solidFill>
                          <a:prstClr val="black"/>
                        </a:solidFill>
                        <a:latin typeface="+mj-lt"/>
                      </a:endParaRPr>
                    </a:p>
                  </a:txBody>
                  <a:tcPr marL="92823" marR="92823"/>
                </a:tc>
                <a:tc>
                  <a:txBody>
                    <a:bodyPr/>
                    <a:lstStyle/>
                    <a:p>
                      <a:r>
                        <a:rPr lang="en-US" sz="1800" u="none" kern="1200" baseline="0" dirty="0">
                          <a:solidFill>
                            <a:schemeClr val="dk1"/>
                          </a:solidFill>
                        </a:rPr>
                        <a:t>Not scaling fast and efficiently enough to meet market growth</a:t>
                      </a:r>
                      <a:endParaRPr lang="en-US" dirty="0">
                        <a:latin typeface="+mj-lt"/>
                      </a:endParaRPr>
                    </a:p>
                  </a:txBody>
                  <a:tcPr marL="92823" marR="928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baseline="0" dirty="0">
                          <a:solidFill>
                            <a:prstClr val="black"/>
                          </a:solidFill>
                        </a:rPr>
                        <a:t>Control</a:t>
                      </a:r>
                      <a:endParaRPr lang="en-US" sz="1200" u="none" baseline="0" dirty="0">
                        <a:solidFill>
                          <a:prstClr val="black"/>
                        </a:solidFill>
                        <a:latin typeface="+mj-lt"/>
                      </a:endParaRPr>
                    </a:p>
                  </a:txBody>
                  <a:tcPr marL="92823" marR="92823"/>
                </a:tc>
                <a:tc>
                  <a:txBody>
                    <a:bodyPr/>
                    <a:lstStyle/>
                    <a:p>
                      <a:r>
                        <a:rPr lang="en-US" sz="1800" u="none" kern="1200" baseline="0" dirty="0">
                          <a:solidFill>
                            <a:schemeClr val="dk1"/>
                          </a:solidFill>
                        </a:rPr>
                        <a:t>Inadequate procedures for acquiring or managing resources</a:t>
                      </a:r>
                      <a:endParaRPr lang="en-US" dirty="0">
                        <a:latin typeface="+mj-lt"/>
                      </a:endParaRPr>
                    </a:p>
                  </a:txBody>
                  <a:tcPr marL="92823" marR="928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18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Fluctuating demand or market collapse</a:t>
            </a:r>
          </a:p>
          <a:p>
            <a:r>
              <a:rPr lang="en-US" dirty="0"/>
              <a:t>Ubiquity enables serving customers everywhere</a:t>
            </a:r>
          </a:p>
          <a:p>
            <a:r>
              <a:rPr lang="en-US" dirty="0"/>
              <a:t>Elasticity to handle excessive demand</a:t>
            </a:r>
          </a:p>
        </p:txBody>
      </p:sp>
    </p:spTree>
    <p:extLst>
      <p:ext uri="{BB962C8B-B14F-4D97-AF65-F5344CB8AC3E}">
        <p14:creationId xmlns:p14="http://schemas.microsoft.com/office/powerpoint/2010/main" val="70513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Architectures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657" y="1897962"/>
            <a:ext cx="4800958" cy="4191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Inability to match competitors’ unit costs</a:t>
            </a:r>
          </a:p>
          <a:p>
            <a:r>
              <a:rPr lang="en-US" dirty="0"/>
              <a:t>Cloud computing is generally cheaper</a:t>
            </a:r>
          </a:p>
          <a:p>
            <a:r>
              <a:rPr lang="en-US" dirty="0"/>
              <a:t>Single service center for all customers</a:t>
            </a:r>
          </a:p>
          <a:p>
            <a:r>
              <a:rPr lang="en-US" dirty="0"/>
              <a:t>Employees can work at home or on the road</a:t>
            </a:r>
          </a:p>
          <a:p>
            <a:r>
              <a:rPr lang="en-US" dirty="0"/>
              <a:t>Low-cost testing of system innovations</a:t>
            </a:r>
          </a:p>
        </p:txBody>
      </p:sp>
    </p:spTree>
    <p:extLst>
      <p:ext uri="{BB962C8B-B14F-4D97-AF65-F5344CB8AC3E}">
        <p14:creationId xmlns:p14="http://schemas.microsoft.com/office/powerpoint/2010/main" val="4140497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innovating as well as competitors</a:t>
            </a:r>
          </a:p>
          <a:p>
            <a:r>
              <a:rPr lang="en-US" dirty="0"/>
              <a:t>Interface control could be an issue for innovation</a:t>
            </a:r>
          </a:p>
          <a:p>
            <a:r>
              <a:rPr lang="en-US" dirty="0"/>
              <a:t>Ubiquitous access makes it easier to engage customers and employees in product improvement</a:t>
            </a:r>
          </a:p>
        </p:txBody>
      </p:sp>
    </p:spTree>
    <p:extLst>
      <p:ext uri="{BB962C8B-B14F-4D97-AF65-F5344CB8AC3E}">
        <p14:creationId xmlns:p14="http://schemas.microsoft.com/office/powerpoint/2010/main" val="2124639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scaling fast enough and efficiently enough to meet market growth</a:t>
            </a:r>
          </a:p>
          <a:p>
            <a:r>
              <a:rPr lang="en-US" dirty="0"/>
              <a:t>A firm can use the cloud’s elasticity to quickly acquire new storage and processing resources for digital products</a:t>
            </a:r>
          </a:p>
          <a:p>
            <a:r>
              <a:rPr lang="en-US" dirty="0"/>
              <a:t>It can take advantage of sourcing independence to use multiple clouds</a:t>
            </a:r>
          </a:p>
        </p:txBody>
      </p:sp>
    </p:spTree>
    <p:extLst>
      <p:ext uri="{BB962C8B-B14F-4D97-AF65-F5344CB8AC3E}">
        <p14:creationId xmlns:p14="http://schemas.microsoft.com/office/powerpoint/2010/main" val="3796214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Inadequate procedures for the acquisition or management of resources</a:t>
            </a:r>
          </a:p>
          <a:p>
            <a:r>
              <a:rPr lang="en-US" dirty="0"/>
              <a:t>A well-designed interface is a control mechanism</a:t>
            </a:r>
          </a:p>
        </p:txBody>
      </p:sp>
    </p:spTree>
    <p:extLst>
      <p:ext uri="{BB962C8B-B14F-4D97-AF65-F5344CB8AC3E}">
        <p14:creationId xmlns:p14="http://schemas.microsoft.com/office/powerpoint/2010/main" val="64013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people think of cloud computing as an opportunity to lower costs by shifting processing from the corporate data center to a third party</a:t>
            </a:r>
          </a:p>
          <a:p>
            <a:r>
              <a:rPr lang="en-US" dirty="0"/>
              <a:t>More imaginative thinkers will see cloud computing as an opportunity to gain a competitive advantage</a:t>
            </a:r>
          </a:p>
        </p:txBody>
      </p:sp>
    </p:spTree>
    <p:extLst>
      <p:ext uri="{BB962C8B-B14F-4D97-AF65-F5344CB8AC3E}">
        <p14:creationId xmlns:p14="http://schemas.microsoft.com/office/powerpoint/2010/main" val="4261392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Clouds &amp; strategic risks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564924"/>
              </p:ext>
            </p:extLst>
          </p:nvPr>
        </p:nvGraphicFramePr>
        <p:xfrm>
          <a:off x="628650" y="2035730"/>
          <a:ext cx="7769228" cy="25917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09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18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6712">
                <a:tc>
                  <a:txBody>
                    <a:bodyPr/>
                    <a:lstStyle/>
                    <a:p>
                      <a:pPr algn="l"/>
                      <a:r>
                        <a:rPr lang="en-US" sz="1400" b="1" u="none" kern="1200" baseline="0" dirty="0">
                          <a:solidFill>
                            <a:schemeClr val="tx1"/>
                          </a:solidFill>
                        </a:rPr>
                        <a:t>Risk/Capability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Demand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Inefficiency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Innovation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Scaling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Control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Interface control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auto" latinLnBrk="0" hangingPunct="1"/>
                      <a:r>
                        <a:rPr lang="en-US" sz="13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✔</a:t>
                      </a:r>
                      <a:endParaRPr lang="en-US" sz="18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auto" latinLnBrk="0" hangingPunct="1"/>
                      <a:r>
                        <a:rPr lang="en-US" sz="13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✔</a:t>
                      </a:r>
                      <a:endParaRPr lang="en-US" sz="18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Location independence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Sourcing independence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Virtual business environment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Ubiquitous access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Rapid elasticity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baseline="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lang="en-US" sz="14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007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database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charges are a key factor in total processing cost</a:t>
            </a:r>
          </a:p>
          <a:p>
            <a:r>
              <a:rPr lang="en-US" dirty="0"/>
              <a:t>Transmission costs increase with distance</a:t>
            </a:r>
          </a:p>
          <a:p>
            <a:pPr lvl="1"/>
            <a:r>
              <a:rPr lang="en-US" dirty="0"/>
              <a:t>Local processing saves money</a:t>
            </a:r>
          </a:p>
          <a:p>
            <a:r>
              <a:rPr lang="en-US" dirty="0"/>
              <a:t>A database can be distributed to reduce communication costs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database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5078413" cy="4351338"/>
          </a:xfrm>
        </p:spPr>
        <p:txBody>
          <a:bodyPr/>
          <a:lstStyle/>
          <a:p>
            <a:r>
              <a:rPr lang="en-US" dirty="0"/>
              <a:t>Database is physically distributed as semi-independent databases</a:t>
            </a:r>
          </a:p>
          <a:p>
            <a:r>
              <a:rPr lang="en-US" dirty="0"/>
              <a:t>There are communication links between each of the databases</a:t>
            </a:r>
          </a:p>
          <a:p>
            <a:r>
              <a:rPr lang="en-US" dirty="0"/>
              <a:t>Appears as one database</a:t>
            </a:r>
          </a:p>
        </p:txBody>
      </p:sp>
      <p:pic>
        <p:nvPicPr>
          <p:cNvPr id="23556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07063" y="1770063"/>
            <a:ext cx="2514600" cy="4533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hybrid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Architecture evolves</a:t>
            </a:r>
          </a:p>
          <a:p>
            <a:pPr lvl="1"/>
            <a:r>
              <a:rPr lang="en-US"/>
              <a:t>Old structures cannot be abandoned</a:t>
            </a:r>
          </a:p>
          <a:p>
            <a:pPr lvl="1"/>
            <a:r>
              <a:rPr lang="en-US"/>
              <a:t>New technologies offer new opportunities</a:t>
            </a:r>
          </a:p>
          <a:p>
            <a:r>
              <a:rPr lang="en-US"/>
              <a:t>Ideally, the many structures are patched together to provide a seamless view of organizational databases</a:t>
            </a:r>
          </a:p>
          <a:p>
            <a:r>
              <a:rPr lang="en-US"/>
              <a:t>Distributed database principles apply to this hybrid architecture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principles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Transparency</a:t>
            </a:r>
          </a:p>
          <a:p>
            <a:r>
              <a:rPr lang="en-US" dirty="0"/>
              <a:t>No reliance on a central site</a:t>
            </a:r>
          </a:p>
          <a:p>
            <a:r>
              <a:rPr lang="en-US"/>
              <a:t>Local autonomy</a:t>
            </a:r>
          </a:p>
          <a:p>
            <a:r>
              <a:rPr lang="en-US"/>
              <a:t>Continuous operation</a:t>
            </a:r>
          </a:p>
          <a:p>
            <a:r>
              <a:rPr lang="en-US" dirty="0"/>
              <a:t>Distributed query processing</a:t>
            </a:r>
          </a:p>
          <a:p>
            <a:r>
              <a:rPr lang="en-US" dirty="0"/>
              <a:t>Distributed transaction processing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Remote job entry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storage</a:t>
            </a:r>
          </a:p>
          <a:p>
            <a:pPr lvl="1"/>
            <a:r>
              <a:rPr lang="en-US" dirty="0"/>
              <a:t>Usually have a personal computer</a:t>
            </a:r>
          </a:p>
          <a:p>
            <a:r>
              <a:rPr lang="en-US" dirty="0"/>
              <a:t>Remote processing</a:t>
            </a:r>
          </a:p>
          <a:p>
            <a:r>
              <a:rPr lang="en-US" dirty="0"/>
              <a:t>Useful when a personal computer is:</a:t>
            </a:r>
          </a:p>
          <a:p>
            <a:pPr lvl="1"/>
            <a:r>
              <a:rPr lang="en-US" dirty="0"/>
              <a:t>Too slow</a:t>
            </a:r>
          </a:p>
          <a:p>
            <a:pPr lvl="1"/>
            <a:r>
              <a:rPr lang="en-US" dirty="0"/>
              <a:t>Has insufficient memory</a:t>
            </a:r>
          </a:p>
          <a:p>
            <a:pPr lvl="1"/>
            <a:r>
              <a:rPr lang="en-US" dirty="0"/>
              <a:t>Software is not available</a:t>
            </a:r>
          </a:p>
          <a:p>
            <a:r>
              <a:rPr lang="en-US" dirty="0"/>
              <a:t>Some local processing</a:t>
            </a:r>
          </a:p>
          <a:p>
            <a:pPr lvl="1"/>
            <a:r>
              <a:rPr lang="en-US" dirty="0"/>
              <a:t>Data preparation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Fundamental principles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Replication independence</a:t>
            </a:r>
          </a:p>
          <a:p>
            <a:r>
              <a:rPr lang="en-US"/>
              <a:t>Fragmentation independence</a:t>
            </a:r>
          </a:p>
          <a:p>
            <a:r>
              <a:rPr lang="en-US"/>
              <a:t>Hardware independence</a:t>
            </a:r>
          </a:p>
          <a:p>
            <a:r>
              <a:rPr lang="en-US"/>
              <a:t>Operating system independence</a:t>
            </a:r>
          </a:p>
          <a:p>
            <a:r>
              <a:rPr lang="en-US"/>
              <a:t>Network independence</a:t>
            </a:r>
          </a:p>
          <a:p>
            <a:r>
              <a:rPr lang="en-US"/>
              <a:t>DBMS independence</a:t>
            </a: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6061075" y="4502150"/>
            <a:ext cx="2349500" cy="1739900"/>
          </a:xfrm>
          <a:prstGeom prst="star16">
            <a:avLst>
              <a:gd name="adj" fmla="val 37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421438" y="5159375"/>
            <a:ext cx="1690687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Trebuchet MS" pitchFamily="-109" charset="0"/>
              </a:rPr>
              <a:t>Independence</a:t>
            </a:r>
            <a:endParaRPr lang="en-US" sz="1800" b="1">
              <a:latin typeface="Futura" pitchFamily="-109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Horizontal fragmentation</a:t>
            </a:r>
          </a:p>
        </p:txBody>
      </p:sp>
      <p:pic>
        <p:nvPicPr>
          <p:cNvPr id="40967" name="Picture 7" descr="FireLite:Books:Data Management:6e:Art PNG:12-frag-horizontal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35063" y="1978025"/>
            <a:ext cx="6873875" cy="4052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Vertical fragmentation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063750" y="2046288"/>
            <a:ext cx="15875" cy="15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2711450" y="2133600"/>
            <a:ext cx="12700" cy="12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2000" name="Picture 16" descr="FireLite:Books:Data Management:6e:Art PNG:12-frag-vertical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855788" y="2165350"/>
            <a:ext cx="5772150" cy="4016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Replication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Full replication</a:t>
            </a:r>
          </a:p>
          <a:p>
            <a:pPr lvl="1"/>
            <a:r>
              <a:rPr lang="en-US" sz="2400"/>
              <a:t>Tables are duplicated at each of the sites</a:t>
            </a:r>
          </a:p>
          <a:p>
            <a:pPr lvl="1"/>
            <a:r>
              <a:rPr lang="en-US" sz="2400"/>
              <a:t>Increased data integrity</a:t>
            </a:r>
          </a:p>
          <a:p>
            <a:pPr lvl="1"/>
            <a:r>
              <a:rPr lang="en-US" sz="2400"/>
              <a:t>Faster processing</a:t>
            </a:r>
          </a:p>
          <a:p>
            <a:pPr lvl="1"/>
            <a:r>
              <a:rPr lang="en-US" sz="2400"/>
              <a:t>More expensive</a:t>
            </a:r>
          </a:p>
          <a:p>
            <a:r>
              <a:rPr lang="en-US" sz="2800"/>
              <a:t>Partial replication</a:t>
            </a:r>
          </a:p>
          <a:p>
            <a:pPr lvl="1"/>
            <a:r>
              <a:rPr lang="en-US" sz="2400"/>
              <a:t>Indexes replicated</a:t>
            </a:r>
          </a:p>
          <a:p>
            <a:pPr lvl="1"/>
            <a:r>
              <a:rPr lang="en-US" sz="2400"/>
              <a:t>Faster querying</a:t>
            </a:r>
          </a:p>
          <a:p>
            <a:pPr lvl="1"/>
            <a:r>
              <a:rPr lang="en-US" sz="2400"/>
              <a:t>Retrieval from the remote database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points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basic data processing  architectures</a:t>
            </a:r>
          </a:p>
          <a:p>
            <a:r>
              <a:rPr lang="en-US" dirty="0"/>
              <a:t>N-tier client/server widely used</a:t>
            </a:r>
          </a:p>
          <a:p>
            <a:r>
              <a:rPr lang="en-US" dirty="0"/>
              <a:t>Cloud computing offers cost savings and strategic opportunities</a:t>
            </a:r>
          </a:p>
          <a:p>
            <a:r>
              <a:rPr lang="en-US" dirty="0"/>
              <a:t>Databases can be distributed to lower communication costs and improve response time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database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storage and processing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Usually have a personal computer</a:t>
            </a:r>
          </a:p>
          <a:p>
            <a:pPr lvl="1"/>
            <a:r>
              <a:rPr lang="en-US" dirty="0"/>
              <a:t>Greater control</a:t>
            </a:r>
          </a:p>
          <a:p>
            <a:pPr lvl="1"/>
            <a:r>
              <a:rPr lang="en-US" dirty="0"/>
              <a:t>Better interface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Replication of applications and data</a:t>
            </a:r>
          </a:p>
          <a:p>
            <a:pPr lvl="1"/>
            <a:r>
              <a:rPr lang="en-US" dirty="0"/>
              <a:t>Difficult to share data</a:t>
            </a:r>
          </a:p>
          <a:p>
            <a:pPr lvl="1"/>
            <a:r>
              <a:rPr lang="en-US" dirty="0"/>
              <a:t>Security and integrity are lower</a:t>
            </a:r>
          </a:p>
          <a:p>
            <a:pPr lvl="1"/>
            <a:r>
              <a:rPr lang="en-US" dirty="0"/>
              <a:t>Disposable systems</a:t>
            </a:r>
          </a:p>
          <a:p>
            <a:pPr lvl="1"/>
            <a:r>
              <a:rPr lang="en-US" dirty="0"/>
              <a:t>Misdirection of attention and resources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Client/server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is typically a Web browser</a:t>
            </a:r>
          </a:p>
          <a:p>
            <a:r>
              <a:rPr lang="en-US" dirty="0"/>
              <a:t>Client initiates request</a:t>
            </a:r>
          </a:p>
          <a:p>
            <a:r>
              <a:rPr lang="en-US" dirty="0"/>
              <a:t>Server responds</a:t>
            </a:r>
          </a:p>
          <a:p>
            <a:r>
              <a:rPr lang="en-US" dirty="0"/>
              <a:t>Savings</a:t>
            </a:r>
          </a:p>
          <a:p>
            <a:pPr lvl="1"/>
            <a:r>
              <a:rPr lang="en-US" dirty="0"/>
              <a:t>Ease of use / fewer errors</a:t>
            </a:r>
          </a:p>
          <a:p>
            <a:pPr lvl="1"/>
            <a:r>
              <a:rPr lang="en-US" dirty="0"/>
              <a:t>Less training </a:t>
            </a:r>
          </a:p>
        </p:txBody>
      </p:sp>
    </p:spTree>
    <p:extLst>
      <p:ext uri="{BB962C8B-B14F-4D97-AF65-F5344CB8AC3E}">
        <p14:creationId xmlns:p14="http://schemas.microsoft.com/office/powerpoint/2010/main" val="428711789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 client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Diskless computer</a:t>
            </a:r>
          </a:p>
          <a:p>
            <a:r>
              <a:rPr lang="en-US" dirty="0"/>
              <a:t>Browser-based apps</a:t>
            </a:r>
          </a:p>
          <a:p>
            <a:r>
              <a:rPr lang="en-US" dirty="0"/>
              <a:t>Need an Internet connection</a:t>
            </a:r>
          </a:p>
          <a:p>
            <a:r>
              <a:rPr lang="en-US" dirty="0"/>
              <a:t>$200-300</a:t>
            </a:r>
          </a:p>
        </p:txBody>
      </p:sp>
      <p:pic>
        <p:nvPicPr>
          <p:cNvPr id="5" name="Picture 4" descr="samsung_chromebook_frontview2_webr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338" y="3519736"/>
            <a:ext cx="3484835" cy="2338324"/>
          </a:xfrm>
          <a:prstGeom prst="rect">
            <a:avLst/>
          </a:prstGeom>
          <a:solidFill>
            <a:schemeClr val="accent1"/>
          </a:solidFill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Three-tier client/server</a:t>
            </a:r>
          </a:p>
        </p:txBody>
      </p:sp>
      <p:pic>
        <p:nvPicPr>
          <p:cNvPr id="27711" name="Picture 63" descr="FireLite:Books:Data Management:6e:Art PNG:12-three-tier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90625" y="2244725"/>
            <a:ext cx="7348538" cy="3384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Three-tier model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Clients</a:t>
            </a:r>
          </a:p>
          <a:p>
            <a:pPr lvl="1"/>
            <a:r>
              <a:rPr lang="en-US" dirty="0"/>
              <a:t>Browser with graphical user interface (GUI)</a:t>
            </a:r>
          </a:p>
          <a:p>
            <a:r>
              <a:rPr lang="en-US" dirty="0"/>
              <a:t>Application servers</a:t>
            </a:r>
          </a:p>
          <a:p>
            <a:pPr lvl="1"/>
            <a:r>
              <a:rPr lang="en-US" dirty="0"/>
              <a:t>Business and data logic</a:t>
            </a:r>
          </a:p>
          <a:p>
            <a:r>
              <a:rPr lang="en-US" dirty="0"/>
              <a:t>Data servers</a:t>
            </a:r>
          </a:p>
          <a:p>
            <a:pPr lvl="1"/>
            <a:r>
              <a:rPr lang="en-US" dirty="0"/>
              <a:t>Database</a:t>
            </a:r>
          </a:p>
          <a:p>
            <a:pPr lvl="1"/>
            <a:r>
              <a:rPr lang="en-US" dirty="0"/>
              <a:t>Backup and recovery services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the</a:t>
            </a:r>
            <a:br>
              <a:rPr lang="en-US"/>
            </a:br>
            <a:r>
              <a:rPr lang="en-US"/>
              <a:t> three-tier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is higher because logic is on the server rather than a PC</a:t>
            </a:r>
          </a:p>
          <a:p>
            <a:r>
              <a:rPr lang="en-US" dirty="0"/>
              <a:t>Performance is better</a:t>
            </a:r>
          </a:p>
          <a:p>
            <a:r>
              <a:rPr lang="en-US" dirty="0"/>
              <a:t>Access to legacy systems and a variety of databases</a:t>
            </a:r>
          </a:p>
          <a:p>
            <a:r>
              <a:rPr lang="en-US" dirty="0"/>
              <a:t>Easier to implement, maintain, and scale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1581755300</TotalTime>
  <Pages>22</Pages>
  <Words>880</Words>
  <Application>Microsoft Macintosh PowerPoint</Application>
  <PresentationFormat>Letter Paper (8.5x11 in)</PresentationFormat>
  <Paragraphs>212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Calibri Light</vt:lpstr>
      <vt:lpstr>Futura</vt:lpstr>
      <vt:lpstr>Georgia</vt:lpstr>
      <vt:lpstr>Times New Roman</vt:lpstr>
      <vt:lpstr>Trebuchet MS</vt:lpstr>
      <vt:lpstr>Office Theme</vt:lpstr>
      <vt:lpstr>Data Processing Architectures</vt:lpstr>
      <vt:lpstr>Architectures</vt:lpstr>
      <vt:lpstr>Remote job entry</vt:lpstr>
      <vt:lpstr>Personal database</vt:lpstr>
      <vt:lpstr>Client/server</vt:lpstr>
      <vt:lpstr>Thin client</vt:lpstr>
      <vt:lpstr>Three-tier client/server</vt:lpstr>
      <vt:lpstr>Three-tier model</vt:lpstr>
      <vt:lpstr>Advantages of the  three-tier model</vt:lpstr>
      <vt:lpstr>Evolution of client/server computing</vt:lpstr>
      <vt:lpstr>Cloud computing</vt:lpstr>
      <vt:lpstr>Cloud layers</vt:lpstr>
      <vt:lpstr>Cloud layers</vt:lpstr>
      <vt:lpstr>Types of clouds</vt:lpstr>
      <vt:lpstr>Capabilities of clouds</vt:lpstr>
      <vt:lpstr>Capabilities of clouds</vt:lpstr>
      <vt:lpstr>Capabilities of clouds</vt:lpstr>
      <vt:lpstr>Strategic risks</vt:lpstr>
      <vt:lpstr>Demand</vt:lpstr>
      <vt:lpstr>Inefficiency</vt:lpstr>
      <vt:lpstr>Innovation</vt:lpstr>
      <vt:lpstr>Scaling</vt:lpstr>
      <vt:lpstr>Control</vt:lpstr>
      <vt:lpstr>Thinking</vt:lpstr>
      <vt:lpstr>Clouds &amp; strategic risks</vt:lpstr>
      <vt:lpstr>Distributed database</vt:lpstr>
      <vt:lpstr>Distributed database</vt:lpstr>
      <vt:lpstr>A hybrid</vt:lpstr>
      <vt:lpstr>Fundamental principles</vt:lpstr>
      <vt:lpstr>Fundamental principles</vt:lpstr>
      <vt:lpstr>Horizontal fragmentation</vt:lpstr>
      <vt:lpstr>Vertical fragmentation</vt:lpstr>
      <vt:lpstr>Replication</vt:lpstr>
      <vt:lpstr>Key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</dc:title>
  <dc:subject/>
  <dc:creator>Richard T. Watson</dc:creator>
  <cp:keywords/>
  <dc:description/>
  <cp:lastModifiedBy>Richard T Watson</cp:lastModifiedBy>
  <cp:revision>89</cp:revision>
  <cp:lastPrinted>1996-11-04T13:36:35Z</cp:lastPrinted>
  <dcterms:created xsi:type="dcterms:W3CDTF">2010-11-02T16:29:00Z</dcterms:created>
  <dcterms:modified xsi:type="dcterms:W3CDTF">2022-04-11T12:46:34Z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C:\Program Files\Microsoft Office\Office\word\MONICA\Database\DBSLIDES\html</vt:lpwstr>
  </property>
</Properties>
</file>