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71"/>
  </p:notesMasterIdLst>
  <p:handoutMasterIdLst>
    <p:handoutMasterId r:id="rId72"/>
  </p:handoutMasterIdLst>
  <p:sldIdLst>
    <p:sldId id="256" r:id="rId2"/>
    <p:sldId id="323" r:id="rId3"/>
    <p:sldId id="340" r:id="rId4"/>
    <p:sldId id="257" r:id="rId5"/>
    <p:sldId id="258" r:id="rId6"/>
    <p:sldId id="33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331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9" r:id="rId32"/>
    <p:sldId id="312" r:id="rId33"/>
    <p:sldId id="311" r:id="rId34"/>
    <p:sldId id="341" r:id="rId35"/>
    <p:sldId id="329" r:id="rId36"/>
    <p:sldId id="330" r:id="rId37"/>
    <p:sldId id="324" r:id="rId38"/>
    <p:sldId id="327" r:id="rId39"/>
    <p:sldId id="325" r:id="rId40"/>
    <p:sldId id="326" r:id="rId41"/>
    <p:sldId id="328" r:id="rId42"/>
    <p:sldId id="322" r:id="rId43"/>
    <p:sldId id="286" r:id="rId44"/>
    <p:sldId id="287" r:id="rId45"/>
    <p:sldId id="288" r:id="rId46"/>
    <p:sldId id="289" r:id="rId47"/>
    <p:sldId id="290" r:id="rId48"/>
    <p:sldId id="332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308" r:id="rId58"/>
    <p:sldId id="318" r:id="rId59"/>
    <p:sldId id="299" r:id="rId60"/>
    <p:sldId id="320" r:id="rId61"/>
    <p:sldId id="307" r:id="rId62"/>
    <p:sldId id="305" r:id="rId63"/>
    <p:sldId id="317" r:id="rId64"/>
    <p:sldId id="333" r:id="rId65"/>
    <p:sldId id="334" r:id="rId66"/>
    <p:sldId id="335" r:id="rId67"/>
    <p:sldId id="336" r:id="rId68"/>
    <p:sldId id="337" r:id="rId69"/>
    <p:sldId id="319" r:id="rId70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5" autoAdjust="0"/>
    <p:restoredTop sz="91003"/>
  </p:normalViewPr>
  <p:slideViewPr>
    <p:cSldViewPr snapToGrid="0">
      <p:cViewPr varScale="1">
        <p:scale>
          <a:sx n="119" d="100"/>
          <a:sy n="119" d="100"/>
        </p:scale>
        <p:origin x="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6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75957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www.zdnet.com</a:t>
            </a:r>
            <a:r>
              <a:rPr lang="en-US" dirty="0"/>
              <a:t>/storage-in-2014-an-overview-7000024712/</a:t>
            </a:r>
          </a:p>
        </p:txBody>
      </p:sp>
    </p:spTree>
    <p:extLst>
      <p:ext uri="{BB962C8B-B14F-4D97-AF65-F5344CB8AC3E}">
        <p14:creationId xmlns:p14="http://schemas.microsoft.com/office/powerpoint/2010/main" val="315011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/>
              <a:t>What is the likely choice of the hash field?</a:t>
            </a:r>
            <a:endParaRPr lang="en-US"/>
          </a:p>
          <a:p>
            <a:r>
              <a:rPr lang="en-US"/>
              <a:t>The primary key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8885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darrenyates.com.au/?p</a:t>
            </a:r>
            <a:r>
              <a:rPr lang="en-US" dirty="0"/>
              <a:t>=1202 (HDD price)</a:t>
            </a:r>
          </a:p>
          <a:p>
            <a:r>
              <a:rPr lang="en-US" dirty="0"/>
              <a:t>http://www.computerworld.com/s/article/9192359/</a:t>
            </a:r>
            <a:r>
              <a:rPr lang="en-US" dirty="0" err="1"/>
              <a:t>Macbook_Air_could_foretell_death_of_hard_drives?taxonom</a:t>
            </a:r>
            <a:r>
              <a:rPr lang="en-US" dirty="0"/>
              <a:t> n   </a:t>
            </a:r>
            <a:r>
              <a:rPr lang="en-US" dirty="0" err="1"/>
              <a:t>yId</a:t>
            </a:r>
            <a:r>
              <a:rPr lang="en-US" dirty="0"/>
              <a:t>=19&amp;pageNumber=2</a:t>
            </a:r>
          </a:p>
        </p:txBody>
      </p:sp>
    </p:spTree>
    <p:extLst>
      <p:ext uri="{BB962C8B-B14F-4D97-AF65-F5344CB8AC3E}">
        <p14:creationId xmlns:p14="http://schemas.microsoft.com/office/powerpoint/2010/main" val="152952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section draws on SAP HANA Essentials by Jeffrey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3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A4CA-559C-7742-9EAF-FBBBDB9E7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46D20-FC87-3B47-BCF5-FA5B9326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6E9A-964F-164A-86FD-9A79FC8E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80CB-29C9-474E-B0FE-81AAC1F8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E888-7B47-504D-9DE7-71C69437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E1EE-5AAC-4547-86C1-6BCC8DBB3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9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AD85-A2EB-4743-A4C1-00F51AF0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651AD-A6DF-E345-9076-B6A411658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96B0-92FA-CC4C-BF93-FD36851A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DE30-6BE9-1A40-B76B-7AA6A33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63BD0-B264-AD4A-B613-85020A55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49B-4EC7-7244-9FDD-D626B7B7FA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E0D80-2F1C-E84A-A624-B723DD7BC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634A0-2C10-8E45-B1D5-D0E2A305F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7669-1229-414C-8688-1F619079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30FB9-A8D7-424C-8642-85A61BE0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29CC-1C56-6F43-BFD6-307C10E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EF1F-3A53-904B-8C5D-D555B8A8B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7BBA29C-27AD-1F49-90F8-C6222C31C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E88F-AFD4-4A41-9007-6531CCC4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986B-C89C-364F-A719-61DEAB1A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EB96-E6FD-B346-950A-B1AA7771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2B43-DA35-A74A-A699-0B34CFA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A311-E0EB-DD40-851A-855803E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7550-8E2B-A545-820C-3CC1EF694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3FFA-704B-E642-98FF-D37168E3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9A0DE-2F97-E54A-940C-F29C4C0D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FC1B-D008-D94F-B1B6-C4E13AC6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EC88-A988-1E45-8060-D362D6E7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0493-7F14-1D46-B5A1-5776D0B9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A4B5-2CD6-AF4C-8333-0685E284E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2F1B-667C-5A41-9CDC-C5CD197A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7BC6-CDD6-FB4E-A8B4-1D25B098F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9A53-69BC-9049-AA5C-B75169918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0CC37-1418-414A-9D03-C05C20D9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26182-C8BE-6B45-91C4-066B4488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F17D4-B32C-BE45-9FE3-915BCBB9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BD35-48B0-4F4A-B652-B2864DB7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56C6-4AA2-8549-9AA1-6B10F558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188D2-9DD1-B746-8BAA-CEE5404F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A9549-90C8-634C-801E-321960F26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50FBE-94B9-5342-9F22-D65DC8958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65CC-4D27-AC4F-9E0C-0D6DFDF74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4F4C-1453-9647-8421-27E36334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AC3AD-5C97-C044-A91E-8672C558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1415-76E7-9A4D-878C-ECEDA85F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5B61-0892-8449-9117-C18F304EE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BF27-BD09-FD42-A0E9-4C5C01AC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1D8E2-5B90-1F4E-96E7-7BD653C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0E12-18A5-9444-B4FA-93D66473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2DD53-5C4D-4247-9321-2525920C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C2E0-29DC-7441-867C-79F430233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CF43D-38BA-964E-9C6A-E63A06CC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D34A2-8F1B-5E46-B642-BE3B814E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5F3-0334-654E-93F7-02215BA2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D5C5-8F92-654E-9942-3554FF842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037C-D4F2-4540-8CE5-634C8CBE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4DCC7-5891-6445-893C-EAB1A4C6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7359E-52BF-6845-807D-FC8B71F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85449-9BBD-EA4D-9F2A-AE1F39F1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00F01-B680-DD4D-A6BB-348A1E38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FEC27-8B25-F548-BF8C-E0F03276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1CF-9F0E-A743-A593-5B7B6030C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43ED-6193-8E43-B218-FE963D17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8F86C-A88C-3F44-BBB0-B30F5569E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D3D4-EA87-734B-9DCA-C9688C89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85B95-F126-4A46-A05F-E0A0A4CA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664EB-A761-6C4C-8C54-9D9CFC0B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E891-0AE1-1240-B3AE-C28475DB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C77-7A2D-9440-8C8F-5D29E91DA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BC3A4-12AE-2540-9016-DCE8B564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346C-00B1-334B-B43F-A1163110B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4580-F324-C44E-9067-FE893C321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637D0-F346-AD47-9F98-13DAEC859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AFBA-3676-0A4F-A55C-6B56A1E4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EED8-C74B-764B-82AE-5976A18FC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world.com/article/156758/2010/12/harddriveevolution.html?lsrc=rss_mai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Structure and Storage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The modern world has a false sense of superiority because it relies on the mass of knowledge that it can use, but what is important is the extent to which knowledge is organized and mastered</a:t>
            </a:r>
          </a:p>
          <a:p>
            <a:endParaRPr lang="en-US" dirty="0"/>
          </a:p>
          <a:p>
            <a:r>
              <a:rPr lang="en-US" dirty="0"/>
              <a:t>Goethe, 1810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File manager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Manages the storage of files</a:t>
            </a:r>
          </a:p>
          <a:p>
            <a:r>
              <a:rPr lang="en-US" sz="2800"/>
              <a:t>Sees the disk as a collection of stored files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Each file has a unique identifier</a:t>
            </a:r>
          </a:p>
          <a:p>
            <a:r>
              <a:rPr lang="en-US" sz="2800"/>
              <a:t>Each record within a file has a unique record identifier</a:t>
            </a:r>
          </a:p>
        </p:txBody>
      </p:sp>
      <p:pic>
        <p:nvPicPr>
          <p:cNvPr id="11269" name="Picture 5" descr="FireLite:Books:Data Management:6e:Art PNG:11-file manager view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8650" y="2902715"/>
            <a:ext cx="452755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File manager's tasks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Create a file</a:t>
            </a:r>
          </a:p>
          <a:p>
            <a:r>
              <a:rPr lang="en-US"/>
              <a:t>Delete a file</a:t>
            </a:r>
          </a:p>
          <a:p>
            <a:r>
              <a:rPr lang="en-US"/>
              <a:t>Retrieve a record from a file</a:t>
            </a:r>
          </a:p>
          <a:p>
            <a:r>
              <a:rPr lang="en-US"/>
              <a:t>Update a record in a file</a:t>
            </a:r>
          </a:p>
          <a:p>
            <a:r>
              <a:rPr lang="en-US"/>
              <a:t>Add a new record to a file</a:t>
            </a:r>
          </a:p>
          <a:p>
            <a:r>
              <a:rPr lang="en-US"/>
              <a:t>Delete a record from a file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retrieval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a file of 10,000 records each occupying 1 page</a:t>
            </a:r>
          </a:p>
          <a:p>
            <a:r>
              <a:rPr lang="en-US"/>
              <a:t>Queries that require processing all records will require 10,000 accesses</a:t>
            </a:r>
          </a:p>
          <a:p>
            <a:pPr lvl="1"/>
            <a:r>
              <a:rPr lang="en-US"/>
              <a:t>e.g., Find all items of type 'E'</a:t>
            </a:r>
          </a:p>
          <a:p>
            <a:r>
              <a:rPr lang="en-US"/>
              <a:t>Many disk accesses are wasted if few records meet the condition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Indexing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1628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/>
              <a:t>An index is a small file that has data for one field of a file</a:t>
            </a:r>
          </a:p>
          <a:p>
            <a:r>
              <a:rPr lang="en-US" sz="2400" dirty="0"/>
              <a:t>Indexes reduce disk accesses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98448"/>
            <a:ext cx="6893137" cy="32011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Querying with an index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Read the index into memory</a:t>
            </a:r>
          </a:p>
          <a:p>
            <a:r>
              <a:rPr lang="en-US"/>
              <a:t>Search the index to find records meeting the condition</a:t>
            </a:r>
          </a:p>
          <a:p>
            <a:r>
              <a:rPr lang="en-US"/>
              <a:t>Access only those records containing required data</a:t>
            </a:r>
          </a:p>
          <a:p>
            <a:r>
              <a:rPr lang="en-US"/>
              <a:t>Disk accesses are substantially reduced when the query involves few records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Maintaining an index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Adding a record requires at least two disk accesses</a:t>
            </a:r>
          </a:p>
          <a:p>
            <a:pPr lvl="1"/>
            <a:r>
              <a:rPr lang="en-US"/>
              <a:t>Update the file</a:t>
            </a:r>
          </a:p>
          <a:p>
            <a:pPr lvl="1"/>
            <a:r>
              <a:rPr lang="en-US"/>
              <a:t>Update the index</a:t>
            </a:r>
          </a:p>
          <a:p>
            <a:r>
              <a:rPr lang="en-US"/>
              <a:t>Trade-off</a:t>
            </a:r>
          </a:p>
          <a:p>
            <a:pPr lvl="1"/>
            <a:r>
              <a:rPr lang="en-US"/>
              <a:t>Faster queries</a:t>
            </a:r>
          </a:p>
          <a:p>
            <a:pPr lvl="1"/>
            <a:r>
              <a:rPr lang="en-US"/>
              <a:t>Slower maintenance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Using indexes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21487"/>
            <a:ext cx="8069262" cy="3962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Sequential processing of a portion of a file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Find all items with a type code in the range 'E' to 'K'</a:t>
            </a:r>
          </a:p>
          <a:p>
            <a:pPr>
              <a:lnSpc>
                <a:spcPct val="90000"/>
              </a:lnSpc>
            </a:pPr>
            <a:r>
              <a:rPr lang="en-US" dirty="0"/>
              <a:t>Direct processing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Find all items with a type code of 'E' or 'N'</a:t>
            </a:r>
          </a:p>
          <a:p>
            <a:pPr>
              <a:lnSpc>
                <a:spcPct val="90000"/>
              </a:lnSpc>
            </a:pPr>
            <a:r>
              <a:rPr lang="en-US" dirty="0"/>
              <a:t>Existence testing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Determining whether a record meeting the criteria exists without having to retrieve it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Multiple indexes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772400" cy="39624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Find red items of type 'C'</a:t>
            </a:r>
          </a:p>
          <a:p>
            <a:pPr lvl="1"/>
            <a:r>
              <a:rPr lang="en-US" dirty="0"/>
              <a:t>Both indexes can be searched to identify records to retrieve</a:t>
            </a:r>
          </a:p>
        </p:txBody>
      </p:sp>
      <p:pic>
        <p:nvPicPr>
          <p:cNvPr id="18437" name="Picture 5" descr="FireLite:Books:Data Management:6e:Art PNG:11-multiple indexes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42950" y="3149465"/>
            <a:ext cx="4581525" cy="33131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indexes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Indexes are also called inverted lists</a:t>
            </a:r>
          </a:p>
          <a:p>
            <a:pPr lvl="1"/>
            <a:r>
              <a:rPr lang="en-US" dirty="0"/>
              <a:t>A file of record locations rather than data</a:t>
            </a:r>
          </a:p>
          <a:p>
            <a:r>
              <a:rPr lang="en-US" dirty="0"/>
              <a:t>Trade-off</a:t>
            </a:r>
          </a:p>
          <a:p>
            <a:pPr lvl="1"/>
            <a:r>
              <a:rPr lang="en-US" dirty="0"/>
              <a:t>Faster retrieval</a:t>
            </a:r>
          </a:p>
          <a:p>
            <a:pPr lvl="1"/>
            <a:r>
              <a:rPr lang="en-US" dirty="0"/>
              <a:t>Slower maintenance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B-tree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A form of inverted list</a:t>
            </a:r>
          </a:p>
          <a:p>
            <a:pPr>
              <a:lnSpc>
                <a:spcPct val="90000"/>
              </a:lnSpc>
            </a:pPr>
            <a:r>
              <a:rPr lang="en-US" dirty="0"/>
              <a:t>Frequently used for relational systems</a:t>
            </a:r>
          </a:p>
          <a:p>
            <a:pPr>
              <a:lnSpc>
                <a:spcPct val="90000"/>
              </a:lnSpc>
            </a:pPr>
            <a:r>
              <a:rPr lang="en-US" dirty="0"/>
              <a:t>Basis of IBM’s VSAM underlying DB2</a:t>
            </a:r>
          </a:p>
          <a:p>
            <a:pPr>
              <a:lnSpc>
                <a:spcPct val="90000"/>
              </a:lnSpc>
            </a:pPr>
            <a:r>
              <a:rPr lang="en-US" dirty="0"/>
              <a:t>Supports sequential and direct accessing</a:t>
            </a:r>
          </a:p>
          <a:p>
            <a:pPr>
              <a:lnSpc>
                <a:spcPct val="90000"/>
              </a:lnSpc>
            </a:pPr>
            <a:r>
              <a:rPr lang="en-US" dirty="0"/>
              <a:t>Has two parts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Sequence set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Index set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948655"/>
              </p:ext>
            </p:extLst>
          </p:nvPr>
        </p:nvGraphicFramePr>
        <p:xfrm>
          <a:off x="660400" y="1846913"/>
          <a:ext cx="3911600" cy="420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kilo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giga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exa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zetta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yotta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ronna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9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quetta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4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B-tree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Sequence set is a single level index with pointers to records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Index set is a tree-structured index to the sequence 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2155"/>
            <a:ext cx="7701816" cy="24346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 tree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combination of index set (the B-tree) and the sequence set is called a B+ tree</a:t>
            </a:r>
          </a:p>
          <a:p>
            <a:r>
              <a:rPr lang="en-US" dirty="0"/>
              <a:t>The number of data values and pointers for any given node are not restricted</a:t>
            </a:r>
          </a:p>
          <a:p>
            <a:r>
              <a:rPr lang="en-US" dirty="0"/>
              <a:t>Free space is set aside to permit rapid expansion of a file</a:t>
            </a:r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Fast retrieval when pages are packed with data values and pointers</a:t>
            </a:r>
          </a:p>
          <a:p>
            <a:pPr lvl="1"/>
            <a:r>
              <a:rPr lang="en-US" dirty="0"/>
              <a:t>Slow updates when pages are packed with data values and pointers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for internal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maps are available in most programing languages</a:t>
            </a:r>
          </a:p>
          <a:p>
            <a:pPr lvl="1"/>
            <a:r>
              <a:rPr lang="en-US" dirty="0"/>
              <a:t>Also known as lookup tables</a:t>
            </a:r>
          </a:p>
          <a:p>
            <a:pPr lvl="1"/>
            <a:r>
              <a:rPr lang="en-US" dirty="0"/>
              <a:t>A key-value pair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28025"/>
              </p:ext>
            </p:extLst>
          </p:nvPr>
        </p:nvGraphicFramePr>
        <p:xfrm>
          <a:off x="764754" y="3429000"/>
          <a:ext cx="3365500" cy="22250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Afghanistan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American Samoa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4727154" y="2870200"/>
            <a:ext cx="2298700" cy="993648"/>
          </a:xfrm>
          <a:prstGeom prst="wedgeRectCallout">
            <a:avLst>
              <a:gd name="adj1" fmla="val -68137"/>
              <a:gd name="adj2" fmla="val 109695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International dialing codes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5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Hashing for external memory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A technique for reducing disk accesses for direct access</a:t>
            </a:r>
          </a:p>
          <a:p>
            <a:r>
              <a:rPr lang="en-US" dirty="0"/>
              <a:t>Avoids an index</a:t>
            </a:r>
          </a:p>
          <a:p>
            <a:r>
              <a:rPr lang="en-US" dirty="0"/>
              <a:t>Number of accesses per record can be close to one</a:t>
            </a:r>
          </a:p>
          <a:p>
            <a:r>
              <a:rPr lang="en-US" dirty="0"/>
              <a:t>The </a:t>
            </a:r>
            <a:r>
              <a:rPr lang="en-US" i="1" dirty="0"/>
              <a:t>hash field</a:t>
            </a:r>
            <a:r>
              <a:rPr lang="en-US" dirty="0"/>
              <a:t> is converted to a </a:t>
            </a:r>
            <a:r>
              <a:rPr lang="en-US" i="1" dirty="0"/>
              <a:t>hash address</a:t>
            </a:r>
            <a:r>
              <a:rPr lang="en-US" dirty="0"/>
              <a:t> by a </a:t>
            </a:r>
            <a:r>
              <a:rPr lang="en-US" i="1" dirty="0"/>
              <a:t>hash function</a:t>
            </a:r>
          </a:p>
          <a:p>
            <a:r>
              <a:rPr lang="en-US" dirty="0"/>
              <a:t>Hash maps functions are available for internal programming in Java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Shortcomings of hashing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 dirty="0"/>
              <a:t>Different hash fields convert to the same hash address</a:t>
            </a:r>
          </a:p>
          <a:p>
            <a:pPr lvl="1"/>
            <a:r>
              <a:rPr lang="en-US" sz="2400" dirty="0"/>
              <a:t>Synonyms</a:t>
            </a:r>
          </a:p>
          <a:p>
            <a:pPr lvl="1"/>
            <a:r>
              <a:rPr lang="en-US" sz="2400" dirty="0"/>
              <a:t>Store the colliding record in an overflow area</a:t>
            </a:r>
          </a:p>
          <a:p>
            <a:r>
              <a:rPr lang="en-US" sz="2800" dirty="0"/>
              <a:t>Long synonym chains degrade performance</a:t>
            </a:r>
          </a:p>
          <a:p>
            <a:r>
              <a:rPr lang="en-US" sz="2800" dirty="0"/>
              <a:t>There can be only one hash field</a:t>
            </a:r>
          </a:p>
          <a:p>
            <a:r>
              <a:rPr lang="en-US" sz="2800" dirty="0"/>
              <a:t>The file can no longer be processed sequentially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Hashing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2400"/>
              <a:t>hash address = remainder after dividing SSN by 10000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17" y="2475004"/>
            <a:ext cx="7239257" cy="38451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Linked list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 structure for inter-file clustering</a:t>
            </a:r>
          </a:p>
          <a:p>
            <a:r>
              <a:rPr lang="en-US"/>
              <a:t>An example of a parent/child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26" y="3163047"/>
            <a:ext cx="8111245" cy="27237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Linked lists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12838" y="2089150"/>
            <a:ext cx="7769225" cy="41132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There can be two-way pointers, forward and backward, to speed up deletion</a:t>
            </a:r>
          </a:p>
          <a:p>
            <a:r>
              <a:rPr lang="en-US"/>
              <a:t>Each child can have a pointer to its parent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Bit map indexes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Uses a single bit, rather than multiple bytes, to indicate the specific value of a field</a:t>
            </a:r>
          </a:p>
          <a:p>
            <a:pPr lvl="1"/>
            <a:r>
              <a:rPr lang="en-US"/>
              <a:t>Color can have only three values, so use three bits</a:t>
            </a:r>
          </a:p>
        </p:txBody>
      </p:sp>
      <p:graphicFrame>
        <p:nvGraphicFramePr>
          <p:cNvPr id="318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75897"/>
              </p:ext>
            </p:extLst>
          </p:nvPr>
        </p:nvGraphicFramePr>
        <p:xfrm>
          <a:off x="860541" y="3203116"/>
          <a:ext cx="7234238" cy="188912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05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Itemcode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Disk address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Bit map indexes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 bit map index saves space and time compared to a standard index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0522"/>
              </p:ext>
            </p:extLst>
          </p:nvPr>
        </p:nvGraphicFramePr>
        <p:xfrm>
          <a:off x="628650" y="2827814"/>
          <a:ext cx="7026275" cy="234696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79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Itemcode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CHAR(8)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CHAR(1)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Disk address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</a:t>
            </a:r>
          </a:p>
          <a:p>
            <a:pPr lvl="1"/>
            <a:r>
              <a:rPr lang="en-US" dirty="0"/>
              <a:t>Digital universe estimated at 2.8 YB</a:t>
            </a:r>
          </a:p>
          <a:p>
            <a:pPr lvl="1"/>
            <a:r>
              <a:rPr lang="en-US" dirty="0"/>
              <a:t>Doubling every two years</a:t>
            </a:r>
          </a:p>
          <a:p>
            <a:r>
              <a:rPr lang="en-US" dirty="0"/>
              <a:t>2020</a:t>
            </a:r>
          </a:p>
          <a:p>
            <a:pPr lvl="1"/>
            <a:r>
              <a:rPr lang="en-US" dirty="0"/>
              <a:t>5.2 TB per person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79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Join indexes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772400" cy="39624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Speed up joins by creating an index for the primary key and foreign key pair</a:t>
            </a:r>
          </a:p>
        </p:txBody>
      </p:sp>
      <p:graphicFrame>
        <p:nvGraphicFramePr>
          <p:cNvPr id="34173" name="Group 3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77455"/>
              </p:ext>
            </p:extLst>
          </p:nvPr>
        </p:nvGraphicFramePr>
        <p:xfrm>
          <a:off x="742950" y="2682082"/>
          <a:ext cx="5765800" cy="1979613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nation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stock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natcode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Disk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natcode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Disk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174" name="Group 3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18108"/>
              </p:ext>
            </p:extLst>
          </p:nvPr>
        </p:nvGraphicFramePr>
        <p:xfrm>
          <a:off x="742950" y="4477481"/>
          <a:ext cx="2686050" cy="2167001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join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disk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stock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disk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9" charset="0"/>
                        </a:rPr>
                        <a:t>d105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coding standards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ASCII</a:t>
            </a:r>
          </a:p>
          <a:p>
            <a:r>
              <a:rPr lang="en-US"/>
              <a:t>UNICODE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ASCII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alphabetic, numeric, or special character is represented by a 7-bit code</a:t>
            </a:r>
          </a:p>
          <a:p>
            <a:r>
              <a:rPr lang="en-US"/>
              <a:t>128 possible characters</a:t>
            </a:r>
          </a:p>
          <a:p>
            <a:r>
              <a:rPr lang="en-US"/>
              <a:t>ASCII code usually occupies one byte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UNICODE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unique binary code for every character, no matter what the platform, program, or language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Currently contains 34,168 distinct characters derived from 24 supported language scripts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Covers the principal written languages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UNICODE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Two encoding forms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default 16-bit form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8-bit form called UTF-8 for ease of use with existing ASCII-based systems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default encoding of HTML and XML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basis of global software</a:t>
            </a:r>
          </a:p>
        </p:txBody>
      </p:sp>
    </p:spTree>
    <p:extLst>
      <p:ext uri="{BB962C8B-B14F-4D97-AF65-F5344CB8AC3E}">
        <p14:creationId xmlns:p14="http://schemas.microsoft.com/office/powerpoint/2010/main" val="347690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Comma-</a:t>
            </a:r>
            <a:r>
              <a:rPr lang="en-US" dirty="0"/>
              <a:t>separated values (CSV)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5" y="1690689"/>
            <a:ext cx="7769225" cy="4379079"/>
          </a:xfrm>
        </p:spPr>
        <p:txBody>
          <a:bodyPr/>
          <a:lstStyle/>
          <a:p>
            <a:r>
              <a:rPr lang="en-US" sz="2400" dirty="0"/>
              <a:t>A text file</a:t>
            </a:r>
          </a:p>
          <a:p>
            <a:r>
              <a:rPr lang="en-US" sz="2400" dirty="0"/>
              <a:t>Records separated by line breaks</a:t>
            </a:r>
          </a:p>
          <a:p>
            <a:pPr lvl="1"/>
            <a:r>
              <a:rPr lang="en-US" sz="2400" dirty="0"/>
              <a:t>Typically, all records have the same set of fields in the same sequence</a:t>
            </a:r>
          </a:p>
          <a:p>
            <a:pPr lvl="1"/>
            <a:r>
              <a:rPr lang="en-US" sz="2400" dirty="0"/>
              <a:t>First record can be a header</a:t>
            </a:r>
          </a:p>
          <a:p>
            <a:r>
              <a:rPr lang="en-US" sz="2400" dirty="0"/>
              <a:t>Each record consists of fields separated by some other character or string</a:t>
            </a:r>
          </a:p>
          <a:p>
            <a:pPr lvl="1"/>
            <a:r>
              <a:rPr lang="en-US" sz="2400" dirty="0"/>
              <a:t>Usually, a comma or tab</a:t>
            </a:r>
          </a:p>
          <a:p>
            <a:pPr lvl="1"/>
            <a:r>
              <a:rPr lang="en-US" sz="2400" dirty="0"/>
              <a:t>Strings are enclosed in quotes</a:t>
            </a:r>
          </a:p>
          <a:p>
            <a:r>
              <a:rPr lang="en-US" sz="2400" dirty="0"/>
              <a:t>Can import into and export from MySQL</a:t>
            </a:r>
          </a:p>
        </p:txBody>
      </p:sp>
    </p:spTree>
    <p:extLst>
      <p:ext uri="{BB962C8B-B14F-4D97-AF65-F5344CB8AC3E}">
        <p14:creationId xmlns:p14="http://schemas.microsoft.com/office/powerpoint/2010/main" val="95243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shrcode","shrfirm","shrprice","shrqty","shrdiv","shrpe</a:t>
            </a:r>
            <a:r>
              <a:rPr lang="fi-FI" sz="1600" dirty="0">
                <a:latin typeface="Courier New"/>
                <a:cs typeface="Courier New"/>
              </a:rPr>
              <a:t>"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AR","Abyssinian</a:t>
            </a:r>
            <a:r>
              <a:rPr lang="fi-FI" sz="1600" dirty="0">
                <a:latin typeface="Courier New"/>
                <a:cs typeface="Courier New"/>
              </a:rPr>
              <a:t> Ruby",31.82,22010,1.32,13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BE","Burmese</a:t>
            </a:r>
            <a:r>
              <a:rPr lang="fi-FI" sz="1600" dirty="0">
                <a:latin typeface="Courier New"/>
                <a:cs typeface="Courier New"/>
              </a:rPr>
              <a:t> Elephant",0.07,154713,0.01,3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BS","Bolivian</a:t>
            </a:r>
            <a:r>
              <a:rPr lang="fi-FI" sz="1600" dirty="0">
                <a:latin typeface="Courier New"/>
                <a:cs typeface="Courier New"/>
              </a:rPr>
              <a:t> Sheep",12.75,231678,1.78,11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CS","Canadian</a:t>
            </a:r>
            <a:r>
              <a:rPr lang="fi-FI" sz="1600" dirty="0">
                <a:latin typeface="Courier New"/>
                <a:cs typeface="Courier New"/>
              </a:rPr>
              <a:t> Sugar",52.78,4716,2.50,15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FC","Freedonia</a:t>
            </a:r>
            <a:r>
              <a:rPr lang="fi-FI" sz="1600" dirty="0">
                <a:latin typeface="Courier New"/>
                <a:cs typeface="Courier New"/>
              </a:rPr>
              <a:t> Copper",27.50,10529,1.84,16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ILZ","Indian</a:t>
            </a:r>
            <a:r>
              <a:rPr lang="fi-FI" sz="1600" dirty="0">
                <a:latin typeface="Courier New"/>
                <a:cs typeface="Courier New"/>
              </a:rPr>
              <a:t> </a:t>
            </a:r>
            <a:r>
              <a:rPr lang="fi-FI" sz="1600" dirty="0" err="1">
                <a:latin typeface="Courier New"/>
                <a:cs typeface="Courier New"/>
              </a:rPr>
              <a:t>Lead</a:t>
            </a:r>
            <a:r>
              <a:rPr lang="fi-FI" sz="1600" dirty="0">
                <a:latin typeface="Courier New"/>
                <a:cs typeface="Courier New"/>
              </a:rPr>
              <a:t> &amp; Zinc",37.75,6390,3.00,12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NG","Nigerian</a:t>
            </a:r>
            <a:r>
              <a:rPr lang="fi-FI" sz="1600" dirty="0">
                <a:latin typeface="Courier New"/>
                <a:cs typeface="Courier New"/>
              </a:rPr>
              <a:t> Geese",35.00,12323,1.68,10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PT","Patagonian</a:t>
            </a:r>
            <a:r>
              <a:rPr lang="fi-FI" sz="1600" dirty="0">
                <a:latin typeface="Courier New"/>
                <a:cs typeface="Courier New"/>
              </a:rPr>
              <a:t> Tea",55.25,12635,2.50,10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ROF","Royal</a:t>
            </a:r>
            <a:r>
              <a:rPr lang="fi-FI" sz="1600" dirty="0">
                <a:latin typeface="Courier New"/>
                <a:cs typeface="Courier New"/>
              </a:rPr>
              <a:t> </a:t>
            </a:r>
            <a:r>
              <a:rPr lang="fi-FI" sz="1600" dirty="0" err="1">
                <a:latin typeface="Courier New"/>
                <a:cs typeface="Courier New"/>
              </a:rPr>
              <a:t>Ostrich</a:t>
            </a:r>
            <a:r>
              <a:rPr lang="fi-FI" sz="1600" dirty="0">
                <a:latin typeface="Courier New"/>
                <a:cs typeface="Courier New"/>
              </a:rPr>
              <a:t> Farms",33.75,1234923,3.00,6</a:t>
            </a:r>
          </a:p>
          <a:p>
            <a:pPr marL="0" indent="0">
              <a:buNone/>
            </a:pPr>
            <a:r>
              <a:rPr lang="fi-FI" sz="1600" dirty="0">
                <a:latin typeface="Courier New"/>
                <a:cs typeface="Courier New"/>
              </a:rPr>
              <a:t>"</a:t>
            </a:r>
            <a:r>
              <a:rPr lang="fi-FI" sz="1600" dirty="0" err="1">
                <a:latin typeface="Courier New"/>
                <a:cs typeface="Courier New"/>
              </a:rPr>
              <a:t>SLG","Sri</a:t>
            </a:r>
            <a:r>
              <a:rPr lang="fi-FI" sz="1600" dirty="0">
                <a:latin typeface="Courier New"/>
                <a:cs typeface="Courier New"/>
              </a:rPr>
              <a:t> Lankan Gold",50.37,32868,2.68,16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7835900" y="2184400"/>
            <a:ext cx="1206500" cy="660400"/>
          </a:xfrm>
          <a:prstGeom prst="wedgeEllipseCallout">
            <a:avLst>
              <a:gd name="adj1" fmla="val -38679"/>
              <a:gd name="adj2" fmla="val -73190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j-lt"/>
              </a:rPr>
              <a:t>Header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6553200" y="2641600"/>
            <a:ext cx="1206500" cy="698500"/>
          </a:xfrm>
          <a:prstGeom prst="wedgeEllipseCallout">
            <a:avLst>
              <a:gd name="adj1" fmla="val -67100"/>
              <a:gd name="adj2" fmla="val -10409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j-lt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8503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notation (JSON)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language independent data exchange format</a:t>
            </a:r>
          </a:p>
          <a:p>
            <a:r>
              <a:rPr lang="en-US" dirty="0"/>
              <a:t>A collection of name/value pairs</a:t>
            </a:r>
          </a:p>
          <a:p>
            <a:r>
              <a:rPr lang="en-US" dirty="0"/>
              <a:t>An ordered list of values</a:t>
            </a:r>
          </a:p>
          <a:p>
            <a:r>
              <a:rPr lang="en-US" dirty="0"/>
              <a:t>Parsers available for most common languages</a:t>
            </a:r>
          </a:p>
          <a:p>
            <a:r>
              <a:rPr lang="en-US" dirty="0"/>
              <a:t>Extensions available to import to and export </a:t>
            </a:r>
            <a:r>
              <a:rPr lang="en-US"/>
              <a:t>from MySQL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Number</a:t>
            </a:r>
          </a:p>
          <a:p>
            <a:pPr lvl="1"/>
            <a:r>
              <a:rPr lang="en-US" sz="2400" dirty="0"/>
              <a:t>Double precision floating-point</a:t>
            </a:r>
          </a:p>
          <a:p>
            <a:r>
              <a:rPr lang="en-US" sz="2800" dirty="0"/>
              <a:t>String</a:t>
            </a:r>
          </a:p>
          <a:p>
            <a:pPr lvl="1"/>
            <a:r>
              <a:rPr lang="en-US" sz="2400" dirty="0"/>
              <a:t>A sequence of zero or more Unicode characters in double quotes, with backslash escaping of special characters</a:t>
            </a:r>
          </a:p>
          <a:p>
            <a:r>
              <a:rPr lang="en-US" sz="2800" dirty="0"/>
              <a:t>Object</a:t>
            </a:r>
          </a:p>
          <a:p>
            <a:r>
              <a:rPr lang="en-US" sz="2800" dirty="0"/>
              <a:t>Array</a:t>
            </a:r>
          </a:p>
          <a:p>
            <a:r>
              <a:rPr lang="en-US" sz="2800" dirty="0"/>
              <a:t>Null </a:t>
            </a:r>
          </a:p>
          <a:p>
            <a:pPr lvl="1"/>
            <a:r>
              <a:rPr lang="en-US" sz="2400" dirty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1209326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unordered set of name/value pairs</a:t>
            </a:r>
          </a:p>
          <a:p>
            <a:pPr lvl="1"/>
            <a:r>
              <a:rPr lang="en-US" dirty="0"/>
              <a:t>Separated by :</a:t>
            </a:r>
          </a:p>
          <a:p>
            <a:pPr lvl="1"/>
            <a:r>
              <a:rPr lang="en-US" dirty="0"/>
              <a:t>Enclosed in curly braces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Data Structures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The goal is to minimize disk accesses</a:t>
            </a:r>
          </a:p>
          <a:p>
            <a:pPr>
              <a:lnSpc>
                <a:spcPct val="90000"/>
              </a:lnSpc>
            </a:pPr>
            <a:r>
              <a:rPr lang="en-US"/>
              <a:t>Disks are relatively slow compared to main memory</a:t>
            </a:r>
          </a:p>
          <a:p>
            <a:pPr lvl="1">
              <a:lnSpc>
                <a:spcPct val="90000"/>
              </a:lnSpc>
            </a:pPr>
            <a:r>
              <a:rPr lang="en-US"/>
              <a:t>Writing a letter compared to a telephone call</a:t>
            </a:r>
          </a:p>
          <a:p>
            <a:pPr>
              <a:lnSpc>
                <a:spcPct val="90000"/>
              </a:lnSpc>
            </a:pPr>
            <a:r>
              <a:rPr lang="en-US"/>
              <a:t>Disks are a bottleneck</a:t>
            </a:r>
          </a:p>
          <a:p>
            <a:pPr>
              <a:lnSpc>
                <a:spcPct val="90000"/>
              </a:lnSpc>
            </a:pPr>
            <a:r>
              <a:rPr lang="en-US"/>
              <a:t>Appropriate data structures can reduce disk accesses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ordered collection of values</a:t>
            </a:r>
          </a:p>
          <a:p>
            <a:pPr lvl="1"/>
            <a:r>
              <a:rPr lang="en-US" dirty="0"/>
              <a:t>Enclosed in square brackets</a:t>
            </a:r>
          </a:p>
        </p:txBody>
      </p:sp>
    </p:spTree>
    <p:extLst>
      <p:ext uri="{BB962C8B-B14F-4D97-AF65-F5344CB8AC3E}">
        <p14:creationId xmlns:p14="http://schemas.microsoft.com/office/powerpoint/2010/main" val="2413253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392" y="186690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"shares": [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{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shrcode</a:t>
            </a:r>
            <a:r>
              <a:rPr lang="nl-NL" sz="1200" dirty="0">
                <a:latin typeface="Courier New"/>
                <a:cs typeface="Courier New"/>
              </a:rPr>
              <a:t>": "FC",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shrdiv</a:t>
            </a:r>
            <a:r>
              <a:rPr lang="nl-NL" sz="1200" dirty="0">
                <a:latin typeface="Courier New"/>
                <a:cs typeface="Courier New"/>
              </a:rPr>
              <a:t>": 1.84,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shrfirm</a:t>
            </a:r>
            <a:r>
              <a:rPr lang="nl-NL" sz="1200" dirty="0">
                <a:latin typeface="Courier New"/>
                <a:cs typeface="Courier New"/>
              </a:rPr>
              <a:t>": "</a:t>
            </a:r>
            <a:r>
              <a:rPr lang="nl-NL" sz="1200" dirty="0" err="1">
                <a:latin typeface="Courier New"/>
                <a:cs typeface="Courier New"/>
              </a:rPr>
              <a:t>Freedonia</a:t>
            </a:r>
            <a:r>
              <a:rPr lang="nl-NL" sz="1200" dirty="0">
                <a:latin typeface="Courier New"/>
                <a:cs typeface="Courier New"/>
              </a:rPr>
              <a:t> </a:t>
            </a:r>
            <a:r>
              <a:rPr lang="nl-NL" sz="1200" dirty="0" err="1">
                <a:latin typeface="Courier New"/>
                <a:cs typeface="Courier New"/>
              </a:rPr>
              <a:t>Copper</a:t>
            </a:r>
            <a:r>
              <a:rPr lang="nl-NL" sz="1200" dirty="0">
                <a:latin typeface="Courier New"/>
                <a:cs typeface="Courier New"/>
              </a:rPr>
              <a:t>",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shrpe</a:t>
            </a:r>
            <a:r>
              <a:rPr lang="nl-NL" sz="1200" dirty="0">
                <a:latin typeface="Courier New"/>
                <a:cs typeface="Courier New"/>
              </a:rPr>
              <a:t>": 16,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shrprice</a:t>
            </a:r>
            <a:r>
              <a:rPr lang="nl-NL" sz="1200" dirty="0">
                <a:latin typeface="Courier New"/>
                <a:cs typeface="Courier New"/>
              </a:rPr>
              <a:t>": 27.5,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shrqty</a:t>
            </a:r>
            <a:r>
              <a:rPr lang="nl-NL" sz="1200" dirty="0">
                <a:latin typeface="Courier New"/>
                <a:cs typeface="Courier New"/>
              </a:rPr>
              <a:t>": 10529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},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{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shrcode</a:t>
            </a:r>
            <a:r>
              <a:rPr lang="nl-NL" sz="1200" dirty="0">
                <a:latin typeface="Courier New"/>
                <a:cs typeface="Courier New"/>
              </a:rPr>
              <a:t>": "PT",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shrdiv</a:t>
            </a:r>
            <a:r>
              <a:rPr lang="nl-NL" sz="1200" dirty="0">
                <a:latin typeface="Courier New"/>
                <a:cs typeface="Courier New"/>
              </a:rPr>
              <a:t>": 2.5,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shrfirm</a:t>
            </a:r>
            <a:r>
              <a:rPr lang="nl-NL" sz="1200" dirty="0">
                <a:latin typeface="Courier New"/>
                <a:cs typeface="Courier New"/>
              </a:rPr>
              <a:t>": "</a:t>
            </a:r>
            <a:r>
              <a:rPr lang="nl-NL" sz="1200" dirty="0" err="1">
                <a:latin typeface="Courier New"/>
                <a:cs typeface="Courier New"/>
              </a:rPr>
              <a:t>Freedonia</a:t>
            </a:r>
            <a:r>
              <a:rPr lang="nl-NL" sz="1200" dirty="0">
                <a:latin typeface="Courier New"/>
                <a:cs typeface="Courier New"/>
              </a:rPr>
              <a:t> </a:t>
            </a:r>
            <a:r>
              <a:rPr lang="nl-NL" sz="1200" dirty="0" err="1">
                <a:latin typeface="Courier New"/>
                <a:cs typeface="Courier New"/>
              </a:rPr>
              <a:t>Copper</a:t>
            </a:r>
            <a:r>
              <a:rPr lang="nl-NL" sz="1200" dirty="0">
                <a:latin typeface="Courier New"/>
                <a:cs typeface="Courier New"/>
              </a:rPr>
              <a:t>",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shrpe</a:t>
            </a:r>
            <a:r>
              <a:rPr lang="nl-NL" sz="1200" dirty="0">
                <a:latin typeface="Courier New"/>
                <a:cs typeface="Courier New"/>
              </a:rPr>
              <a:t>": 10,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shrprice</a:t>
            </a:r>
            <a:r>
              <a:rPr lang="nl-NL" sz="1200" dirty="0">
                <a:latin typeface="Courier New"/>
                <a:cs typeface="Courier New"/>
              </a:rPr>
              <a:t>": 55.25, 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  "</a:t>
            </a:r>
            <a:r>
              <a:rPr lang="nl-NL" sz="1200" dirty="0" err="1">
                <a:latin typeface="Courier New"/>
                <a:cs typeface="Courier New"/>
              </a:rPr>
              <a:t>shrqty</a:t>
            </a:r>
            <a:r>
              <a:rPr lang="nl-NL" sz="1200" dirty="0">
                <a:latin typeface="Courier New"/>
                <a:cs typeface="Courier New"/>
              </a:rPr>
              <a:t>": 12635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  ]</a:t>
            </a:r>
          </a:p>
          <a:p>
            <a:pPr marL="0" indent="0">
              <a:buNone/>
            </a:pPr>
            <a:r>
              <a:rPr lang="nl-NL" sz="12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3429000" y="1866900"/>
            <a:ext cx="1206500" cy="698500"/>
          </a:xfrm>
          <a:prstGeom prst="wedgeEllipseCallout">
            <a:avLst>
              <a:gd name="adj1" fmla="val -123942"/>
              <a:gd name="adj2" fmla="val -773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j-lt"/>
              </a:rPr>
              <a:t>Array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317500" y="2857500"/>
            <a:ext cx="1219200" cy="698500"/>
          </a:xfrm>
          <a:prstGeom prst="wedgeEllipseCallout">
            <a:avLst>
              <a:gd name="adj1" fmla="val 15147"/>
              <a:gd name="adj2" fmla="val -4773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Object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5486400" y="4470400"/>
            <a:ext cx="1206500" cy="698500"/>
          </a:xfrm>
          <a:prstGeom prst="wedgeEllipseCallout">
            <a:avLst>
              <a:gd name="adj1" fmla="val -123942"/>
              <a:gd name="adj2" fmla="val -773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j-lt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577091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history of the hard drive in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Data storage devices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Data storage device can be used for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On-line 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Access speed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Capacity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Back-up files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Security against data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Archival 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Long-term storage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4633913"/>
            <a:ext cx="2419350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variables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volume</a:t>
            </a:r>
          </a:p>
          <a:p>
            <a:r>
              <a:rPr lang="en-US" dirty="0"/>
              <a:t>Data volatility</a:t>
            </a:r>
          </a:p>
          <a:p>
            <a:r>
              <a:rPr lang="en-US" dirty="0"/>
              <a:t>Access speed</a:t>
            </a:r>
          </a:p>
          <a:p>
            <a:r>
              <a:rPr lang="en-US" dirty="0"/>
              <a:t>Storage cost</a:t>
            </a:r>
          </a:p>
          <a:p>
            <a:r>
              <a:rPr lang="en-US" dirty="0"/>
              <a:t>Medium reliability</a:t>
            </a:r>
          </a:p>
          <a:p>
            <a:r>
              <a:rPr lang="en-US" dirty="0"/>
              <a:t>Legal standing of stored data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Magnetic technology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The major form of data storage</a:t>
            </a:r>
          </a:p>
          <a:p>
            <a:r>
              <a:rPr lang="en-US" dirty="0"/>
              <a:t>A mature and widely used technology</a:t>
            </a:r>
          </a:p>
          <a:p>
            <a:r>
              <a:rPr lang="en-US" dirty="0"/>
              <a:t>Strong magnetic fields can erase data</a:t>
            </a:r>
          </a:p>
          <a:p>
            <a:r>
              <a:rPr lang="en-US" dirty="0"/>
              <a:t>Magnetization decays with time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Hard disk drive (HDD)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526280" cy="4351338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Sealed, permanently mounted</a:t>
            </a:r>
          </a:p>
          <a:p>
            <a:r>
              <a:rPr lang="en-US" dirty="0"/>
              <a:t>Highly reliable</a:t>
            </a:r>
          </a:p>
          <a:p>
            <a:r>
              <a:rPr lang="en-US" dirty="0"/>
              <a:t>Access times of 4-10 </a:t>
            </a:r>
            <a:r>
              <a:rPr lang="en-US" dirty="0" err="1"/>
              <a:t>msec</a:t>
            </a:r>
            <a:endParaRPr lang="en-US" dirty="0"/>
          </a:p>
          <a:p>
            <a:r>
              <a:rPr lang="en-US" dirty="0"/>
              <a:t>Transfer rates as high as 1,300 Mbytes per second</a:t>
            </a:r>
          </a:p>
          <a:p>
            <a:r>
              <a:rPr lang="en-US" dirty="0"/>
              <a:t>Capacities in </a:t>
            </a:r>
            <a:r>
              <a:rPr lang="en-US" dirty="0" err="1"/>
              <a:t>Tbytes</a:t>
            </a:r>
            <a:endParaRPr lang="en-US" dirty="0"/>
          </a:p>
          <a:p>
            <a:r>
              <a:rPr lang="en-US" dirty="0"/>
              <a:t>HDD unit shipments and sales revenues are declining, though production (exabytes per year) is growing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E6FEF26-67EE-0C40-975E-8C6304C4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9260" y="2524167"/>
            <a:ext cx="3342995" cy="18096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RAID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Redundant arrays of inexpensive or independent drives</a:t>
            </a:r>
          </a:p>
          <a:p>
            <a:pPr>
              <a:lnSpc>
                <a:spcPct val="90000"/>
              </a:lnSpc>
            </a:pPr>
            <a:r>
              <a:rPr lang="en-US" dirty="0"/>
              <a:t>Exploits economies of scale of disk manufacturing for the personal computer market</a:t>
            </a:r>
          </a:p>
          <a:p>
            <a:pPr>
              <a:lnSpc>
                <a:spcPct val="90000"/>
              </a:lnSpc>
            </a:pPr>
            <a:r>
              <a:rPr lang="en-US" dirty="0"/>
              <a:t>Can also give greater security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Increases a system's fault tolerance</a:t>
            </a:r>
          </a:p>
          <a:p>
            <a:pPr>
              <a:lnSpc>
                <a:spcPct val="90000"/>
              </a:lnSpc>
            </a:pPr>
            <a:r>
              <a:rPr lang="en-US" dirty="0"/>
              <a:t>Not a replacement for regular backup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added to the end of a binary code that indicates whether the number of bits in the string with the value one is even or odd</a:t>
            </a:r>
          </a:p>
          <a:p>
            <a:r>
              <a:rPr lang="en-US" dirty="0"/>
              <a:t>Parity is used for detecting and correcting errors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33139"/>
              </p:ext>
            </p:extLst>
          </p:nvPr>
        </p:nvGraphicFramePr>
        <p:xfrm>
          <a:off x="763223" y="3309468"/>
          <a:ext cx="7186707" cy="873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9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Number of one 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Even</a:t>
                      </a:r>
                      <a:r>
                        <a:rPr lang="en-US" baseline="0" dirty="0"/>
                        <a:t> parity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Odd</a:t>
                      </a:r>
                      <a:r>
                        <a:rPr lang="en-US" baseline="0" dirty="0"/>
                        <a:t> parity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00011000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00011001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3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Mirroring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4690"/>
            <a:ext cx="6398324" cy="33356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Database access</a:t>
            </a:r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931" y="1950885"/>
            <a:ext cx="7081838" cy="256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  <a:p>
            <a:pPr lvl="1"/>
            <a:r>
              <a:rPr lang="en-US" dirty="0"/>
              <a:t>Identical copies of a file are written to each drive in an array</a:t>
            </a:r>
          </a:p>
          <a:p>
            <a:r>
              <a:rPr lang="en-US" dirty="0"/>
              <a:t>Read</a:t>
            </a:r>
          </a:p>
          <a:p>
            <a:pPr lvl="1"/>
            <a:r>
              <a:rPr lang="en-US" dirty="0"/>
              <a:t>Alternate pages are read simultaneously from each drive</a:t>
            </a:r>
          </a:p>
          <a:p>
            <a:pPr lvl="1"/>
            <a:r>
              <a:rPr lang="en-US" dirty="0"/>
              <a:t>Pages put together in memory</a:t>
            </a:r>
          </a:p>
          <a:p>
            <a:pPr lvl="1"/>
            <a:r>
              <a:rPr lang="en-US" dirty="0"/>
              <a:t>Access time is reduced by approximately the number of disks in the array</a:t>
            </a:r>
          </a:p>
          <a:p>
            <a:r>
              <a:rPr lang="en-US" dirty="0"/>
              <a:t>Read error</a:t>
            </a:r>
          </a:p>
          <a:p>
            <a:pPr lvl="1"/>
            <a:r>
              <a:rPr lang="en-US" dirty="0"/>
              <a:t>Read required page from another drive</a:t>
            </a:r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Reduced access time</a:t>
            </a:r>
          </a:p>
          <a:p>
            <a:pPr lvl="1"/>
            <a:r>
              <a:rPr lang="en-US" dirty="0"/>
              <a:t>Greater security</a:t>
            </a:r>
          </a:p>
          <a:p>
            <a:pPr lvl="1"/>
            <a:r>
              <a:rPr lang="en-US" dirty="0"/>
              <a:t>More disk space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Striping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8186"/>
            <a:ext cx="6398321" cy="33356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drive model</a:t>
            </a:r>
          </a:p>
          <a:p>
            <a:r>
              <a:rPr lang="en-US"/>
              <a:t>Write</a:t>
            </a:r>
          </a:p>
          <a:p>
            <a:pPr lvl="1"/>
            <a:r>
              <a:rPr lang="en-US"/>
              <a:t>Half of file to first drive</a:t>
            </a:r>
          </a:p>
          <a:p>
            <a:pPr lvl="1"/>
            <a:r>
              <a:rPr lang="en-US"/>
              <a:t>Half of file to second drive</a:t>
            </a:r>
          </a:p>
          <a:p>
            <a:pPr lvl="1"/>
            <a:r>
              <a:rPr lang="en-US"/>
              <a:t>Parity bit to third drive</a:t>
            </a:r>
          </a:p>
          <a:p>
            <a:r>
              <a:rPr lang="en-US"/>
              <a:t>Read</a:t>
            </a:r>
          </a:p>
          <a:p>
            <a:pPr lvl="1"/>
            <a:r>
              <a:rPr lang="en-US"/>
              <a:t>Portions from each drive are put together in memory</a:t>
            </a:r>
          </a:p>
          <a:p>
            <a:r>
              <a:rPr lang="en-US"/>
              <a:t>Read error</a:t>
            </a:r>
          </a:p>
          <a:p>
            <a:pPr lvl="1"/>
            <a:r>
              <a:rPr lang="en-US"/>
              <a:t>Lost bits are reconstructed from third drive’s parity data</a:t>
            </a:r>
          </a:p>
          <a:p>
            <a:r>
              <a:rPr lang="en-US"/>
              <a:t>Tradeoffs</a:t>
            </a:r>
          </a:p>
          <a:p>
            <a:pPr lvl="1"/>
            <a:r>
              <a:rPr lang="en-US"/>
              <a:t>Increased data security</a:t>
            </a:r>
          </a:p>
          <a:p>
            <a:pPr lvl="1"/>
            <a:r>
              <a:rPr lang="en-US"/>
              <a:t>Less storage capacity than mirroring</a:t>
            </a:r>
          </a:p>
          <a:p>
            <a:pPr lvl="1"/>
            <a:r>
              <a:rPr lang="en-US"/>
              <a:t>Not as fast as mirroring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RAID levels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levels, except 0, have common features</a:t>
            </a:r>
          </a:p>
          <a:p>
            <a:r>
              <a:rPr lang="en-US" dirty="0"/>
              <a:t>The operating system sees a set of physical drives as one logical drive</a:t>
            </a:r>
          </a:p>
          <a:p>
            <a:r>
              <a:rPr lang="en-US" dirty="0"/>
              <a:t>Data are distributed across physical drives</a:t>
            </a:r>
          </a:p>
          <a:p>
            <a:r>
              <a:rPr lang="en-US" dirty="0"/>
              <a:t>Parity is used for data recovery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RAID levels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0</a:t>
            </a:r>
          </a:p>
          <a:p>
            <a:pPr lvl="1"/>
            <a:r>
              <a:rPr lang="en-US" dirty="0"/>
              <a:t>Data spread across multiple drives</a:t>
            </a:r>
          </a:p>
          <a:p>
            <a:pPr lvl="1"/>
            <a:r>
              <a:rPr lang="en-US" dirty="0"/>
              <a:t>No data recovery when a drive fails</a:t>
            </a:r>
          </a:p>
          <a:p>
            <a:r>
              <a:rPr lang="en-US" dirty="0"/>
              <a:t>Level 1</a:t>
            </a:r>
          </a:p>
          <a:p>
            <a:pPr lvl="1"/>
            <a:r>
              <a:rPr lang="en-US" dirty="0"/>
              <a:t>Mirroring</a:t>
            </a:r>
          </a:p>
          <a:p>
            <a:pPr lvl="1"/>
            <a:r>
              <a:rPr lang="en-US" dirty="0"/>
              <a:t>Critical non-stop applications</a:t>
            </a:r>
          </a:p>
          <a:p>
            <a:r>
              <a:rPr lang="en-US" dirty="0"/>
              <a:t>Level 3</a:t>
            </a:r>
          </a:p>
          <a:p>
            <a:pPr lvl="1"/>
            <a:r>
              <a:rPr lang="en-US" dirty="0"/>
              <a:t>Striping</a:t>
            </a:r>
          </a:p>
          <a:p>
            <a:r>
              <a:rPr lang="en-US" dirty="0"/>
              <a:t>Level 5</a:t>
            </a:r>
          </a:p>
          <a:p>
            <a:pPr lvl="1"/>
            <a:r>
              <a:rPr lang="en-US" dirty="0"/>
              <a:t>A variation of striping</a:t>
            </a:r>
          </a:p>
          <a:p>
            <a:pPr lvl="1"/>
            <a:r>
              <a:rPr lang="en-US" dirty="0"/>
              <a:t>Parity data is spread across drives</a:t>
            </a:r>
          </a:p>
          <a:p>
            <a:pPr lvl="1"/>
            <a:r>
              <a:rPr lang="en-US" dirty="0"/>
              <a:t>Less capacity than level 1</a:t>
            </a:r>
          </a:p>
          <a:p>
            <a:pPr lvl="1"/>
            <a:r>
              <a:rPr lang="en-US" dirty="0"/>
              <a:t>Higher I/O rates than level 3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RAID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68876"/>
            <a:ext cx="6377260" cy="4140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technology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Removable magnetic disk</a:t>
            </a:r>
          </a:p>
          <a:p>
            <a:r>
              <a:rPr lang="en-US" dirty="0"/>
              <a:t>Magnetic tape</a:t>
            </a:r>
          </a:p>
          <a:p>
            <a:r>
              <a:rPr lang="en-US" dirty="0"/>
              <a:t>Magnetic tape cartridge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State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of memory chips</a:t>
            </a:r>
          </a:p>
          <a:p>
            <a:pPr lvl="1"/>
            <a:r>
              <a:rPr lang="en-US" dirty="0"/>
              <a:t>~35 cents per </a:t>
            </a:r>
            <a:r>
              <a:rPr lang="en-US" dirty="0" err="1"/>
              <a:t>Gbyte</a:t>
            </a:r>
            <a:endParaRPr lang="en-US" dirty="0"/>
          </a:p>
          <a:p>
            <a:pPr lvl="1"/>
            <a:r>
              <a:rPr lang="en-US" dirty="0"/>
              <a:t>Magnetic disk is ~ 5 cents per </a:t>
            </a:r>
            <a:r>
              <a:rPr lang="en-US" dirty="0" err="1"/>
              <a:t>Gbyte</a:t>
            </a:r>
            <a:endParaRPr lang="en-US" dirty="0"/>
          </a:p>
          <a:p>
            <a:r>
              <a:rPr lang="en-US" dirty="0"/>
              <a:t>Prices for SSD are decreasing faster than HDD prices</a:t>
            </a:r>
          </a:p>
          <a:p>
            <a:r>
              <a:rPr lang="en-US" dirty="0"/>
              <a:t>Faster</a:t>
            </a:r>
          </a:p>
          <a:p>
            <a:r>
              <a:rPr lang="en-US" dirty="0"/>
              <a:t>Less energy</a:t>
            </a:r>
          </a:p>
          <a:p>
            <a:r>
              <a:rPr lang="en-US" dirty="0"/>
              <a:t>More reliable</a:t>
            </a:r>
          </a:p>
          <a:p>
            <a:r>
              <a:rPr lang="en-US" dirty="0"/>
              <a:t>Handhelds and laptops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Flash drive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</a:t>
            </a:r>
          </a:p>
          <a:p>
            <a:r>
              <a:rPr lang="en-US" dirty="0"/>
              <a:t>Removable</a:t>
            </a:r>
          </a:p>
          <a:p>
            <a:r>
              <a:rPr lang="en-US" dirty="0"/>
              <a:t>Solid state</a:t>
            </a:r>
          </a:p>
          <a:p>
            <a:r>
              <a:rPr lang="en-US" dirty="0"/>
              <a:t>USB connector</a:t>
            </a:r>
          </a:p>
          <a:p>
            <a:r>
              <a:rPr lang="en-US" dirty="0"/>
              <a:t>Up to 1 </a:t>
            </a:r>
            <a:r>
              <a:rPr lang="en-US" dirty="0" err="1"/>
              <a:t>Tbytes</a:t>
            </a:r>
            <a:r>
              <a:rPr lang="en-US" dirty="0"/>
              <a:t> capacity</a:t>
            </a:r>
          </a:p>
          <a:p>
            <a:r>
              <a:rPr lang="en-US" dirty="0"/>
              <a:t>Around 25 cents per </a:t>
            </a:r>
            <a:r>
              <a:rPr lang="en-US" dirty="0" err="1"/>
              <a:t>Gbyte</a:t>
            </a:r>
            <a:r>
              <a:rPr lang="en-US" dirty="0"/>
              <a:t> for smaller capacity drives</a:t>
            </a:r>
          </a:p>
          <a:p>
            <a:r>
              <a:rPr lang="en-US" dirty="0"/>
              <a:t>About 50 cents per </a:t>
            </a:r>
            <a:r>
              <a:rPr lang="en-US" dirty="0" err="1"/>
              <a:t>Gbyte</a:t>
            </a:r>
            <a:r>
              <a:rPr lang="en-US" dirty="0"/>
              <a:t> for larger capacity drivers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Optical technology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A more recent development than magnetic</a:t>
            </a:r>
          </a:p>
          <a:p>
            <a:r>
              <a:rPr lang="en-US" sz="2800"/>
              <a:t>Use a laser for reading and writing data</a:t>
            </a:r>
          </a:p>
          <a:p>
            <a:r>
              <a:rPr lang="en-US" sz="2800"/>
              <a:t>High storage densities</a:t>
            </a:r>
          </a:p>
          <a:p>
            <a:r>
              <a:rPr lang="en-US" sz="2800"/>
              <a:t>Low cost</a:t>
            </a:r>
          </a:p>
          <a:p>
            <a:r>
              <a:rPr lang="en-US" sz="2800"/>
              <a:t>Direct access</a:t>
            </a:r>
          </a:p>
          <a:p>
            <a:r>
              <a:rPr lang="en-US" sz="2800"/>
              <a:t>Long storage life</a:t>
            </a:r>
          </a:p>
          <a:p>
            <a:r>
              <a:rPr lang="en-US" sz="2800"/>
              <a:t>Not susceptible to head crashes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1" y="1560111"/>
            <a:ext cx="4491990" cy="4113213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Data stored on tracks on a surface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disk drive can have multiple surfaces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Rotational delay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Waiting for the physical storage location of the data to appear under the read/write head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Around 4 </a:t>
            </a:r>
            <a:r>
              <a:rPr lang="en-US" sz="2000" dirty="0" err="1"/>
              <a:t>msec</a:t>
            </a:r>
            <a:r>
              <a:rPr lang="en-US" sz="2000" dirty="0"/>
              <a:t> for a magnetic disk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Set by the manufacturer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Access arm delay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Moving the read/write head to the track on which the storage location can be found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Around 9 </a:t>
            </a:r>
            <a:r>
              <a:rPr lang="en-US" sz="2000" dirty="0" err="1"/>
              <a:t>msec</a:t>
            </a:r>
            <a:r>
              <a:rPr lang="en-US" sz="2000" dirty="0"/>
              <a:t> for a magnetic disk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4C2E278-E601-B54E-A717-A15E6D26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3" t="14800" r="15548" b="17999"/>
          <a:stretch/>
        </p:blipFill>
        <p:spPr>
          <a:xfrm>
            <a:off x="5246371" y="1560111"/>
            <a:ext cx="3897629" cy="27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547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Blu</a:t>
            </a:r>
            <a:r>
              <a:rPr lang="en-US" dirty="0"/>
              <a:t>-ray Disc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of 25 to 50 </a:t>
            </a:r>
            <a:r>
              <a:rPr lang="en-US" dirty="0" err="1"/>
              <a:t>Gbytes</a:t>
            </a:r>
            <a:endParaRPr lang="en-US" dirty="0"/>
          </a:p>
          <a:p>
            <a:r>
              <a:rPr lang="en-US" dirty="0"/>
              <a:t>20-layer version can store 500 </a:t>
            </a:r>
            <a:r>
              <a:rPr lang="en-US" dirty="0" err="1"/>
              <a:t>Gbytes</a:t>
            </a:r>
            <a:endParaRPr lang="en-US" dirty="0"/>
          </a:p>
          <a:p>
            <a:r>
              <a:rPr lang="en-US" dirty="0"/>
              <a:t>Versions for BD-ROM, BD-R, BD-RE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life</a:t>
            </a:r>
          </a:p>
        </p:txBody>
      </p:sp>
      <p:pic>
        <p:nvPicPr>
          <p:cNvPr id="59512" name="Picture 120" descr="FireLite:Books:Data Management:6e:Art PNG:11-storage life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38238" y="2266950"/>
            <a:ext cx="7385050" cy="37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Merit of data storage devices</a:t>
            </a:r>
          </a:p>
        </p:txBody>
      </p:sp>
      <p:graphicFrame>
        <p:nvGraphicFramePr>
          <p:cNvPr id="56531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18130"/>
              </p:ext>
            </p:extLst>
          </p:nvPr>
        </p:nvGraphicFramePr>
        <p:xfrm>
          <a:off x="628650" y="1663201"/>
          <a:ext cx="7521575" cy="482967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5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Access speed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Volatility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Cost per megabyte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Reliability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Legal standing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Solid state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Fixed disk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RAID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Removable disk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Tape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Cartridge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Mass storage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Optical-ROM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Optical-R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Optical-RW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compression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Encoding digital data so it requires less storage space and thus less network bandwidth</a:t>
            </a:r>
          </a:p>
          <a:p>
            <a:pPr>
              <a:lnSpc>
                <a:spcPct val="90000"/>
              </a:lnSpc>
            </a:pPr>
            <a:r>
              <a:rPr lang="en-US"/>
              <a:t>Lossless</a:t>
            </a:r>
          </a:p>
          <a:p>
            <a:pPr lvl="1">
              <a:lnSpc>
                <a:spcPct val="90000"/>
              </a:lnSpc>
            </a:pPr>
            <a:r>
              <a:rPr lang="en-US"/>
              <a:t>File can be restored to original state</a:t>
            </a:r>
          </a:p>
          <a:p>
            <a:pPr>
              <a:lnSpc>
                <a:spcPct val="90000"/>
              </a:lnSpc>
            </a:pPr>
            <a:r>
              <a:rPr lang="en-US"/>
              <a:t>Lossy</a:t>
            </a:r>
          </a:p>
          <a:p>
            <a:pPr lvl="1">
              <a:lnSpc>
                <a:spcPct val="90000"/>
              </a:lnSpc>
            </a:pPr>
            <a:r>
              <a:rPr lang="en-US"/>
              <a:t>File cannot be restored to original state</a:t>
            </a:r>
          </a:p>
          <a:p>
            <a:pPr lvl="1">
              <a:lnSpc>
                <a:spcPct val="90000"/>
              </a:lnSpc>
            </a:pPr>
            <a:r>
              <a:rPr lang="en-US"/>
              <a:t>Used for graphics, video, and audio files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Declining cost of main-memory</a:t>
            </a:r>
          </a:p>
          <a:p>
            <a:r>
              <a:rPr lang="en-US" dirty="0"/>
              <a:t>Multicore processors</a:t>
            </a:r>
          </a:p>
          <a:p>
            <a:r>
              <a:rPr lang="en-US" dirty="0"/>
              <a:t>Can get massive performance improvements for business analytics</a:t>
            </a:r>
          </a:p>
          <a:p>
            <a:r>
              <a:rPr lang="en-US" dirty="0"/>
              <a:t>SAP HANA is a product of these recent developments</a:t>
            </a:r>
          </a:p>
          <a:p>
            <a:pPr lvl="1"/>
            <a:r>
              <a:rPr lang="en-US" dirty="0"/>
              <a:t>Overcomes the disk bottleneck</a:t>
            </a:r>
          </a:p>
        </p:txBody>
      </p:sp>
    </p:spTree>
    <p:extLst>
      <p:ext uri="{BB962C8B-B14F-4D97-AF65-F5344CB8AC3E}">
        <p14:creationId xmlns:p14="http://schemas.microsoft.com/office/powerpoint/2010/main" val="1316156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Cost per TB</a:t>
            </a:r>
          </a:p>
          <a:p>
            <a:r>
              <a:rPr lang="en-US" dirty="0"/>
              <a:t>New</a:t>
            </a:r>
          </a:p>
          <a:p>
            <a:pPr lvl="1"/>
            <a:r>
              <a:rPr lang="en-US" dirty="0"/>
              <a:t>Cost per TB per second</a:t>
            </a:r>
          </a:p>
          <a:p>
            <a:r>
              <a:rPr lang="en-US" dirty="0"/>
              <a:t>Main memory is roughly 10 times more expensive but 1000 times faster</a:t>
            </a:r>
          </a:p>
          <a:p>
            <a:r>
              <a:rPr lang="en-US" dirty="0"/>
              <a:t>Total cost of ownership lower as well</a:t>
            </a:r>
          </a:p>
        </p:txBody>
      </p:sp>
    </p:spTree>
    <p:extLst>
      <p:ext uri="{BB962C8B-B14F-4D97-AF65-F5344CB8AC3E}">
        <p14:creationId xmlns:p14="http://schemas.microsoft.com/office/powerpoint/2010/main" val="26401484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disk-based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and cheaper architecture</a:t>
            </a:r>
          </a:p>
          <a:p>
            <a:r>
              <a:rPr lang="en-US" dirty="0"/>
              <a:t>Some firms will have a need for magnetic disks for some years because of database sizes</a:t>
            </a:r>
          </a:p>
          <a:p>
            <a:r>
              <a:rPr lang="en-US" dirty="0"/>
              <a:t>Transition as main memory becomes cheaper</a:t>
            </a:r>
          </a:p>
          <a:p>
            <a:r>
              <a:rPr lang="en-US"/>
              <a:t>SAP's </a:t>
            </a:r>
            <a:r>
              <a:rPr lang="en-US" dirty="0"/>
              <a:t>Hana is </a:t>
            </a:r>
            <a:r>
              <a:rPr lang="en-US"/>
              <a:t>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799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Columnar and row-based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can be stored as a series of rows or columns</a:t>
            </a:r>
          </a:p>
          <a:p>
            <a:r>
              <a:rPr lang="en-US" dirty="0"/>
              <a:t>Row-storage typically good for transactions</a:t>
            </a:r>
          </a:p>
          <a:p>
            <a:r>
              <a:rPr lang="en-US" dirty="0"/>
              <a:t>Column-storage typically good for business analytics</a:t>
            </a:r>
          </a:p>
          <a:p>
            <a:r>
              <a:rPr lang="en-US" dirty="0"/>
              <a:t>In-memory facilitates either approach</a:t>
            </a:r>
          </a:p>
          <a:p>
            <a:pPr lvl="1"/>
            <a:r>
              <a:rPr lang="en-US" dirty="0"/>
              <a:t>And so can disk</a:t>
            </a:r>
          </a:p>
        </p:txBody>
      </p:sp>
    </p:spTree>
    <p:extLst>
      <p:ext uri="{BB962C8B-B14F-4D97-AF65-F5344CB8AC3E}">
        <p14:creationId xmlns:p14="http://schemas.microsoft.com/office/powerpoint/2010/main" val="21368574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In-memory can achieve 5-10 compression ratios</a:t>
            </a:r>
          </a:p>
          <a:p>
            <a:pPr lvl="1"/>
            <a:r>
              <a:rPr lang="en-US" dirty="0"/>
              <a:t>Helps reduce cost of the transition</a:t>
            </a:r>
          </a:p>
          <a:p>
            <a:r>
              <a:rPr lang="en-US" dirty="0"/>
              <a:t>SQL with some extensions</a:t>
            </a:r>
          </a:p>
        </p:txBody>
      </p:sp>
    </p:spTree>
    <p:extLst>
      <p:ext uri="{BB962C8B-B14F-4D97-AF65-F5344CB8AC3E}">
        <p14:creationId xmlns:p14="http://schemas.microsoft.com/office/powerpoint/2010/main" val="571366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drives are relatively slow compared to main memory</a:t>
            </a:r>
          </a:p>
          <a:p>
            <a:pPr>
              <a:lnSpc>
                <a:spcPct val="90000"/>
              </a:lnSpc>
            </a:pPr>
            <a:r>
              <a:rPr lang="en-US" dirty="0"/>
              <a:t>Storage devices vary on several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SSD gradually replacing HDD</a:t>
            </a:r>
          </a:p>
          <a:p>
            <a:pPr>
              <a:lnSpc>
                <a:spcPct val="90000"/>
              </a:lnSpc>
            </a:pPr>
            <a:r>
              <a:rPr lang="en-US" dirty="0"/>
              <a:t>Select a storage device based on storage and retrieval goals</a:t>
            </a:r>
          </a:p>
          <a:p>
            <a:pPr>
              <a:lnSpc>
                <a:spcPct val="90000"/>
              </a:lnSpc>
            </a:pPr>
            <a:r>
              <a:rPr lang="en-US" dirty="0"/>
              <a:t>In-memory database is a recent </a:t>
            </a:r>
            <a:r>
              <a:rPr lang="en-US"/>
              <a:t>and growing development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Minimizing data access times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297680" cy="4351338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Rotational delay is fixed by the manufacturer</a:t>
            </a:r>
          </a:p>
          <a:p>
            <a:r>
              <a:rPr lang="en-US" dirty="0"/>
              <a:t>Access arm delay can be reduced by storing files on</a:t>
            </a:r>
          </a:p>
          <a:p>
            <a:pPr lvl="1"/>
            <a:r>
              <a:rPr lang="en-US" dirty="0"/>
              <a:t>The same track</a:t>
            </a:r>
          </a:p>
          <a:p>
            <a:pPr lvl="1"/>
            <a:r>
              <a:rPr lang="en-US" dirty="0"/>
              <a:t>The same track on each surface</a:t>
            </a:r>
          </a:p>
          <a:p>
            <a:pPr lvl="2"/>
            <a:r>
              <a:rPr lang="en-US" dirty="0"/>
              <a:t>A cylinder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001E621B-BA6A-1FAC-3F01-968BCF99E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3" t="14800" r="15548" b="17999"/>
          <a:stretch/>
        </p:blipFill>
        <p:spPr>
          <a:xfrm>
            <a:off x="5132070" y="1825625"/>
            <a:ext cx="3897629" cy="27641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Clustering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Records that are often retrieved together should be stored together</a:t>
            </a:r>
          </a:p>
          <a:p>
            <a:pPr>
              <a:lnSpc>
                <a:spcPct val="90000"/>
              </a:lnSpc>
            </a:pPr>
            <a:r>
              <a:rPr lang="en-US"/>
              <a:t>Intra-file clustering</a:t>
            </a:r>
          </a:p>
          <a:p>
            <a:pPr lvl="1">
              <a:lnSpc>
                <a:spcPct val="90000"/>
              </a:lnSpc>
            </a:pPr>
            <a:r>
              <a:rPr lang="en-US"/>
              <a:t>Records within the one file</a:t>
            </a:r>
          </a:p>
          <a:p>
            <a:pPr lvl="2">
              <a:lnSpc>
                <a:spcPct val="90000"/>
              </a:lnSpc>
            </a:pPr>
            <a:r>
              <a:rPr lang="en-US"/>
              <a:t>A sequential file</a:t>
            </a:r>
          </a:p>
          <a:p>
            <a:pPr>
              <a:lnSpc>
                <a:spcPct val="90000"/>
              </a:lnSpc>
            </a:pPr>
            <a:r>
              <a:rPr lang="en-US"/>
              <a:t>Inter-file clustering</a:t>
            </a:r>
          </a:p>
          <a:p>
            <a:pPr lvl="1">
              <a:lnSpc>
                <a:spcPct val="90000"/>
              </a:lnSpc>
            </a:pPr>
            <a:r>
              <a:rPr lang="en-US"/>
              <a:t>Records in different files</a:t>
            </a:r>
          </a:p>
          <a:p>
            <a:pPr lvl="2">
              <a:lnSpc>
                <a:spcPct val="90000"/>
              </a:lnSpc>
            </a:pPr>
            <a:r>
              <a:rPr lang="en-US"/>
              <a:t>A nation and its stocks</a:t>
            </a:r>
          </a:p>
        </p:txBody>
      </p:sp>
      <p:pic>
        <p:nvPicPr>
          <p:cNvPr id="9221" name="Picture 5" descr="FireLite:Books:Data Management:6e:Art PNG:04-nation-stock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48962" y="4551305"/>
            <a:ext cx="2894013" cy="14652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/>
              <a:t>Disk manager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800"/>
              <a:t>Manages physical I/O</a:t>
            </a:r>
          </a:p>
          <a:p>
            <a:r>
              <a:rPr lang="en-US" sz="2800"/>
              <a:t>Sees the disk as a collection of pages</a:t>
            </a:r>
          </a:p>
          <a:p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Has a directory of each page on a disk</a:t>
            </a:r>
          </a:p>
          <a:p>
            <a:r>
              <a:rPr lang="en-US" sz="2800"/>
              <a:t>Retrieves, replaces, and manages free pages</a:t>
            </a:r>
          </a:p>
        </p:txBody>
      </p:sp>
      <p:pic>
        <p:nvPicPr>
          <p:cNvPr id="10245" name="Picture 5" descr="FireLite:Books:Data Management:6e:Art PNG:11-disk manager view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8650" y="3043333"/>
            <a:ext cx="3295650" cy="1395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1581756136</TotalTime>
  <Pages>50</Pages>
  <Words>2462</Words>
  <Application>Microsoft Macintosh PowerPoint</Application>
  <PresentationFormat>Letter Paper (8.5x11 in)</PresentationFormat>
  <Paragraphs>646</Paragraphs>
  <Slides>69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Georgia</vt:lpstr>
      <vt:lpstr>Times</vt:lpstr>
      <vt:lpstr>Times New Roman</vt:lpstr>
      <vt:lpstr>Trebuchet MS</vt:lpstr>
      <vt:lpstr>Office Theme</vt:lpstr>
      <vt:lpstr>Data Structure and Storage</vt:lpstr>
      <vt:lpstr>Bytes</vt:lpstr>
      <vt:lpstr>Market</vt:lpstr>
      <vt:lpstr>Data Structures</vt:lpstr>
      <vt:lpstr>Database access</vt:lpstr>
      <vt:lpstr>Disks</vt:lpstr>
      <vt:lpstr>Minimizing data access times</vt:lpstr>
      <vt:lpstr>Clustering</vt:lpstr>
      <vt:lpstr>Disk manager</vt:lpstr>
      <vt:lpstr>File manager</vt:lpstr>
      <vt:lpstr>File manager's tasks</vt:lpstr>
      <vt:lpstr>Sequential retrieval</vt:lpstr>
      <vt:lpstr>Indexing</vt:lpstr>
      <vt:lpstr>Querying with an index</vt:lpstr>
      <vt:lpstr>Maintaining an index</vt:lpstr>
      <vt:lpstr>Using indexes</vt:lpstr>
      <vt:lpstr>Multiple indexes</vt:lpstr>
      <vt:lpstr>Multiple indexes</vt:lpstr>
      <vt:lpstr>B-tree</vt:lpstr>
      <vt:lpstr>B-tree</vt:lpstr>
      <vt:lpstr>B+ tree</vt:lpstr>
      <vt:lpstr>Hash for internal memory</vt:lpstr>
      <vt:lpstr>Hashing for external memory</vt:lpstr>
      <vt:lpstr>Shortcomings of hashing</vt:lpstr>
      <vt:lpstr>Hashing</vt:lpstr>
      <vt:lpstr>Linked list</vt:lpstr>
      <vt:lpstr>Linked lists</vt:lpstr>
      <vt:lpstr>Bit map indexes</vt:lpstr>
      <vt:lpstr>Bit map indexes</vt:lpstr>
      <vt:lpstr>Join indexes</vt:lpstr>
      <vt:lpstr>Data coding standards</vt:lpstr>
      <vt:lpstr>ASCII</vt:lpstr>
      <vt:lpstr>UNICODE</vt:lpstr>
      <vt:lpstr>UNICODE</vt:lpstr>
      <vt:lpstr>Comma-separated values (CSV)</vt:lpstr>
      <vt:lpstr>CSV</vt:lpstr>
      <vt:lpstr>JavaScript object notation (JSON)</vt:lpstr>
      <vt:lpstr>JSON data types</vt:lpstr>
      <vt:lpstr>JSON object</vt:lpstr>
      <vt:lpstr>JSON array</vt:lpstr>
      <vt:lpstr>JSON</vt:lpstr>
      <vt:lpstr>The evolution of hard drives</vt:lpstr>
      <vt:lpstr>Data storage devices</vt:lpstr>
      <vt:lpstr>Key variables</vt:lpstr>
      <vt:lpstr>Magnetic technology</vt:lpstr>
      <vt:lpstr>Hard disk drive (HDD)</vt:lpstr>
      <vt:lpstr>RAID</vt:lpstr>
      <vt:lpstr>Parity</vt:lpstr>
      <vt:lpstr>Mirroring</vt:lpstr>
      <vt:lpstr>Mirroring</vt:lpstr>
      <vt:lpstr>Striping</vt:lpstr>
      <vt:lpstr>Striping</vt:lpstr>
      <vt:lpstr>RAID levels</vt:lpstr>
      <vt:lpstr>RAID levels</vt:lpstr>
      <vt:lpstr>RAID 5</vt:lpstr>
      <vt:lpstr>Magnetic technology</vt:lpstr>
      <vt:lpstr>Solid State</vt:lpstr>
      <vt:lpstr>Flash drive</vt:lpstr>
      <vt:lpstr>Optical technology</vt:lpstr>
      <vt:lpstr>Blu-ray Disc</vt:lpstr>
      <vt:lpstr>Storage life</vt:lpstr>
      <vt:lpstr>Merit of data storage devices</vt:lpstr>
      <vt:lpstr>Data compression</vt:lpstr>
      <vt:lpstr>Recent developments</vt:lpstr>
      <vt:lpstr>Rethinking metrics</vt:lpstr>
      <vt:lpstr>Eliminating disk-based database</vt:lpstr>
      <vt:lpstr>Columnar and row-based data storage</vt:lpstr>
      <vt:lpstr>In-memory systems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/>
  <dc:creator>Richard T. Watson</dc:creator>
  <cp:keywords/>
  <dc:description/>
  <cp:lastModifiedBy>Richard T Watson</cp:lastModifiedBy>
  <cp:revision>172</cp:revision>
  <cp:lastPrinted>1997-10-27T11:16:44Z</cp:lastPrinted>
  <dcterms:created xsi:type="dcterms:W3CDTF">2010-10-22T12:39:08Z</dcterms:created>
  <dcterms:modified xsi:type="dcterms:W3CDTF">2022-11-20T15:26:56Z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C:\Program Files\Microsoft Office\Office\word\MONICA\Database\DBSLIDES\html</vt:lpwstr>
  </property>
</Properties>
</file>