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485442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studio.github.io/shinydashboard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3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3"/>
              </a:rPr>
              <a:t>https://rstudio.github.io/shinydashboard/</a:t>
            </a:r>
          </a:p>
        </p:txBody>
      </p:sp>
    </p:spTree>
    <p:extLst>
      <p:ext uri="{BB962C8B-B14F-4D97-AF65-F5344CB8AC3E}">
        <p14:creationId xmlns:p14="http://schemas.microsoft.com/office/powerpoint/2010/main" val="24914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12483998" y="922655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2458598" y="922655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6318148" y="922655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12433198" y="922655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30" name="Shape 30"/>
          <p:cNvSpPr/>
          <p:nvPr/>
        </p:nvSpPr>
        <p:spPr>
          <a:xfrm>
            <a:off x="12356960" y="9226550"/>
            <a:ext cx="520980" cy="381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12407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4839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antmod.com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etbootstrap.com/components/#glyphicons" TargetMode="External"/><Relationship Id="rId2" Type="http://schemas.openxmlformats.org/officeDocument/2006/relationships/hyperlink" Target="http://fontawesome.io/icons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fontawesome.io/icons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rpackages.ianhowson.com/cran/shiny/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rpackages.ianhowson.com/cran/shinydashboard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packages.ianhowson.com/cran/shinydashboard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Dashboards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i="1" dirty="0"/>
              <a:t>I think, aesthetically, car design is so interesting - the dashboards, the steering wheels, and the beauty of the mechanics. I don't know how any of it works, I don't want to know, but it's inspirational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Paloma Picasso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/>
              <a:pPr lvl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The basics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1527294"/>
          </a:xfrm>
          <a:prstGeom prst="rect">
            <a:avLst/>
          </a:prstGeom>
        </p:spPr>
        <p:txBody>
          <a:bodyPr/>
          <a:lstStyle/>
          <a:p>
            <a:pPr marL="391159" lvl="0" indent="-391159" defTabSz="514095">
              <a:spcBef>
                <a:spcPts val="3600"/>
              </a:spcBef>
              <a:defRPr sz="1800"/>
            </a:pPr>
            <a:r>
              <a:rPr sz="3168"/>
              <a:t>Alternative format</a:t>
            </a:r>
          </a:p>
          <a:p>
            <a:pPr marL="391159" lvl="0" indent="-391159" defTabSz="514095">
              <a:spcBef>
                <a:spcPts val="3600"/>
              </a:spcBef>
              <a:defRPr sz="1800"/>
            </a:pPr>
            <a:r>
              <a:rPr sz="3168"/>
              <a:t>Harder to debug because parentheses abound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10</a:t>
            </a:fld>
            <a:endParaRPr/>
          </a:p>
        </p:txBody>
      </p:sp>
      <p:sp>
        <p:nvSpPr>
          <p:cNvPr id="87" name="Shape 87"/>
          <p:cNvSpPr/>
          <p:nvPr/>
        </p:nvSpPr>
        <p:spPr>
          <a:xfrm>
            <a:off x="952500" y="4582894"/>
            <a:ext cx="8100477" cy="44319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library(shiny)</a:t>
            </a:r>
          </a:p>
          <a:p>
            <a:pPr lvl="0" algn="l">
              <a:defRPr sz="1800"/>
            </a:pPr>
            <a:r>
              <a:rPr sz="240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library(shinydashboard)</a:t>
            </a:r>
          </a:p>
          <a:p>
            <a:pPr lvl="0" algn="l">
              <a:defRPr sz="1800"/>
            </a:pPr>
            <a:endParaRPr sz="240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240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ui &lt;- dashboardPage(</a:t>
            </a:r>
          </a:p>
          <a:p>
            <a:pPr lvl="0" algn="l">
              <a:defRPr sz="1800"/>
            </a:pPr>
            <a:r>
              <a:rPr sz="240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dashboardHeader(),</a:t>
            </a:r>
          </a:p>
          <a:p>
            <a:pPr lvl="0" algn="l">
              <a:defRPr sz="1800"/>
            </a:pPr>
            <a:r>
              <a:rPr sz="240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dashboardSidebar(),</a:t>
            </a:r>
          </a:p>
          <a:p>
            <a:pPr lvl="0" algn="l">
              <a:defRPr sz="1800"/>
            </a:pPr>
            <a:r>
              <a:rPr sz="240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dashboardBody()</a:t>
            </a:r>
          </a:p>
          <a:p>
            <a:pPr lvl="0" algn="l">
              <a:defRPr sz="1800"/>
            </a:pPr>
            <a:r>
              <a:rPr sz="240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</a:p>
          <a:p>
            <a:pPr lvl="0" algn="l">
              <a:defRPr sz="1800"/>
            </a:pPr>
            <a:endParaRPr sz="240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240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server &lt;- function(input, output) {}</a:t>
            </a:r>
          </a:p>
          <a:p>
            <a:pPr lvl="0" algn="l">
              <a:defRPr sz="1800"/>
            </a:pPr>
            <a:endParaRPr sz="240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240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shinyApp(ui, server)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946150" y="217084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dirty="0"/>
              <a:t>When you create a dashboard it remains running until terminated</a:t>
            </a:r>
          </a:p>
          <a:p>
            <a:pPr lvl="0">
              <a:defRPr sz="1800"/>
            </a:pPr>
            <a:r>
              <a:rPr sz="3600" dirty="0"/>
              <a:t>Click stop on the console’s top left to terminate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11</a:t>
            </a:fld>
            <a:endParaRPr/>
          </a:p>
        </p:txBody>
      </p:sp>
      <p:pic>
        <p:nvPicPr>
          <p:cNvPr id="92" name="stop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651671" y="369160"/>
            <a:ext cx="2857501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Shiny App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lvl="0" indent="-391159" defTabSz="514095">
              <a:spcBef>
                <a:spcPts val="3600"/>
              </a:spcBef>
              <a:defRPr sz="1800"/>
            </a:pPr>
            <a:r>
              <a:rPr sz="3168"/>
              <a:t>A dashboard is a Shiny app</a:t>
            </a:r>
          </a:p>
          <a:p>
            <a:pPr marL="391159" lvl="0" indent="-391159" defTabSz="514095">
              <a:spcBef>
                <a:spcPts val="3600"/>
              </a:spcBef>
              <a:defRPr sz="1800"/>
            </a:pPr>
            <a:r>
              <a:rPr sz="3168"/>
              <a:t>UI</a:t>
            </a:r>
          </a:p>
          <a:p>
            <a:pPr marL="782319" lvl="1" indent="-391159" defTabSz="514095">
              <a:spcBef>
                <a:spcPts val="3600"/>
              </a:spcBef>
              <a:defRPr sz="1800"/>
            </a:pPr>
            <a:r>
              <a:rPr sz="3168"/>
              <a:t>User-interface script</a:t>
            </a:r>
          </a:p>
          <a:p>
            <a:pPr marL="782319" lvl="1" indent="-391159" defTabSz="514095">
              <a:spcBef>
                <a:spcPts val="3600"/>
              </a:spcBef>
              <a:defRPr sz="1800"/>
            </a:pPr>
            <a:r>
              <a:rPr sz="3168"/>
              <a:t>Determines layout and appearance</a:t>
            </a:r>
          </a:p>
          <a:p>
            <a:pPr marL="391159" lvl="0" indent="-391159" defTabSz="514095">
              <a:spcBef>
                <a:spcPts val="3600"/>
              </a:spcBef>
              <a:defRPr sz="1800"/>
            </a:pPr>
            <a:r>
              <a:rPr sz="3168"/>
              <a:t>Server</a:t>
            </a:r>
          </a:p>
          <a:p>
            <a:pPr marL="782319" lvl="1" indent="-391159" defTabSz="514095">
              <a:spcBef>
                <a:spcPts val="3600"/>
              </a:spcBef>
              <a:defRPr sz="1800"/>
            </a:pPr>
            <a:r>
              <a:rPr sz="3168"/>
              <a:t>Server script</a:t>
            </a:r>
          </a:p>
          <a:p>
            <a:pPr marL="782319" lvl="1" indent="-391159" defTabSz="514095">
              <a:spcBef>
                <a:spcPts val="3600"/>
              </a:spcBef>
              <a:defRPr sz="1800"/>
            </a:pPr>
            <a:r>
              <a:rPr sz="3168"/>
              <a:t>Commands for running the app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 header and a body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13</a:t>
            </a:fld>
            <a:endParaRPr/>
          </a:p>
        </p:txBody>
      </p:sp>
      <p:sp>
        <p:nvSpPr>
          <p:cNvPr id="99" name="Shape 99"/>
          <p:cNvSpPr/>
          <p:nvPr/>
        </p:nvSpPr>
        <p:spPr>
          <a:xfrm>
            <a:off x="213073" y="2660809"/>
            <a:ext cx="12578653" cy="44319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library(shiny)</a:t>
            </a: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library(shinydashboard)</a:t>
            </a: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library(quantmod)</a:t>
            </a:r>
          </a:p>
          <a:p>
            <a:pPr lvl="0" algn="l">
              <a:defRPr sz="1800"/>
            </a:pPr>
            <a:endParaRPr sz="24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header &lt;- dashboardHeader(title = 'Apple stock watch')</a:t>
            </a: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sidebar &lt;- dashboardSidebar()</a:t>
            </a: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body &lt;- dashboardBody(paste('Latest price ',getQuote('AAPL')$Last))</a:t>
            </a: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ui &lt;- dashboardPage(header,sidebar,body)</a:t>
            </a:r>
          </a:p>
          <a:p>
            <a:pPr lvl="0" algn="l">
              <a:defRPr sz="1800"/>
            </a:pPr>
            <a:endParaRPr sz="24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server &lt;- function(input, output) {}</a:t>
            </a:r>
          </a:p>
          <a:p>
            <a:pPr lvl="0" algn="l">
              <a:defRPr sz="1800"/>
            </a:pPr>
            <a:endParaRPr sz="24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shinyApp(ui, server)</a:t>
            </a:r>
          </a:p>
        </p:txBody>
      </p:sp>
      <p:sp>
        <p:nvSpPr>
          <p:cNvPr id="101" name="Shape 101"/>
          <p:cNvSpPr/>
          <p:nvPr/>
        </p:nvSpPr>
        <p:spPr>
          <a:xfrm>
            <a:off x="298170" y="7930133"/>
            <a:ext cx="12408460" cy="1462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sz="3000">
                <a:latin typeface="Helvetica Neue"/>
                <a:ea typeface="Helvetica Neue"/>
                <a:cs typeface="Helvetica Neue"/>
                <a:sym typeface="Helvetica Neue"/>
              </a:rPr>
              <a:t>The quantmod package supports the development, testing, and deployment of statistically based trading models &lt;</a:t>
            </a:r>
            <a:r>
              <a:rPr sz="3000" u="sng"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http://www.quantmod.com</a:t>
            </a:r>
            <a:r>
              <a:rPr sz="3000">
                <a:latin typeface="Helvetica Neue"/>
                <a:ea typeface="Helvetica Neue"/>
                <a:cs typeface="Helvetica Neue"/>
                <a:sym typeface="Helvetica Neue"/>
              </a:rPr>
              <a:t>&gt;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Header and body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14</a:t>
            </a:fld>
            <a:endParaRPr/>
          </a:p>
        </p:txBody>
      </p:sp>
      <p:pic>
        <p:nvPicPr>
          <p:cNvPr id="105" name="pasted-image.png"/>
          <p:cNvPicPr/>
          <p:nvPr/>
        </p:nvPicPr>
        <p:blipFill>
          <a:blip r:embed="rId2"/>
          <a:srcRect b="60881"/>
          <a:stretch>
            <a:fillRect/>
          </a:stretch>
        </p:blipFill>
        <p:spPr>
          <a:xfrm>
            <a:off x="1889918" y="2969021"/>
            <a:ext cx="9225081" cy="381549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245533" y="8329083"/>
            <a:ext cx="340614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dashboardBody(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...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</a:p>
        </p:txBody>
      </p:sp>
      <p:sp>
        <p:nvSpPr>
          <p:cNvPr id="107" name="Shape 107"/>
          <p:cNvSpPr/>
          <p:nvPr/>
        </p:nvSpPr>
        <p:spPr>
          <a:xfrm>
            <a:off x="245533" y="7112330"/>
            <a:ext cx="110998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 dirty="0" err="1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dashboardHeader</a:t>
            </a:r>
            <a:r>
              <a:rPr sz="2400" dirty="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sz="2400" dirty="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...</a:t>
            </a:r>
            <a:r>
              <a:rPr sz="2400" dirty="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title </a:t>
            </a:r>
            <a:r>
              <a:rPr sz="24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 dirty="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 dirty="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 dirty="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  <a:r>
              <a:rPr sz="2400" dirty="0" err="1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titleWidth</a:t>
            </a:r>
            <a:r>
              <a:rPr sz="2400" dirty="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 dirty="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 dirty="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 dirty="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</a:p>
          <a:p>
            <a:pPr lvl="1" algn="l">
              <a:defRPr sz="1800"/>
            </a:pPr>
            <a:r>
              <a:rPr sz="2400" dirty="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disable </a:t>
            </a:r>
            <a:r>
              <a:rPr sz="24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 dirty="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 dirty="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FALSE</a:t>
            </a:r>
            <a:r>
              <a:rPr sz="2400" dirty="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  <a:r>
              <a:rPr sz="24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r>
              <a:rPr sz="2400" dirty="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list</a:t>
            </a:r>
            <a:r>
              <a:rPr sz="2400" dirty="0">
                <a:solidFill>
                  <a:srgbClr val="32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 dirty="0">
                <a:solidFill>
                  <a:srgbClr val="32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 dirty="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 dirty="0">
                <a:solidFill>
                  <a:srgbClr val="32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</a:p>
        </p:txBody>
      </p:sp>
      <p:sp>
        <p:nvSpPr>
          <p:cNvPr id="108" name="Shape 108"/>
          <p:cNvSpPr/>
          <p:nvPr/>
        </p:nvSpPr>
        <p:spPr>
          <a:xfrm>
            <a:off x="8967456" y="7941733"/>
            <a:ext cx="3241478" cy="1270001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… means items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Boxes and rows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Boxes are the building blocks of a dashboard</a:t>
            </a:r>
          </a:p>
          <a:p>
            <a:pPr lvl="1">
              <a:defRPr sz="1800"/>
            </a:pPr>
            <a:r>
              <a:rPr sz="3600"/>
              <a:t>box()</a:t>
            </a:r>
          </a:p>
          <a:p>
            <a:pPr lvl="0">
              <a:defRPr sz="1800"/>
            </a:pPr>
            <a:r>
              <a:rPr sz="3600"/>
              <a:t>A row contains one or more boxes</a:t>
            </a:r>
          </a:p>
          <a:p>
            <a:pPr lvl="1">
              <a:defRPr sz="1800"/>
            </a:pPr>
            <a:r>
              <a:rPr sz="3600"/>
              <a:t>fluidRow()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dirty="0"/>
              <a:t>Boxes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16</a:t>
            </a:fld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38860" y="3560191"/>
            <a:ext cx="12727080" cy="4385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19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library(shiny)</a:t>
            </a:r>
          </a:p>
          <a:p>
            <a:pPr lvl="0" algn="l">
              <a:defRPr sz="1800"/>
            </a:pPr>
            <a:r>
              <a:rPr sz="19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library(shinydashboard)</a:t>
            </a:r>
          </a:p>
          <a:p>
            <a:pPr lvl="0" algn="l">
              <a:defRPr sz="1800"/>
            </a:pPr>
            <a:r>
              <a:rPr sz="19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library(quantmod)</a:t>
            </a:r>
          </a:p>
          <a:p>
            <a:pPr lvl="0" algn="l">
              <a:defRPr sz="1800"/>
            </a:pPr>
            <a:endParaRPr sz="19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19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header &lt;- dashboardHeader(title = 'Apple stock watch')</a:t>
            </a:r>
          </a:p>
          <a:p>
            <a:pPr lvl="0" algn="l">
              <a:defRPr sz="1800"/>
            </a:pPr>
            <a:r>
              <a:rPr sz="19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sidebar &lt;- dashboardSidebar()</a:t>
            </a:r>
          </a:p>
          <a:p>
            <a:pPr lvl="0" algn="l">
              <a:defRPr sz="1800"/>
            </a:pPr>
            <a:r>
              <a:rPr sz="19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boxLatest &lt;- box(title = 'Latest price: ',getQuote('AAPL')$Last, background = 'blue' )</a:t>
            </a:r>
          </a:p>
          <a:p>
            <a:pPr lvl="0" algn="l">
              <a:defRPr sz="1800"/>
            </a:pPr>
            <a:r>
              <a:rPr sz="19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boxChange &lt;-  box(title = 'Change ',getQuote('AAPL')$Change, background = 'red' )</a:t>
            </a:r>
          </a:p>
          <a:p>
            <a:pPr lvl="0" algn="l">
              <a:defRPr sz="1800"/>
            </a:pPr>
            <a:r>
              <a:rPr sz="19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row &lt;- fluidRow(boxLatest,boxChange)</a:t>
            </a:r>
          </a:p>
          <a:p>
            <a:pPr lvl="0" algn="l">
              <a:defRPr sz="1800"/>
            </a:pPr>
            <a:r>
              <a:rPr sz="19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body &lt;- dashboardBody(row)</a:t>
            </a:r>
          </a:p>
          <a:p>
            <a:pPr lvl="0" algn="l">
              <a:defRPr sz="1800"/>
            </a:pPr>
            <a:r>
              <a:rPr sz="19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ui &lt;- dashboardPage(header,sidebar,body)</a:t>
            </a:r>
          </a:p>
          <a:p>
            <a:pPr lvl="0" algn="l">
              <a:defRPr sz="1800"/>
            </a:pPr>
            <a:endParaRPr sz="19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19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server &lt;- function(input, output) {}</a:t>
            </a:r>
          </a:p>
          <a:p>
            <a:pPr lvl="0" algn="l">
              <a:defRPr sz="1800"/>
            </a:pPr>
            <a:endParaRPr sz="19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19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shinyApp(ui, server)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Box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17</a:t>
            </a:fld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423333" y="7222066"/>
            <a:ext cx="10170214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box(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...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title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footer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status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</a:p>
          <a:p>
            <a:pPr marL="558800" lvl="0" algn="l">
              <a:defRPr sz="1800"/>
            </a:pP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solidHeader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FALSE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background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width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6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height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</a:p>
          <a:p>
            <a:pPr lvl="0" algn="l">
              <a:defRPr sz="1800"/>
            </a:pP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collapsible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FALSE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collapsed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FALSE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</a:p>
        </p:txBody>
      </p:sp>
      <p:pic>
        <p:nvPicPr>
          <p:cNvPr id="121" name="pasted-image.png"/>
          <p:cNvPicPr/>
          <p:nvPr/>
        </p:nvPicPr>
        <p:blipFill>
          <a:blip r:embed="rId2"/>
          <a:srcRect b="60704"/>
          <a:stretch>
            <a:fillRect/>
          </a:stretch>
        </p:blipFill>
        <p:spPr>
          <a:xfrm>
            <a:off x="1889918" y="2743200"/>
            <a:ext cx="9225081" cy="383275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381000" y="8955616"/>
            <a:ext cx="249174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fluidRow(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...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Skill builder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dirty="0"/>
              <a:t>Add three more boxes to the dashboard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19</a:t>
            </a:fld>
            <a:endParaRPr/>
          </a:p>
        </p:txBody>
      </p:sp>
      <p:pic>
        <p:nvPicPr>
          <p:cNvPr id="129" name="pasted-image.png"/>
          <p:cNvPicPr/>
          <p:nvPr/>
        </p:nvPicPr>
        <p:blipFill>
          <a:blip r:embed="rId2"/>
          <a:srcRect b="60845"/>
          <a:stretch>
            <a:fillRect/>
          </a:stretch>
        </p:blipFill>
        <p:spPr>
          <a:xfrm>
            <a:off x="1889918" y="1913466"/>
            <a:ext cx="9225081" cy="3818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 dashboard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12572949" y="92265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</a:t>
            </a:fld>
            <a:endParaRPr/>
          </a:p>
        </p:txBody>
      </p:sp>
      <p:pic>
        <p:nvPicPr>
          <p:cNvPr id="51" name="bench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074873" y="2213319"/>
            <a:ext cx="10855054" cy="7391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Layout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1049888" y="2609850"/>
            <a:ext cx="11099801" cy="6286500"/>
          </a:xfrm>
          <a:prstGeom prst="rect">
            <a:avLst/>
          </a:prstGeom>
        </p:spPr>
        <p:txBody>
          <a:bodyPr/>
          <a:lstStyle/>
          <a:p>
            <a:pPr marL="417830" lvl="0" indent="-417830" defTabSz="549148">
              <a:spcBef>
                <a:spcPts val="3900"/>
              </a:spcBef>
              <a:defRPr sz="1800"/>
            </a:pPr>
            <a:r>
              <a:rPr sz="3384"/>
              <a:t>Row-based layout</a:t>
            </a:r>
          </a:p>
          <a:p>
            <a:pPr marL="835660" lvl="1" indent="-417830" defTabSz="549148">
              <a:spcBef>
                <a:spcPts val="3900"/>
              </a:spcBef>
              <a:defRPr sz="1800"/>
            </a:pPr>
            <a:r>
              <a:rPr sz="3384"/>
              <a:t>Rows have a grid width of 12</a:t>
            </a:r>
          </a:p>
          <a:p>
            <a:pPr marL="1253489" lvl="2" indent="-417830" defTabSz="549148">
              <a:spcBef>
                <a:spcPts val="3900"/>
              </a:spcBef>
              <a:defRPr sz="1800"/>
            </a:pPr>
            <a:r>
              <a:rPr sz="3384"/>
              <a:t>A box with width=6 (the default) takes up half of the width</a:t>
            </a:r>
          </a:p>
          <a:p>
            <a:pPr marL="835660" lvl="1" indent="-417830" defTabSz="549148">
              <a:spcBef>
                <a:spcPts val="3900"/>
              </a:spcBef>
              <a:defRPr sz="1800"/>
            </a:pPr>
            <a:r>
              <a:rPr sz="3384"/>
              <a:t>The tops of the boxes in each row will be aligned, but the bottoms may not be</a:t>
            </a:r>
          </a:p>
          <a:p>
            <a:pPr marL="417830" lvl="0" indent="-417830" defTabSz="549148">
              <a:spcBef>
                <a:spcPts val="3900"/>
              </a:spcBef>
              <a:defRPr sz="1800"/>
            </a:pPr>
            <a:r>
              <a:rPr sz="3384"/>
              <a:t>Rows ensure elements appear on the same line (if the browser has adequate width)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Layout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Column-based layout</a:t>
            </a:r>
          </a:p>
          <a:p>
            <a:pPr lvl="1">
              <a:defRPr sz="1800"/>
            </a:pPr>
            <a:r>
              <a:rPr sz="3600"/>
              <a:t>Create columns and then place boxes within those columns</a:t>
            </a:r>
          </a:p>
          <a:p>
            <a:pPr lvl="0">
              <a:defRPr sz="1800"/>
            </a:pPr>
            <a:r>
              <a:rPr sz="3600"/>
              <a:t> Columns define how much horizontal space, within a 12-unit width grid, each element should occupy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952500" y="198541"/>
            <a:ext cx="11099800" cy="1137600"/>
          </a:xfrm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 lvl="0">
              <a:defRPr sz="1800"/>
            </a:pPr>
            <a:r>
              <a:rPr sz="6800"/>
              <a:t>Multicolumn layout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22</a:t>
            </a:fld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95647" y="2296340"/>
            <a:ext cx="12813506" cy="5493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library(shinydashboard)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library(quantmod)</a:t>
            </a:r>
          </a:p>
          <a:p>
            <a:pPr lvl="0" algn="l">
              <a:defRPr sz="1800"/>
            </a:pPr>
            <a:endParaRPr sz="17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header &lt;- dashboardHeader(title = 'Apple stock watch')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sidebar &lt;- dashboardSidebar()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boxLast &lt;-  box(title = 'Latest', width=NULL, getQuote('AAPL')$Last, background='navy')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boxHigh &lt;-  box(title = 'High', width=NULL, getQuote('AAPL')$High , background='light-blue')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boxVolume &lt;- box(title = 'Volume', width=NULL, formatC(getQuote('AAPL')$Volume,big.mark=','), background='aqua')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boxChange &lt;-  box(title = 'Change', width=NULL, getQuote('AAPL')$Change, background='light-blue')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boxLow &lt;-  box(title = 'Low', width=NULL, getQuote('AAPL')$Low, background='light-blue')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col1 &lt;-  column(width = 4,boxLast,boxHigh,boxVolume)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col2 &lt;-  column(width = 4,boxChange,boxLow)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rows &lt;- fluidRow(col1,col2)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body &lt;- dashboardBody(rows)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ui &lt;- dashboardPage(header,sidebar,body)</a:t>
            </a:r>
          </a:p>
          <a:p>
            <a:pPr lvl="0" algn="l">
              <a:defRPr sz="1800"/>
            </a:pPr>
            <a:endParaRPr sz="17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server &lt;- function(input, output) {}</a:t>
            </a:r>
          </a:p>
          <a:p>
            <a:pPr lvl="0" algn="l">
              <a:defRPr sz="1800"/>
            </a:pPr>
            <a:endParaRPr sz="17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shinyApp(ui, server)</a:t>
            </a:r>
          </a:p>
        </p:txBody>
      </p:sp>
      <p:sp>
        <p:nvSpPr>
          <p:cNvPr id="142" name="Shape 142"/>
          <p:cNvSpPr/>
          <p:nvPr/>
        </p:nvSpPr>
        <p:spPr>
          <a:xfrm>
            <a:off x="340447" y="8750350"/>
            <a:ext cx="8700517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3600"/>
              <a:t>Note: Formatting of volume with formatC()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23</a:t>
            </a:fld>
            <a:endParaRPr/>
          </a:p>
        </p:txBody>
      </p:sp>
      <p:pic>
        <p:nvPicPr>
          <p:cNvPr id="145" name="pasted-image.png"/>
          <p:cNvPicPr/>
          <p:nvPr/>
        </p:nvPicPr>
        <p:blipFill>
          <a:blip r:embed="rId2"/>
          <a:srcRect b="54580"/>
          <a:stretch>
            <a:fillRect/>
          </a:stretch>
        </p:blipFill>
        <p:spPr>
          <a:xfrm>
            <a:off x="1889918" y="677333"/>
            <a:ext cx="9225081" cy="443005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381000" y="8955616"/>
            <a:ext cx="56007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column(width, </a:t>
            </a:r>
            <a:r>
              <a:rPr sz="2400">
                <a:solidFill>
                  <a:srgbClr val="00882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offset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Sidebar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 sidebar is typically used for quick navigation</a:t>
            </a:r>
          </a:p>
          <a:p>
            <a:pPr lvl="0">
              <a:defRPr sz="1800"/>
            </a:pPr>
            <a:r>
              <a:rPr sz="3600"/>
              <a:t>It can contain menu items</a:t>
            </a:r>
          </a:p>
          <a:p>
            <a:pPr lvl="0">
              <a:defRPr sz="1800"/>
            </a:pPr>
            <a:r>
              <a:rPr sz="3600"/>
              <a:t>Click on a link or icon to display different content in the body of the dashboard</a:t>
            </a:r>
          </a:p>
          <a:p>
            <a:pPr lvl="0">
              <a:defRPr sz="1800"/>
            </a:pPr>
            <a:r>
              <a:rPr sz="3600"/>
              <a:t>See </a:t>
            </a:r>
            <a:r>
              <a:rPr sz="3600" u="sng">
                <a:hlinkClick r:id="rId2"/>
              </a:rPr>
              <a:t>Font-Awesome</a:t>
            </a:r>
            <a:r>
              <a:rPr sz="3600"/>
              <a:t> and </a:t>
            </a:r>
            <a:r>
              <a:rPr sz="3600" u="sng">
                <a:hlinkClick r:id="rId3"/>
              </a:rPr>
              <a:t>Glyphicons</a:t>
            </a:r>
            <a:r>
              <a:rPr sz="3600"/>
              <a:t> for available icons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Sidebar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25</a:t>
            </a:fld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95647" y="2822044"/>
            <a:ext cx="12813506" cy="5493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1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library(shiny)</a:t>
            </a:r>
          </a:p>
          <a:p>
            <a:pPr lvl="0" algn="l">
              <a:defRPr sz="1800"/>
            </a:pPr>
            <a:r>
              <a:rPr sz="21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library(shinydashboard)</a:t>
            </a:r>
          </a:p>
          <a:p>
            <a:pPr lvl="0" algn="l">
              <a:defRPr sz="1800"/>
            </a:pPr>
            <a:r>
              <a:rPr sz="21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library(quantmod)</a:t>
            </a:r>
          </a:p>
          <a:p>
            <a:pPr lvl="0" algn="l">
              <a:defRPr sz="1800"/>
            </a:pPr>
            <a:endParaRPr sz="21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21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header &lt;-  dashboardHeader(title = 'Stock watch')</a:t>
            </a:r>
          </a:p>
          <a:p>
            <a:pPr lvl="0" algn="l">
              <a:defRPr sz="1800"/>
            </a:pPr>
            <a:r>
              <a:rPr sz="21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menuApple &lt;-  menuItem("Apple", tabName = "Apple", icon = icon("dashboard"))</a:t>
            </a:r>
          </a:p>
          <a:p>
            <a:pPr lvl="0" algn="l">
              <a:defRPr sz="1800"/>
            </a:pPr>
            <a:r>
              <a:rPr sz="21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menuGoogle &lt;- menuItem("Google", tabName = "Google", icon = icon("dashboard"))</a:t>
            </a:r>
          </a:p>
          <a:p>
            <a:pPr lvl="0" algn="l">
              <a:defRPr sz="1800"/>
            </a:pPr>
            <a:r>
              <a:rPr sz="21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sidebar &lt;-  dashboardSidebar(sidebarMenu(menuApple, menuGoogle))</a:t>
            </a:r>
          </a:p>
          <a:p>
            <a:pPr lvl="0" algn="l">
              <a:defRPr sz="1800"/>
            </a:pPr>
            <a:r>
              <a:rPr sz="21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tabApple &lt;-  tabItem(tabName = "Apple", getQuote('AAPL')$Last)</a:t>
            </a:r>
          </a:p>
          <a:p>
            <a:pPr lvl="0" algn="l">
              <a:defRPr sz="1800"/>
            </a:pPr>
            <a:r>
              <a:rPr sz="21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tabGoogle &lt;-  tabItem(tabName = "Google", getQuote('GOOG')$Last)</a:t>
            </a:r>
          </a:p>
          <a:p>
            <a:pPr lvl="0" algn="l">
              <a:defRPr sz="1800"/>
            </a:pPr>
            <a:r>
              <a:rPr sz="21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tabs &lt;-  tabItems(tabApple,tabGoogle)</a:t>
            </a:r>
          </a:p>
          <a:p>
            <a:pPr lvl="0" algn="l">
              <a:defRPr sz="1800"/>
            </a:pPr>
            <a:r>
              <a:rPr sz="21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body &lt;-  dashboardBody(tabs)</a:t>
            </a:r>
          </a:p>
          <a:p>
            <a:pPr lvl="0" algn="l">
              <a:defRPr sz="1800"/>
            </a:pPr>
            <a:r>
              <a:rPr sz="21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ui &lt;- dashboardPage(header, sidebar, body)</a:t>
            </a:r>
          </a:p>
          <a:p>
            <a:pPr lvl="0" algn="l">
              <a:defRPr sz="1800"/>
            </a:pPr>
            <a:endParaRPr sz="21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21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server &lt;- function(input, output) {}</a:t>
            </a:r>
          </a:p>
          <a:p>
            <a:pPr lvl="0" algn="l">
              <a:defRPr sz="1800"/>
            </a:pPr>
            <a:endParaRPr sz="21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21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shinyApp(ui, server)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Sidebar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26</a:t>
            </a:fld>
            <a:endParaRPr/>
          </a:p>
        </p:txBody>
      </p:sp>
      <p:pic>
        <p:nvPicPr>
          <p:cNvPr id="158" name="pasted-image.png"/>
          <p:cNvPicPr/>
          <p:nvPr/>
        </p:nvPicPr>
        <p:blipFill>
          <a:blip r:embed="rId2"/>
          <a:srcRect b="60890"/>
          <a:stretch>
            <a:fillRect/>
          </a:stretch>
        </p:blipFill>
        <p:spPr>
          <a:xfrm>
            <a:off x="1889918" y="2671219"/>
            <a:ext cx="9225081" cy="381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448733" y="7133029"/>
            <a:ext cx="962406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dashboardSidebar(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...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disable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FALSE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width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</a:p>
        </p:txBody>
      </p:sp>
      <p:sp>
        <p:nvSpPr>
          <p:cNvPr id="160" name="Shape 160"/>
          <p:cNvSpPr/>
          <p:nvPr/>
        </p:nvSpPr>
        <p:spPr>
          <a:xfrm>
            <a:off x="448733" y="7992396"/>
            <a:ext cx="10081261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menuItem(text,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...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icon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badgeLabel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</a:p>
          <a:p>
            <a:pPr lvl="2" algn="l">
              <a:defRPr sz="1800"/>
            </a:pP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badgeColor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BA212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“green"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tabName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href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</a:p>
          <a:p>
            <a:pPr lvl="2" algn="l">
              <a:defRPr sz="1800"/>
            </a:pP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newtab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TRUE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selected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infobox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Display simple numeric or text values, with an icon</a:t>
            </a:r>
          </a:p>
          <a:p>
            <a:pPr lvl="0">
              <a:defRPr sz="1800"/>
            </a:pPr>
            <a:r>
              <a:rPr sz="3600"/>
              <a:t>For a list of icons</a:t>
            </a:r>
          </a:p>
          <a:p>
            <a:pPr lvl="1">
              <a:defRPr sz="1800"/>
            </a:pPr>
            <a:r>
              <a:rPr sz="3600" u="sng">
                <a:hlinkClick r:id="rId2"/>
              </a:rPr>
              <a:t>http://fontawesome.io/icons/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Infobox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28</a:t>
            </a:fld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95647" y="3660220"/>
            <a:ext cx="12813506" cy="4185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library(shinydashboard)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library(quantmod)</a:t>
            </a:r>
          </a:p>
          <a:p>
            <a:pPr lvl="0" algn="l">
              <a:defRPr sz="1800"/>
            </a:pPr>
            <a:endParaRPr sz="17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header &lt;- dashboardHeader(title = 'Apple stock watch')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sidebar &lt;- dashboardSidebar()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infoLatest &lt;- infoBox(title = 'Latest', icon('dollar'), getQuote('AAPL')$Last, color='red')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infoChange &lt;- infoBox(title = 'Web site', icon('apple'),href='http://investor.apple.com', color='purple')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row &lt;- fluidRow(width=4,infoLatest,infoChange)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body &lt;- dashboardBody(row)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ui &lt;- dashboardPage(header,sidebar,body)</a:t>
            </a:r>
          </a:p>
          <a:p>
            <a:pPr lvl="0" algn="l">
              <a:defRPr sz="1800"/>
            </a:pPr>
            <a:endParaRPr sz="17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server &lt;- function(input, output) {}</a:t>
            </a:r>
          </a:p>
          <a:p>
            <a:pPr lvl="0" algn="l">
              <a:defRPr sz="1800"/>
            </a:pPr>
            <a:endParaRPr sz="17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shinyApp(ui, server)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29</a:t>
            </a:fld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448733" y="7241116"/>
            <a:ext cx="11452861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infoBox(title, value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subtitle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</a:p>
          <a:p>
            <a:pPr lvl="0" algn="l">
              <a:defRPr sz="1800"/>
            </a:pP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r>
              <a:rPr sz="2400">
                <a:solidFill>
                  <a:srgbClr val="32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icon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32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shiny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::</a:t>
            </a:r>
            <a:r>
              <a:rPr sz="2400">
                <a:solidFill>
                  <a:srgbClr val="32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icon(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"bar-chart"</a:t>
            </a:r>
            <a:r>
              <a:rPr sz="2400">
                <a:solidFill>
                  <a:srgbClr val="32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), color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32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"aqua"</a:t>
            </a:r>
            <a:r>
              <a:rPr sz="2400">
                <a:solidFill>
                  <a:srgbClr val="32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width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32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4</a:t>
            </a:r>
            <a:r>
              <a:rPr sz="2400">
                <a:solidFill>
                  <a:srgbClr val="32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</a:p>
          <a:p>
            <a:pPr lvl="0" algn="l">
              <a:defRPr sz="1800"/>
            </a:pPr>
            <a:r>
              <a:rPr sz="2400">
                <a:solidFill>
                  <a:srgbClr val="32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href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NULL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fill </a:t>
            </a:r>
            <a:r>
              <a:rPr sz="24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sz="2400">
                <a:solidFill>
                  <a:srgbClr val="018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FALSE</a:t>
            </a:r>
            <a:r>
              <a:rPr sz="2400">
                <a:solidFill>
                  <a:srgbClr val="C825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</a:p>
        </p:txBody>
      </p:sp>
      <p:pic>
        <p:nvPicPr>
          <p:cNvPr id="173" name="pasted-image.png"/>
          <p:cNvPicPr/>
          <p:nvPr/>
        </p:nvPicPr>
        <p:blipFill>
          <a:blip r:embed="rId2"/>
          <a:srcRect b="59609"/>
          <a:stretch>
            <a:fillRect/>
          </a:stretch>
        </p:blipFill>
        <p:spPr>
          <a:xfrm>
            <a:off x="1889918" y="2677742"/>
            <a:ext cx="9225081" cy="3939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Dashboard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dirty="0"/>
              <a:t>Easy to comprehend</a:t>
            </a:r>
          </a:p>
          <a:p>
            <a:pPr lvl="0">
              <a:defRPr sz="1800"/>
            </a:pPr>
            <a:r>
              <a:rPr sz="3600" dirty="0"/>
              <a:t>Web page or mobile device app screen</a:t>
            </a:r>
          </a:p>
          <a:p>
            <a:pPr lvl="0">
              <a:defRPr sz="1800"/>
            </a:pPr>
            <a:r>
              <a:rPr sz="3600" dirty="0"/>
              <a:t>Current status</a:t>
            </a:r>
          </a:p>
          <a:p>
            <a:pPr lvl="0">
              <a:defRPr sz="1800"/>
            </a:pPr>
            <a:r>
              <a:rPr sz="3600" dirty="0"/>
              <a:t>Historical trends</a:t>
            </a:r>
          </a:p>
          <a:p>
            <a:pPr lvl="0">
              <a:defRPr sz="1800"/>
            </a:pPr>
            <a:r>
              <a:rPr sz="3600" dirty="0"/>
              <a:t>Key performance indicators</a:t>
            </a:r>
          </a:p>
          <a:p>
            <a:pPr lvl="0">
              <a:defRPr sz="1800"/>
            </a:pPr>
            <a:r>
              <a:rPr sz="3600" dirty="0"/>
              <a:t>Mainly graphical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12598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Dynamic dashboard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Server function</a:t>
            </a:r>
          </a:p>
          <a:p>
            <a:pPr lvl="1">
              <a:defRPr sz="1800"/>
            </a:pPr>
            <a:r>
              <a:rPr sz="3600"/>
              <a:t>Write R code to be executed dynamically 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Dynamic dashboard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rPr/>
              <a:t>31</a:t>
            </a:fld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95647" y="3660220"/>
            <a:ext cx="12813506" cy="4185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library(shinydashboard)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library(quantmod)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library(dygraphs) # graphic package for time series</a:t>
            </a:r>
          </a:p>
          <a:p>
            <a:pPr lvl="0" algn="l">
              <a:defRPr sz="1800"/>
            </a:pPr>
            <a:endParaRPr sz="17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header &lt;-  dashboardHeader(title = 'Apple stock watch')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sidebar &lt;- dashboardSidebar(NULL)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boxPrice &lt;- box(title='Closing share price', width = 12, height = NULL, dygraphOutput("apple"))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body &lt;-   dashboardBody(fluidRow(boxPrice))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ui &lt;- dashboardPage(header, sidebar, body)</a:t>
            </a:r>
          </a:p>
          <a:p>
            <a:pPr lvl="0" algn="l">
              <a:defRPr sz="1800"/>
            </a:pPr>
            <a:endParaRPr sz="17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server &lt;- function(input, output) {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quantmod retrieves closing price as a time series</a:t>
            </a:r>
          </a:p>
          <a:p>
            <a:pPr lvl="0" algn="l">
              <a:defRPr sz="1800"/>
            </a:pPr>
            <a:r>
              <a:rPr lang="en-US"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output$apple</a:t>
            </a:r>
            <a:r>
              <a:rPr lang="en-US"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&lt;- </a:t>
            </a:r>
            <a:r>
              <a:rPr lang="en-US" sz="1700" dirty="0" err="1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renderDygraph</a:t>
            </a:r>
            <a:r>
              <a:rPr lang="en-US"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({</a:t>
            </a:r>
            <a:r>
              <a:rPr lang="en-US" sz="1700" dirty="0" err="1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dygraph</a:t>
            </a:r>
            <a:r>
              <a:rPr lang="en-US"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(Cl(get(</a:t>
            </a:r>
            <a:r>
              <a:rPr lang="en-US" sz="1700" dirty="0" err="1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getSymbols</a:t>
            </a:r>
            <a:r>
              <a:rPr lang="en-US"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('AAPL'))))})</a:t>
            </a: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</a:p>
          <a:p>
            <a:pPr lvl="0" algn="l">
              <a:defRPr sz="1800"/>
            </a:pPr>
            <a:endParaRPr sz="17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shinyApp(ui, server)</a:t>
            </a:r>
          </a:p>
        </p:txBody>
      </p:sp>
      <p:sp>
        <p:nvSpPr>
          <p:cNvPr id="182" name="Shape 182"/>
          <p:cNvSpPr/>
          <p:nvPr/>
        </p:nvSpPr>
        <p:spPr>
          <a:xfrm>
            <a:off x="3753271" y="8310413"/>
            <a:ext cx="5498258" cy="1270001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400"/>
              <a:t>Linkage between ui and server</a:t>
            </a:r>
          </a:p>
        </p:txBody>
      </p:sp>
      <p:sp>
        <p:nvSpPr>
          <p:cNvPr id="183" name="Shape 183"/>
          <p:cNvSpPr/>
          <p:nvPr/>
        </p:nvSpPr>
        <p:spPr>
          <a:xfrm flipH="1" flipV="1">
            <a:off x="1539279" y="7337424"/>
            <a:ext cx="5024835" cy="1333948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flipV="1">
            <a:off x="6619527" y="5730279"/>
            <a:ext cx="5060108" cy="2947642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Dynamic dashboard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32</a:t>
            </a:fld>
            <a:endParaRPr/>
          </a:p>
        </p:txBody>
      </p:sp>
      <p:pic>
        <p:nvPicPr>
          <p:cNvPr id="188" name="pasted-image.png"/>
          <p:cNvPicPr/>
          <p:nvPr/>
        </p:nvPicPr>
        <p:blipFill>
          <a:blip r:embed="rId2"/>
          <a:srcRect b="40579"/>
          <a:stretch>
            <a:fillRect/>
          </a:stretch>
        </p:blipFill>
        <p:spPr>
          <a:xfrm>
            <a:off x="1889918" y="2632909"/>
            <a:ext cx="9225081" cy="5795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Dynamic dashboard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Server function</a:t>
            </a:r>
          </a:p>
          <a:p>
            <a:pPr lvl="1">
              <a:defRPr sz="1800"/>
            </a:pPr>
            <a:r>
              <a:rPr sz="3600"/>
              <a:t>Write R code to be executed dynamically</a:t>
            </a:r>
          </a:p>
          <a:p>
            <a:pPr lvl="1">
              <a:defRPr sz="1800"/>
            </a:pPr>
            <a:r>
              <a:rPr sz="3600"/>
              <a:t>Use selection commands for dynamic choice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Dynamic dashboard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rPr/>
              <a:t>34</a:t>
            </a:fld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95647" y="2891894"/>
            <a:ext cx="12813506" cy="5493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library(shinydashboard)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library(quantmod)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library(dygraphs)</a:t>
            </a:r>
          </a:p>
          <a:p>
            <a:pPr lvl="0" algn="l">
              <a:defRPr sz="1800"/>
            </a:pPr>
            <a:endParaRPr sz="17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header &lt;-  dashboardHeader(title = 'Stock watch')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sidebar &lt;- dashboardSidebar(NULL)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boxSymbol &lt;-  box(selectInput("symbol", "Equity:", choices = c("Apple" = "AAPL",  "Ford" = "F", "Google" = "GOOG"), selected = 'AAPL'))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boxPrice &lt;- box(title='Closing price', width = 12, height = NULL, dygraphOutput("chart"))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boxOutput &lt;-  box(textOutput("text"))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body &lt;-   dashboardBody(fluidRow(boxSymbol, boxOutput, boxPrice))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ui &lt;- dashboardPage(header, sidebar, body)</a:t>
            </a:r>
          </a:p>
          <a:p>
            <a:pPr lvl="0" algn="l">
              <a:defRPr sz="1800"/>
            </a:pPr>
            <a:endParaRPr sz="17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server &lt;- function(input, output) {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output$text &lt;- renderText({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paste("Symbol is:",input$symbol)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})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 Cl in quantmod retrieves closing price as a time series</a:t>
            </a:r>
          </a:p>
          <a:p>
            <a:pPr lvl="0" algn="l">
              <a:defRPr sz="1800"/>
            </a:pPr>
            <a:r>
              <a:rPr lang="en-US" sz="1700" dirty="0" err="1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output$chart</a:t>
            </a:r>
            <a:r>
              <a:rPr lang="en-US"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&lt;- </a:t>
            </a:r>
            <a:r>
              <a:rPr lang="en-US" sz="1700" dirty="0" err="1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renderDygraph</a:t>
            </a:r>
            <a:r>
              <a:rPr lang="en-US"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({</a:t>
            </a:r>
            <a:r>
              <a:rPr lang="en-US" sz="1700" dirty="0" err="1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dygraph</a:t>
            </a:r>
            <a:r>
              <a:rPr lang="en-US"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(Cl(get(</a:t>
            </a:r>
            <a:r>
              <a:rPr lang="en-US" sz="1700" dirty="0" err="1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getSymbols</a:t>
            </a:r>
            <a:r>
              <a:rPr lang="en-US"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-US" sz="1700" dirty="0" err="1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input$symbol</a:t>
            </a:r>
            <a:r>
              <a:rPr lang="en-US"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))))}) # graph time series</a:t>
            </a:r>
          </a:p>
          <a:p>
            <a:pPr lvl="0" algn="l">
              <a:defRPr sz="1800"/>
            </a:pPr>
            <a:r>
              <a:rPr sz="17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shinyApp(ui, server)</a:t>
            </a:r>
          </a:p>
        </p:txBody>
      </p:sp>
      <p:sp>
        <p:nvSpPr>
          <p:cNvPr id="197" name="Shape 197"/>
          <p:cNvSpPr/>
          <p:nvPr/>
        </p:nvSpPr>
        <p:spPr>
          <a:xfrm>
            <a:off x="3753271" y="8310413"/>
            <a:ext cx="5498258" cy="1270001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400"/>
              <a:t>Linkage between ui and server</a:t>
            </a:r>
          </a:p>
        </p:txBody>
      </p:sp>
      <p:sp>
        <p:nvSpPr>
          <p:cNvPr id="198" name="Shape 198"/>
          <p:cNvSpPr/>
          <p:nvPr/>
        </p:nvSpPr>
        <p:spPr>
          <a:xfrm flipH="1" flipV="1">
            <a:off x="1668661" y="6889353"/>
            <a:ext cx="4895454" cy="1782019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99" name="Shape 199"/>
          <p:cNvSpPr/>
          <p:nvPr/>
        </p:nvSpPr>
        <p:spPr>
          <a:xfrm flipH="1" flipV="1">
            <a:off x="4489747" y="5515272"/>
            <a:ext cx="2155181" cy="3137249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Dynamic dashboard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35</a:t>
            </a:fld>
            <a:endParaRPr/>
          </a:p>
        </p:txBody>
      </p:sp>
      <p:pic>
        <p:nvPicPr>
          <p:cNvPr id="203" name="pasted-image.png"/>
          <p:cNvPicPr/>
          <p:nvPr/>
        </p:nvPicPr>
        <p:blipFill>
          <a:blip r:embed="rId2"/>
          <a:srcRect b="28483"/>
          <a:stretch>
            <a:fillRect/>
          </a:stretch>
        </p:blipFill>
        <p:spPr>
          <a:xfrm>
            <a:off x="1889918" y="2712957"/>
            <a:ext cx="9225081" cy="6975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Input options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rPr/>
              <a:t>36</a:t>
            </a:fld>
            <a:endParaRPr/>
          </a:p>
        </p:txBody>
      </p:sp>
      <p:graphicFrame>
        <p:nvGraphicFramePr>
          <p:cNvPr id="207" name="Table 207"/>
          <p:cNvGraphicFramePr/>
          <p:nvPr>
            <p:extLst>
              <p:ext uri="{D42A27DB-BD31-4B8C-83A1-F6EECF244321}">
                <p14:modId xmlns:p14="http://schemas.microsoft.com/office/powerpoint/2010/main" val="3278810356"/>
              </p:ext>
            </p:extLst>
          </p:nvPr>
        </p:nvGraphicFramePr>
        <p:xfrm>
          <a:off x="1946970" y="2363973"/>
          <a:ext cx="9110860" cy="642937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97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sym typeface="Helvetica"/>
                        </a:rPr>
                        <a:t>Function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Purpose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/>
                        <a:t>checkboxInput()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/>
                        <a:t>Check one or more boxes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/>
                        <a:t>checkboxGroupInput()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 dirty="0"/>
                        <a:t>A group of checkboxes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lvl="0" algn="l" defTabSz="914400"/>
                      <a:r>
                        <a:rPr lang="en-US" sz="2600" dirty="0" err="1"/>
                        <a:t>dateInput</a:t>
                      </a:r>
                      <a:r>
                        <a:rPr lang="en-US" sz="2600" dirty="0"/>
                        <a:t>()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lang="en-US" sz="2600" dirty="0"/>
                        <a:t>A date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/>
                        <a:t>numericInput()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/>
                        <a:t>A spin box for numeric input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/>
                        <a:t>radioButtons()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/>
                        <a:t>Pick one from a set of options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/>
                        <a:t>selectInput()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/>
                        <a:t>Select from a drop-down text box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/>
                        <a:t>selectSlider()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/>
                        <a:t>Select using a slider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/>
                        <a:t>textInput()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600" dirty="0"/>
                        <a:t>Input text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8" name="Shape 208"/>
          <p:cNvSpPr/>
          <p:nvPr/>
        </p:nvSpPr>
        <p:spPr>
          <a:xfrm>
            <a:off x="419100" y="9084411"/>
            <a:ext cx="5713197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u="sng">
                <a:latin typeface="Helvetica Neue"/>
                <a:ea typeface="Helvetica Neue"/>
                <a:cs typeface="Helvetica Neue"/>
                <a:sym typeface="Helvetica Neue"/>
                <a:hlinkClick r:id="rId2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2"/>
              </a:rPr>
              <a:t>http://rpackages.ianhowson.com/cran/shiny/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Skill builder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3200" dirty="0"/>
              <a:t>Using </a:t>
            </a:r>
            <a:r>
              <a:rPr lang="en-US" sz="3200" dirty="0" err="1"/>
              <a:t>ClassicModels</a:t>
            </a:r>
            <a:r>
              <a:rPr lang="en-US" sz="3200" dirty="0"/>
              <a:t>, build a dashboard to report total orders by value and number for a given year and month</a:t>
            </a: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37</a:t>
            </a:fld>
            <a:endParaRPr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Conclusion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shinydashboard has many options</a:t>
            </a:r>
          </a:p>
          <a:p>
            <a:pPr lvl="0"/>
            <a:r>
              <a:rPr lang="en-US" dirty="0"/>
              <a:t>Learn further from the </a:t>
            </a:r>
            <a:r>
              <a:rPr lang="en-US" dirty="0">
                <a:hlinkClick r:id="rId2"/>
              </a:rPr>
              <a:t>documentation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/>
              <a:pPr lvl="0"/>
              <a:t>38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Design steps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lvl="0" indent="-391159" defTabSz="514095">
              <a:spcBef>
                <a:spcPts val="3600"/>
              </a:spcBef>
              <a:defRPr sz="1800"/>
            </a:pPr>
            <a:r>
              <a:rPr sz="3168" dirty="0"/>
              <a:t>What’s the </a:t>
            </a:r>
            <a:r>
              <a:rPr sz="316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</a:t>
            </a:r>
            <a:r>
              <a:rPr sz="3168" dirty="0"/>
              <a:t> data to communicate?</a:t>
            </a:r>
          </a:p>
          <a:p>
            <a:pPr marL="782319" lvl="1" indent="-391159" defTabSz="514095">
              <a:spcBef>
                <a:spcPts val="3600"/>
              </a:spcBef>
              <a:defRPr sz="1800"/>
            </a:pPr>
            <a:r>
              <a:rPr sz="3168" dirty="0"/>
              <a:t>Key performance indicator (KPI)</a:t>
            </a:r>
          </a:p>
          <a:p>
            <a:pPr marL="782319" lvl="1" indent="-391159" defTabSz="514095">
              <a:spcBef>
                <a:spcPts val="3600"/>
              </a:spcBef>
              <a:defRPr sz="1800"/>
            </a:pPr>
            <a:r>
              <a:rPr sz="3168" dirty="0"/>
              <a:t>Critical success factor (CSF)</a:t>
            </a:r>
          </a:p>
          <a:p>
            <a:pPr marL="782319" lvl="1" indent="-391159" defTabSz="514095">
              <a:spcBef>
                <a:spcPts val="3600"/>
              </a:spcBef>
              <a:defRPr sz="1800"/>
            </a:pPr>
            <a:r>
              <a:rPr sz="3168" dirty="0"/>
              <a:t>…</a:t>
            </a:r>
          </a:p>
          <a:p>
            <a:pPr marL="391159" lvl="0" indent="-391159" defTabSz="514095">
              <a:spcBef>
                <a:spcPts val="3600"/>
              </a:spcBef>
              <a:defRPr sz="1800"/>
            </a:pPr>
            <a:r>
              <a:rPr sz="3168" dirty="0"/>
              <a:t>Establish a high quality data source</a:t>
            </a:r>
          </a:p>
          <a:p>
            <a:pPr marL="391159" lvl="0" indent="-391159" defTabSz="514095">
              <a:spcBef>
                <a:spcPts val="3600"/>
              </a:spcBef>
              <a:defRPr sz="1800"/>
            </a:pPr>
            <a:r>
              <a:rPr sz="3168" dirty="0"/>
              <a:t>Visualize the data</a:t>
            </a:r>
          </a:p>
          <a:p>
            <a:pPr marL="391159" lvl="0" indent="-391159" defTabSz="514095">
              <a:spcBef>
                <a:spcPts val="3600"/>
              </a:spcBef>
              <a:defRPr sz="1800"/>
            </a:pPr>
            <a:r>
              <a:rPr sz="3168" dirty="0"/>
              <a:t>Add text to improve comprehension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125475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Design tips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77825" lvl="0" indent="-377825" defTabSz="496570">
              <a:spcBef>
                <a:spcPts val="3500"/>
              </a:spcBef>
              <a:defRPr sz="1800"/>
            </a:pPr>
            <a:r>
              <a:rPr sz="3060"/>
              <a:t>Design for ease of navigation and retrieval</a:t>
            </a:r>
          </a:p>
          <a:p>
            <a:pPr marL="755650" lvl="1" indent="-377825" defTabSz="496570">
              <a:spcBef>
                <a:spcPts val="3500"/>
              </a:spcBef>
              <a:defRPr sz="1800"/>
            </a:pPr>
            <a:r>
              <a:rPr sz="3060"/>
              <a:t>Simplicity is preferred to complexity</a:t>
            </a:r>
          </a:p>
          <a:p>
            <a:pPr marL="377825" lvl="0" indent="-377825" defTabSz="496570">
              <a:spcBef>
                <a:spcPts val="3500"/>
              </a:spcBef>
              <a:defRPr sz="1800"/>
            </a:pPr>
            <a:r>
              <a:rPr sz="3060"/>
              <a:t>Use colors consistently to alert and notify</a:t>
            </a:r>
          </a:p>
          <a:p>
            <a:pPr marL="755650" lvl="1" indent="-377825" defTabSz="496570">
              <a:spcBef>
                <a:spcPts val="3500"/>
              </a:spcBef>
              <a:defRPr sz="1800"/>
            </a:pPr>
            <a:r>
              <a:rPr sz="3060"/>
              <a:t>Match typically use (e.g., a red icon for an alert)</a:t>
            </a:r>
          </a:p>
          <a:p>
            <a:pPr marL="377825" lvl="0" indent="-377825" defTabSz="496570">
              <a:spcBef>
                <a:spcPts val="3500"/>
              </a:spcBef>
              <a:defRPr sz="1800"/>
            </a:pPr>
            <a:r>
              <a:rPr sz="3060"/>
              <a:t>Use interactivity to enable the client to customize as required</a:t>
            </a:r>
          </a:p>
          <a:p>
            <a:pPr marL="377825" lvl="0" indent="-377825" defTabSz="496570">
              <a:spcBef>
                <a:spcPts val="3500"/>
              </a:spcBef>
              <a:defRPr sz="1800"/>
            </a:pPr>
            <a:r>
              <a:rPr sz="3060"/>
              <a:t>Imitate dashboards, or their features, that work well</a:t>
            </a:r>
          </a:p>
          <a:p>
            <a:pPr marL="377825" lvl="0" indent="-377825" defTabSz="496570">
              <a:spcBef>
                <a:spcPts val="3500"/>
              </a:spcBef>
              <a:defRPr sz="1800"/>
            </a:pPr>
            <a:r>
              <a:rPr sz="3060"/>
              <a:t>Prototype, release, learn, and redesign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125475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Dashboards with R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Integrated development environment (IDE)</a:t>
            </a:r>
          </a:p>
          <a:p>
            <a:pPr lvl="1">
              <a:defRPr sz="1800"/>
            </a:pPr>
            <a:r>
              <a:rPr sz="3600"/>
              <a:t>Rstudio</a:t>
            </a:r>
          </a:p>
          <a:p>
            <a:pPr lvl="0">
              <a:defRPr sz="1800"/>
            </a:pPr>
            <a:r>
              <a:rPr sz="3600"/>
              <a:t>Packages</a:t>
            </a:r>
          </a:p>
          <a:p>
            <a:pPr lvl="1">
              <a:defRPr sz="1800"/>
            </a:pPr>
            <a:r>
              <a:rPr sz="3600"/>
              <a:t>shiny</a:t>
            </a:r>
          </a:p>
          <a:p>
            <a:pPr lvl="1">
              <a:defRPr sz="1800"/>
            </a:pPr>
            <a:r>
              <a:rPr sz="3600"/>
              <a:t>shinydashboard</a:t>
            </a:r>
          </a:p>
          <a:p>
            <a:pPr lvl="0">
              <a:defRPr sz="1800"/>
            </a:pPr>
            <a:r>
              <a:rPr sz="3600" u="sng">
                <a:hlinkClick r:id="rId2"/>
              </a:rPr>
              <a:t>Documentation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25475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Shiny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12496749" y="92265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7</a:t>
            </a:fld>
            <a:endParaRPr/>
          </a:p>
        </p:txBody>
      </p:sp>
      <p:pic>
        <p:nvPicPr>
          <p:cNvPr id="72" name="pasted-image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124023" y="3848100"/>
            <a:ext cx="6299201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asted-image.tif"/>
          <p:cNvPicPr/>
          <p:nvPr/>
        </p:nvPicPr>
        <p:blipFill>
          <a:blip r:embed="rId4"/>
          <a:stretch>
            <a:fillRect/>
          </a:stretch>
        </p:blipFill>
        <p:spPr>
          <a:xfrm>
            <a:off x="6660653" y="2749550"/>
            <a:ext cx="6299201" cy="600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The basics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Header</a:t>
            </a:r>
          </a:p>
          <a:p>
            <a:pPr lvl="0">
              <a:defRPr sz="1800"/>
            </a:pPr>
            <a:r>
              <a:rPr sz="3600"/>
              <a:t>Sidebar</a:t>
            </a:r>
          </a:p>
          <a:p>
            <a:pPr lvl="0">
              <a:defRPr sz="1800"/>
            </a:pPr>
            <a:r>
              <a:rPr sz="3600"/>
              <a:t>Body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125475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8</a:t>
            </a:fld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125664" y="3715424"/>
            <a:ext cx="8100477" cy="4062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library(shiny)</a:t>
            </a: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library(shinydashboard)</a:t>
            </a:r>
          </a:p>
          <a:p>
            <a:pPr lvl="0" algn="l">
              <a:defRPr sz="1800"/>
            </a:pPr>
            <a:endParaRPr sz="24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header &lt;- dashboardHeader()</a:t>
            </a: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sidebar &lt;- dashboardSidebar()</a:t>
            </a: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body &lt;- dashboardBody()</a:t>
            </a: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ui &lt;- dashboardPage(header,sidebar,body)</a:t>
            </a:r>
          </a:p>
          <a:p>
            <a:pPr lvl="0" algn="l">
              <a:defRPr sz="1800"/>
            </a:pPr>
            <a:endParaRPr sz="24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server &lt;- function(input, output) {}</a:t>
            </a:r>
          </a:p>
          <a:p>
            <a:pPr lvl="0" algn="l">
              <a:defRPr sz="1800"/>
            </a:pPr>
            <a:endParaRPr sz="2400" dirty="0">
              <a:solidFill>
                <a:schemeClr val="tx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defRPr sz="1800"/>
            </a:pPr>
            <a:r>
              <a:rPr sz="2400" dirty="0">
                <a:solidFill>
                  <a:schemeClr val="tx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shinyApp(ui, server)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12522149" y="92265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9</a:t>
            </a:fld>
            <a:endParaRPr/>
          </a:p>
        </p:txBody>
      </p:sp>
      <p:pic>
        <p:nvPicPr>
          <p:cNvPr id="83" name="pasted-image.png"/>
          <p:cNvPicPr/>
          <p:nvPr/>
        </p:nvPicPr>
        <p:blipFill>
          <a:blip r:embed="rId2"/>
          <a:srcRect b="60851"/>
          <a:stretch>
            <a:fillRect/>
          </a:stretch>
        </p:blipFill>
        <p:spPr>
          <a:xfrm>
            <a:off x="1889918" y="2967632"/>
            <a:ext cx="9225082" cy="3818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1843</Words>
  <Application>Microsoft Macintosh PowerPoint</Application>
  <PresentationFormat>Custom</PresentationFormat>
  <Paragraphs>320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Helvetica</vt:lpstr>
      <vt:lpstr>Helvetica Light</vt:lpstr>
      <vt:lpstr>Helvetica Neue</vt:lpstr>
      <vt:lpstr>Source Code Pro</vt:lpstr>
      <vt:lpstr>Source Code Pro Semibold</vt:lpstr>
      <vt:lpstr>White</vt:lpstr>
      <vt:lpstr>Dashboards</vt:lpstr>
      <vt:lpstr>A dashboard</vt:lpstr>
      <vt:lpstr>Dashboard</vt:lpstr>
      <vt:lpstr>Design steps</vt:lpstr>
      <vt:lpstr>Design tips</vt:lpstr>
      <vt:lpstr>Dashboards with R</vt:lpstr>
      <vt:lpstr>Shiny</vt:lpstr>
      <vt:lpstr>The basics</vt:lpstr>
      <vt:lpstr>PowerPoint Presentation</vt:lpstr>
      <vt:lpstr>The basics</vt:lpstr>
      <vt:lpstr>PowerPoint Presentation</vt:lpstr>
      <vt:lpstr>Shiny App</vt:lpstr>
      <vt:lpstr>A header and a body</vt:lpstr>
      <vt:lpstr>Header and body</vt:lpstr>
      <vt:lpstr>Boxes and rows</vt:lpstr>
      <vt:lpstr>Boxes</vt:lpstr>
      <vt:lpstr>Box</vt:lpstr>
      <vt:lpstr>Skill builder</vt:lpstr>
      <vt:lpstr>PowerPoint Presentation</vt:lpstr>
      <vt:lpstr>Layout</vt:lpstr>
      <vt:lpstr>Layout</vt:lpstr>
      <vt:lpstr>Multicolumn layout</vt:lpstr>
      <vt:lpstr>PowerPoint Presentation</vt:lpstr>
      <vt:lpstr>Sidebar</vt:lpstr>
      <vt:lpstr>Sidebar</vt:lpstr>
      <vt:lpstr>Sidebar</vt:lpstr>
      <vt:lpstr>infobox</vt:lpstr>
      <vt:lpstr>Infobox</vt:lpstr>
      <vt:lpstr>PowerPoint Presentation</vt:lpstr>
      <vt:lpstr>Dynamic dashboard</vt:lpstr>
      <vt:lpstr>Dynamic dashboard</vt:lpstr>
      <vt:lpstr>Dynamic dashboard</vt:lpstr>
      <vt:lpstr>Dynamic dashboard</vt:lpstr>
      <vt:lpstr>Dynamic dashboard</vt:lpstr>
      <vt:lpstr>Dynamic dashboard</vt:lpstr>
      <vt:lpstr>Input options</vt:lpstr>
      <vt:lpstr>Skill builder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Dashboard</dc:title>
  <cp:lastModifiedBy>Richard T Watson</cp:lastModifiedBy>
  <cp:revision>13</cp:revision>
  <dcterms:modified xsi:type="dcterms:W3CDTF">2022-03-02T14:26:12Z</dcterms:modified>
</cp:coreProperties>
</file>