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9" r:id="rId1"/>
  </p:sldMasterIdLst>
  <p:notesMasterIdLst>
    <p:notesMasterId r:id="rId59"/>
  </p:notesMasterIdLst>
  <p:sldIdLst>
    <p:sldId id="256" r:id="rId2"/>
    <p:sldId id="299" r:id="rId3"/>
    <p:sldId id="300" r:id="rId4"/>
    <p:sldId id="302" r:id="rId5"/>
    <p:sldId id="301" r:id="rId6"/>
    <p:sldId id="303" r:id="rId7"/>
    <p:sldId id="304" r:id="rId8"/>
    <p:sldId id="305" r:id="rId9"/>
    <p:sldId id="306" r:id="rId10"/>
    <p:sldId id="307" r:id="rId11"/>
    <p:sldId id="308" r:id="rId12"/>
    <p:sldId id="257" r:id="rId13"/>
    <p:sldId id="309" r:id="rId14"/>
    <p:sldId id="310" r:id="rId15"/>
    <p:sldId id="258" r:id="rId16"/>
    <p:sldId id="259" r:id="rId17"/>
    <p:sldId id="260" r:id="rId18"/>
    <p:sldId id="261" r:id="rId19"/>
    <p:sldId id="263" r:id="rId20"/>
    <p:sldId id="265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8" r:id="rId30"/>
    <p:sldId id="275" r:id="rId31"/>
    <p:sldId id="276" r:id="rId32"/>
    <p:sldId id="277" r:id="rId33"/>
    <p:sldId id="274" r:id="rId34"/>
    <p:sldId id="279" r:id="rId35"/>
    <p:sldId id="311" r:id="rId36"/>
    <p:sldId id="292" r:id="rId37"/>
    <p:sldId id="312" r:id="rId38"/>
    <p:sldId id="280" r:id="rId39"/>
    <p:sldId id="281" r:id="rId40"/>
    <p:sldId id="282" r:id="rId41"/>
    <p:sldId id="315" r:id="rId42"/>
    <p:sldId id="342" r:id="rId43"/>
    <p:sldId id="326" r:id="rId44"/>
    <p:sldId id="344" r:id="rId45"/>
    <p:sldId id="345" r:id="rId46"/>
    <p:sldId id="343" r:id="rId47"/>
    <p:sldId id="327" r:id="rId48"/>
    <p:sldId id="341" r:id="rId49"/>
    <p:sldId id="323" r:id="rId50"/>
    <p:sldId id="324" r:id="rId51"/>
    <p:sldId id="340" r:id="rId52"/>
    <p:sldId id="295" r:id="rId53"/>
    <p:sldId id="296" r:id="rId54"/>
    <p:sldId id="313" r:id="rId55"/>
    <p:sldId id="339" r:id="rId56"/>
    <p:sldId id="314" r:id="rId57"/>
    <p:sldId id="29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0" autoAdjust="0"/>
    <p:restoredTop sz="86395" autoAdjust="0"/>
  </p:normalViewPr>
  <p:slideViewPr>
    <p:cSldViewPr>
      <p:cViewPr varScale="1">
        <p:scale>
          <a:sx n="110" d="100"/>
          <a:sy n="110" d="100"/>
        </p:scale>
        <p:origin x="26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27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D828F-CBA7-2442-B3D9-FAAC8A488625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</dgm:pt>
    <dgm:pt modelId="{44832DB3-A8D0-8D44-8FB6-3BFF1246802D}">
      <dgm:prSet phldrT="[Text]"/>
      <dgm:spPr/>
      <dgm:t>
        <a:bodyPr/>
        <a:lstStyle/>
        <a:p>
          <a:r>
            <a:rPr lang="en-US" dirty="0"/>
            <a:t>Speed layer</a:t>
          </a:r>
        </a:p>
      </dgm:t>
    </dgm:pt>
    <dgm:pt modelId="{489A0A76-00F4-6B4A-AEA0-A79862689946}" type="parTrans" cxnId="{84E63357-A990-A241-8861-4945CA288B22}">
      <dgm:prSet/>
      <dgm:spPr/>
      <dgm:t>
        <a:bodyPr/>
        <a:lstStyle/>
        <a:p>
          <a:endParaRPr lang="en-US"/>
        </a:p>
      </dgm:t>
    </dgm:pt>
    <dgm:pt modelId="{1C935747-284E-AA44-B63A-DEC9621DAFC5}" type="sibTrans" cxnId="{84E63357-A990-A241-8861-4945CA288B22}">
      <dgm:prSet/>
      <dgm:spPr/>
      <dgm:t>
        <a:bodyPr/>
        <a:lstStyle/>
        <a:p>
          <a:endParaRPr lang="en-US"/>
        </a:p>
      </dgm:t>
    </dgm:pt>
    <dgm:pt modelId="{8E87A841-AE0E-6E47-93C0-A6CA14C1D9ED}">
      <dgm:prSet phldrT="[Text]"/>
      <dgm:spPr/>
      <dgm:t>
        <a:bodyPr/>
        <a:lstStyle/>
        <a:p>
          <a:r>
            <a:rPr lang="en-US" dirty="0"/>
            <a:t>Serving layer</a:t>
          </a:r>
        </a:p>
      </dgm:t>
    </dgm:pt>
    <dgm:pt modelId="{C05D6701-445C-C340-90DF-84F1D8523532}" type="parTrans" cxnId="{622B7F67-29FF-DD4A-A916-1F532EF7FF0D}">
      <dgm:prSet/>
      <dgm:spPr/>
      <dgm:t>
        <a:bodyPr/>
        <a:lstStyle/>
        <a:p>
          <a:endParaRPr lang="en-US"/>
        </a:p>
      </dgm:t>
    </dgm:pt>
    <dgm:pt modelId="{768D7802-358D-0541-992F-D2A06C54E327}" type="sibTrans" cxnId="{622B7F67-29FF-DD4A-A916-1F532EF7FF0D}">
      <dgm:prSet/>
      <dgm:spPr/>
      <dgm:t>
        <a:bodyPr/>
        <a:lstStyle/>
        <a:p>
          <a:endParaRPr lang="en-US"/>
        </a:p>
      </dgm:t>
    </dgm:pt>
    <dgm:pt modelId="{47DF8769-549D-2344-971C-CA5D9B42AA83}">
      <dgm:prSet phldrT="[Text]"/>
      <dgm:spPr/>
      <dgm:t>
        <a:bodyPr/>
        <a:lstStyle/>
        <a:p>
          <a:r>
            <a:rPr lang="en-US" dirty="0"/>
            <a:t>Batch layer</a:t>
          </a:r>
        </a:p>
      </dgm:t>
    </dgm:pt>
    <dgm:pt modelId="{0A197964-F5AA-4542-8DAE-86E9D719F6B6}" type="parTrans" cxnId="{54C483FF-2709-4744-B955-1123D7F40BA6}">
      <dgm:prSet/>
      <dgm:spPr/>
      <dgm:t>
        <a:bodyPr/>
        <a:lstStyle/>
        <a:p>
          <a:endParaRPr lang="en-US"/>
        </a:p>
      </dgm:t>
    </dgm:pt>
    <dgm:pt modelId="{709F5760-59A9-C44C-9DE0-E2C5A2B8E6C8}" type="sibTrans" cxnId="{54C483FF-2709-4744-B955-1123D7F40BA6}">
      <dgm:prSet/>
      <dgm:spPr/>
      <dgm:t>
        <a:bodyPr/>
        <a:lstStyle/>
        <a:p>
          <a:endParaRPr lang="en-US"/>
        </a:p>
      </dgm:t>
    </dgm:pt>
    <dgm:pt modelId="{33B02948-C468-D841-885F-D155192D4ABC}" type="pres">
      <dgm:prSet presAssocID="{917D828F-CBA7-2442-B3D9-FAAC8A488625}" presName="Name0" presStyleCnt="0">
        <dgm:presLayoutVars>
          <dgm:chMax/>
          <dgm:chPref/>
          <dgm:dir/>
        </dgm:presLayoutVars>
      </dgm:prSet>
      <dgm:spPr/>
    </dgm:pt>
    <dgm:pt modelId="{5ECF43B2-5034-174B-803B-C529445A401B}" type="pres">
      <dgm:prSet presAssocID="{44832DB3-A8D0-8D44-8FB6-3BFF1246802D}" presName="parenttextcomposite" presStyleCnt="0"/>
      <dgm:spPr/>
    </dgm:pt>
    <dgm:pt modelId="{EAE4B4A5-3DCD-304A-9743-B95ED3C8D86D}" type="pres">
      <dgm:prSet presAssocID="{44832DB3-A8D0-8D44-8FB6-3BFF1246802D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F7E0F48-EEE2-AC47-A6E6-84A850612EB1}" type="pres">
      <dgm:prSet presAssocID="{44832DB3-A8D0-8D44-8FB6-3BFF1246802D}" presName="parallelogramComposite" presStyleCnt="0"/>
      <dgm:spPr/>
    </dgm:pt>
    <dgm:pt modelId="{64B06D03-DCD0-8A42-BAC0-56E20F21FE0F}" type="pres">
      <dgm:prSet presAssocID="{44832DB3-A8D0-8D44-8FB6-3BFF1246802D}" presName="parallelogram1" presStyleLbl="alignNode1" presStyleIdx="0" presStyleCnt="21"/>
      <dgm:spPr/>
    </dgm:pt>
    <dgm:pt modelId="{D47BA775-5D75-4741-BA9A-B3BF295B39FB}" type="pres">
      <dgm:prSet presAssocID="{44832DB3-A8D0-8D44-8FB6-3BFF1246802D}" presName="parallelogram2" presStyleLbl="alignNode1" presStyleIdx="1" presStyleCnt="21"/>
      <dgm:spPr/>
    </dgm:pt>
    <dgm:pt modelId="{F16E7C3A-7C5A-C748-A9A0-BBC6F83421A9}" type="pres">
      <dgm:prSet presAssocID="{44832DB3-A8D0-8D44-8FB6-3BFF1246802D}" presName="parallelogram3" presStyleLbl="alignNode1" presStyleIdx="2" presStyleCnt="21"/>
      <dgm:spPr/>
    </dgm:pt>
    <dgm:pt modelId="{44785E84-46DE-464F-80DA-D4373B741CA5}" type="pres">
      <dgm:prSet presAssocID="{44832DB3-A8D0-8D44-8FB6-3BFF1246802D}" presName="parallelogram4" presStyleLbl="alignNode1" presStyleIdx="3" presStyleCnt="21"/>
      <dgm:spPr/>
    </dgm:pt>
    <dgm:pt modelId="{C417F3F3-F36A-4445-B33B-AC9B857D14AB}" type="pres">
      <dgm:prSet presAssocID="{44832DB3-A8D0-8D44-8FB6-3BFF1246802D}" presName="parallelogram5" presStyleLbl="alignNode1" presStyleIdx="4" presStyleCnt="21"/>
      <dgm:spPr/>
    </dgm:pt>
    <dgm:pt modelId="{5795647A-4E20-2146-A572-ED71673C5456}" type="pres">
      <dgm:prSet presAssocID="{44832DB3-A8D0-8D44-8FB6-3BFF1246802D}" presName="parallelogram6" presStyleLbl="alignNode1" presStyleIdx="5" presStyleCnt="21"/>
      <dgm:spPr/>
    </dgm:pt>
    <dgm:pt modelId="{21AB1699-6A15-3449-95A8-BED6DE8DE9D9}" type="pres">
      <dgm:prSet presAssocID="{44832DB3-A8D0-8D44-8FB6-3BFF1246802D}" presName="parallelogram7" presStyleLbl="alignNode1" presStyleIdx="6" presStyleCnt="21"/>
      <dgm:spPr/>
    </dgm:pt>
    <dgm:pt modelId="{C98376E5-01D0-4E47-9CC8-53B4CE0939E0}" type="pres">
      <dgm:prSet presAssocID="{1C935747-284E-AA44-B63A-DEC9621DAFC5}" presName="sibTrans" presStyleCnt="0"/>
      <dgm:spPr/>
    </dgm:pt>
    <dgm:pt modelId="{70B23464-E7D5-2141-95ED-9C75DF562DF8}" type="pres">
      <dgm:prSet presAssocID="{8E87A841-AE0E-6E47-93C0-A6CA14C1D9ED}" presName="parenttextcomposite" presStyleCnt="0"/>
      <dgm:spPr/>
    </dgm:pt>
    <dgm:pt modelId="{8A72FEEC-C7F0-2A4B-A87E-9097F6F4B111}" type="pres">
      <dgm:prSet presAssocID="{8E87A841-AE0E-6E47-93C0-A6CA14C1D9ED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84309B4D-F10F-9C42-A0B2-4F2543E0611B}" type="pres">
      <dgm:prSet presAssocID="{8E87A841-AE0E-6E47-93C0-A6CA14C1D9ED}" presName="parallelogramComposite" presStyleCnt="0"/>
      <dgm:spPr/>
    </dgm:pt>
    <dgm:pt modelId="{D5F3F532-7681-7C42-9A20-3962E58DE4B7}" type="pres">
      <dgm:prSet presAssocID="{8E87A841-AE0E-6E47-93C0-A6CA14C1D9ED}" presName="parallelogram1" presStyleLbl="alignNode1" presStyleIdx="7" presStyleCnt="21"/>
      <dgm:spPr/>
    </dgm:pt>
    <dgm:pt modelId="{31E16B42-EBB7-064C-9DE7-30272C48C729}" type="pres">
      <dgm:prSet presAssocID="{8E87A841-AE0E-6E47-93C0-A6CA14C1D9ED}" presName="parallelogram2" presStyleLbl="alignNode1" presStyleIdx="8" presStyleCnt="21"/>
      <dgm:spPr/>
    </dgm:pt>
    <dgm:pt modelId="{21F71900-C2D4-5043-8F1D-02309D685526}" type="pres">
      <dgm:prSet presAssocID="{8E87A841-AE0E-6E47-93C0-A6CA14C1D9ED}" presName="parallelogram3" presStyleLbl="alignNode1" presStyleIdx="9" presStyleCnt="21"/>
      <dgm:spPr/>
    </dgm:pt>
    <dgm:pt modelId="{2829F7E3-6A69-BA4A-9454-6473464D964F}" type="pres">
      <dgm:prSet presAssocID="{8E87A841-AE0E-6E47-93C0-A6CA14C1D9ED}" presName="parallelogram4" presStyleLbl="alignNode1" presStyleIdx="10" presStyleCnt="21"/>
      <dgm:spPr/>
    </dgm:pt>
    <dgm:pt modelId="{06F891B0-7815-5742-8849-5F7DC35B5051}" type="pres">
      <dgm:prSet presAssocID="{8E87A841-AE0E-6E47-93C0-A6CA14C1D9ED}" presName="parallelogram5" presStyleLbl="alignNode1" presStyleIdx="11" presStyleCnt="21"/>
      <dgm:spPr/>
    </dgm:pt>
    <dgm:pt modelId="{F9379C73-6751-9144-B79D-18512DF3177E}" type="pres">
      <dgm:prSet presAssocID="{8E87A841-AE0E-6E47-93C0-A6CA14C1D9ED}" presName="parallelogram6" presStyleLbl="alignNode1" presStyleIdx="12" presStyleCnt="21"/>
      <dgm:spPr/>
    </dgm:pt>
    <dgm:pt modelId="{BB2BF044-D2FC-8748-91FA-8B4ADDF9F5F3}" type="pres">
      <dgm:prSet presAssocID="{8E87A841-AE0E-6E47-93C0-A6CA14C1D9ED}" presName="parallelogram7" presStyleLbl="alignNode1" presStyleIdx="13" presStyleCnt="21"/>
      <dgm:spPr/>
    </dgm:pt>
    <dgm:pt modelId="{1EF3BFCF-8FF6-654C-82C1-1D6804A652D4}" type="pres">
      <dgm:prSet presAssocID="{768D7802-358D-0541-992F-D2A06C54E327}" presName="sibTrans" presStyleCnt="0"/>
      <dgm:spPr/>
    </dgm:pt>
    <dgm:pt modelId="{0835F411-5B40-8340-998E-834E07693A27}" type="pres">
      <dgm:prSet presAssocID="{47DF8769-549D-2344-971C-CA5D9B42AA83}" presName="parenttextcomposite" presStyleCnt="0"/>
      <dgm:spPr/>
    </dgm:pt>
    <dgm:pt modelId="{957C69E0-90F3-1240-8805-22225DFBD3BF}" type="pres">
      <dgm:prSet presAssocID="{47DF8769-549D-2344-971C-CA5D9B42AA83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18A1B340-3C95-FE44-8E4B-FDB2FCD83DCE}" type="pres">
      <dgm:prSet presAssocID="{47DF8769-549D-2344-971C-CA5D9B42AA83}" presName="parallelogramComposite" presStyleCnt="0"/>
      <dgm:spPr/>
    </dgm:pt>
    <dgm:pt modelId="{47100D78-5680-2541-80A9-C3CFFEED3E84}" type="pres">
      <dgm:prSet presAssocID="{47DF8769-549D-2344-971C-CA5D9B42AA83}" presName="parallelogram1" presStyleLbl="alignNode1" presStyleIdx="14" presStyleCnt="21"/>
      <dgm:spPr/>
    </dgm:pt>
    <dgm:pt modelId="{1BFC71D2-F5EA-224C-86D3-B9D367273937}" type="pres">
      <dgm:prSet presAssocID="{47DF8769-549D-2344-971C-CA5D9B42AA83}" presName="parallelogram2" presStyleLbl="alignNode1" presStyleIdx="15" presStyleCnt="21"/>
      <dgm:spPr/>
    </dgm:pt>
    <dgm:pt modelId="{9947FF10-4135-5945-93E9-3C2899A3686C}" type="pres">
      <dgm:prSet presAssocID="{47DF8769-549D-2344-971C-CA5D9B42AA83}" presName="parallelogram3" presStyleLbl="alignNode1" presStyleIdx="16" presStyleCnt="21"/>
      <dgm:spPr/>
    </dgm:pt>
    <dgm:pt modelId="{21C04A53-9EE7-F14D-8F99-25AAC0A98735}" type="pres">
      <dgm:prSet presAssocID="{47DF8769-549D-2344-971C-CA5D9B42AA83}" presName="parallelogram4" presStyleLbl="alignNode1" presStyleIdx="17" presStyleCnt="21"/>
      <dgm:spPr/>
    </dgm:pt>
    <dgm:pt modelId="{CA53A925-759A-C047-B2AB-6B9A74E900B8}" type="pres">
      <dgm:prSet presAssocID="{47DF8769-549D-2344-971C-CA5D9B42AA83}" presName="parallelogram5" presStyleLbl="alignNode1" presStyleIdx="18" presStyleCnt="21"/>
      <dgm:spPr/>
    </dgm:pt>
    <dgm:pt modelId="{894CF4C6-0F70-A040-B018-BE15CD856D02}" type="pres">
      <dgm:prSet presAssocID="{47DF8769-549D-2344-971C-CA5D9B42AA83}" presName="parallelogram6" presStyleLbl="alignNode1" presStyleIdx="19" presStyleCnt="21"/>
      <dgm:spPr/>
    </dgm:pt>
    <dgm:pt modelId="{22D7FEF0-4BB7-BF44-A910-EDBCF3188D5F}" type="pres">
      <dgm:prSet presAssocID="{47DF8769-549D-2344-971C-CA5D9B42AA83}" presName="parallelogram7" presStyleLbl="alignNode1" presStyleIdx="20" presStyleCnt="21"/>
      <dgm:spPr/>
    </dgm:pt>
  </dgm:ptLst>
  <dgm:cxnLst>
    <dgm:cxn modelId="{84E63357-A990-A241-8861-4945CA288B22}" srcId="{917D828F-CBA7-2442-B3D9-FAAC8A488625}" destId="{44832DB3-A8D0-8D44-8FB6-3BFF1246802D}" srcOrd="0" destOrd="0" parTransId="{489A0A76-00F4-6B4A-AEA0-A79862689946}" sibTransId="{1C935747-284E-AA44-B63A-DEC9621DAFC5}"/>
    <dgm:cxn modelId="{8A09C05D-00DB-4C44-8C11-BF1240821848}" type="presOf" srcId="{8E87A841-AE0E-6E47-93C0-A6CA14C1D9ED}" destId="{8A72FEEC-C7F0-2A4B-A87E-9097F6F4B111}" srcOrd="0" destOrd="0" presId="urn:microsoft.com/office/officeart/2008/layout/VerticalAccentList"/>
    <dgm:cxn modelId="{622B7F67-29FF-DD4A-A916-1F532EF7FF0D}" srcId="{917D828F-CBA7-2442-B3D9-FAAC8A488625}" destId="{8E87A841-AE0E-6E47-93C0-A6CA14C1D9ED}" srcOrd="1" destOrd="0" parTransId="{C05D6701-445C-C340-90DF-84F1D8523532}" sibTransId="{768D7802-358D-0541-992F-D2A06C54E327}"/>
    <dgm:cxn modelId="{F80CC090-BE3C-9547-9527-6FF7DBE73B5F}" type="presOf" srcId="{44832DB3-A8D0-8D44-8FB6-3BFF1246802D}" destId="{EAE4B4A5-3DCD-304A-9743-B95ED3C8D86D}" srcOrd="0" destOrd="0" presId="urn:microsoft.com/office/officeart/2008/layout/VerticalAccentList"/>
    <dgm:cxn modelId="{EEE600C3-259A-C04A-B2CB-FDD45763121B}" type="presOf" srcId="{47DF8769-549D-2344-971C-CA5D9B42AA83}" destId="{957C69E0-90F3-1240-8805-22225DFBD3BF}" srcOrd="0" destOrd="0" presId="urn:microsoft.com/office/officeart/2008/layout/VerticalAccentList"/>
    <dgm:cxn modelId="{8118BFD7-6105-1A43-B117-775AD07940DA}" type="presOf" srcId="{917D828F-CBA7-2442-B3D9-FAAC8A488625}" destId="{33B02948-C468-D841-885F-D155192D4ABC}" srcOrd="0" destOrd="0" presId="urn:microsoft.com/office/officeart/2008/layout/VerticalAccentList"/>
    <dgm:cxn modelId="{54C483FF-2709-4744-B955-1123D7F40BA6}" srcId="{917D828F-CBA7-2442-B3D9-FAAC8A488625}" destId="{47DF8769-549D-2344-971C-CA5D9B42AA83}" srcOrd="2" destOrd="0" parTransId="{0A197964-F5AA-4542-8DAE-86E9D719F6B6}" sibTransId="{709F5760-59A9-C44C-9DE0-E2C5A2B8E6C8}"/>
    <dgm:cxn modelId="{EF27F020-EE7D-474B-88B9-6826E8682C70}" type="presParOf" srcId="{33B02948-C468-D841-885F-D155192D4ABC}" destId="{5ECF43B2-5034-174B-803B-C529445A401B}" srcOrd="0" destOrd="0" presId="urn:microsoft.com/office/officeart/2008/layout/VerticalAccentList"/>
    <dgm:cxn modelId="{66938B63-064F-5342-A63F-E99065785A2A}" type="presParOf" srcId="{5ECF43B2-5034-174B-803B-C529445A401B}" destId="{EAE4B4A5-3DCD-304A-9743-B95ED3C8D86D}" srcOrd="0" destOrd="0" presId="urn:microsoft.com/office/officeart/2008/layout/VerticalAccentList"/>
    <dgm:cxn modelId="{88C74C7C-1EF8-F343-8DFA-D144A825E2F5}" type="presParOf" srcId="{33B02948-C468-D841-885F-D155192D4ABC}" destId="{4F7E0F48-EEE2-AC47-A6E6-84A850612EB1}" srcOrd="1" destOrd="0" presId="urn:microsoft.com/office/officeart/2008/layout/VerticalAccentList"/>
    <dgm:cxn modelId="{737B8AB4-D9AB-4F4E-A247-6E41E25BBA08}" type="presParOf" srcId="{4F7E0F48-EEE2-AC47-A6E6-84A850612EB1}" destId="{64B06D03-DCD0-8A42-BAC0-56E20F21FE0F}" srcOrd="0" destOrd="0" presId="urn:microsoft.com/office/officeart/2008/layout/VerticalAccentList"/>
    <dgm:cxn modelId="{DA4FC09E-7DA4-0A4D-A50E-63BBCAE5B055}" type="presParOf" srcId="{4F7E0F48-EEE2-AC47-A6E6-84A850612EB1}" destId="{D47BA775-5D75-4741-BA9A-B3BF295B39FB}" srcOrd="1" destOrd="0" presId="urn:microsoft.com/office/officeart/2008/layout/VerticalAccentList"/>
    <dgm:cxn modelId="{C567B70F-B37F-D542-88D9-AAD6B4F61BDC}" type="presParOf" srcId="{4F7E0F48-EEE2-AC47-A6E6-84A850612EB1}" destId="{F16E7C3A-7C5A-C748-A9A0-BBC6F83421A9}" srcOrd="2" destOrd="0" presId="urn:microsoft.com/office/officeart/2008/layout/VerticalAccentList"/>
    <dgm:cxn modelId="{05B2328E-098A-6248-816F-3F163BFE2F1A}" type="presParOf" srcId="{4F7E0F48-EEE2-AC47-A6E6-84A850612EB1}" destId="{44785E84-46DE-464F-80DA-D4373B741CA5}" srcOrd="3" destOrd="0" presId="urn:microsoft.com/office/officeart/2008/layout/VerticalAccentList"/>
    <dgm:cxn modelId="{43F585DC-5BEA-AA4E-A6E5-C1151BBE354D}" type="presParOf" srcId="{4F7E0F48-EEE2-AC47-A6E6-84A850612EB1}" destId="{C417F3F3-F36A-4445-B33B-AC9B857D14AB}" srcOrd="4" destOrd="0" presId="urn:microsoft.com/office/officeart/2008/layout/VerticalAccentList"/>
    <dgm:cxn modelId="{16B62D92-9F9D-D447-9D8C-91618BBB8ACF}" type="presParOf" srcId="{4F7E0F48-EEE2-AC47-A6E6-84A850612EB1}" destId="{5795647A-4E20-2146-A572-ED71673C5456}" srcOrd="5" destOrd="0" presId="urn:microsoft.com/office/officeart/2008/layout/VerticalAccentList"/>
    <dgm:cxn modelId="{AE394EF5-D59B-2A42-84F6-1EA592B5F3E5}" type="presParOf" srcId="{4F7E0F48-EEE2-AC47-A6E6-84A850612EB1}" destId="{21AB1699-6A15-3449-95A8-BED6DE8DE9D9}" srcOrd="6" destOrd="0" presId="urn:microsoft.com/office/officeart/2008/layout/VerticalAccentList"/>
    <dgm:cxn modelId="{BE7CC756-AF22-F542-BE05-AF5DC9A0FF83}" type="presParOf" srcId="{33B02948-C468-D841-885F-D155192D4ABC}" destId="{C98376E5-01D0-4E47-9CC8-53B4CE0939E0}" srcOrd="2" destOrd="0" presId="urn:microsoft.com/office/officeart/2008/layout/VerticalAccentList"/>
    <dgm:cxn modelId="{D3E240CD-0AE6-0949-A08E-0EC94841DD0A}" type="presParOf" srcId="{33B02948-C468-D841-885F-D155192D4ABC}" destId="{70B23464-E7D5-2141-95ED-9C75DF562DF8}" srcOrd="3" destOrd="0" presId="urn:microsoft.com/office/officeart/2008/layout/VerticalAccentList"/>
    <dgm:cxn modelId="{6E610716-8AC3-0F45-9558-74410F610003}" type="presParOf" srcId="{70B23464-E7D5-2141-95ED-9C75DF562DF8}" destId="{8A72FEEC-C7F0-2A4B-A87E-9097F6F4B111}" srcOrd="0" destOrd="0" presId="urn:microsoft.com/office/officeart/2008/layout/VerticalAccentList"/>
    <dgm:cxn modelId="{4A8BFBB2-EB9A-454A-B503-0754DCE69161}" type="presParOf" srcId="{33B02948-C468-D841-885F-D155192D4ABC}" destId="{84309B4D-F10F-9C42-A0B2-4F2543E0611B}" srcOrd="4" destOrd="0" presId="urn:microsoft.com/office/officeart/2008/layout/VerticalAccentList"/>
    <dgm:cxn modelId="{76173B06-41F6-4F41-9519-4CF095A68105}" type="presParOf" srcId="{84309B4D-F10F-9C42-A0B2-4F2543E0611B}" destId="{D5F3F532-7681-7C42-9A20-3962E58DE4B7}" srcOrd="0" destOrd="0" presId="urn:microsoft.com/office/officeart/2008/layout/VerticalAccentList"/>
    <dgm:cxn modelId="{3044F290-16F3-4F48-90C1-075BEEF15859}" type="presParOf" srcId="{84309B4D-F10F-9C42-A0B2-4F2543E0611B}" destId="{31E16B42-EBB7-064C-9DE7-30272C48C729}" srcOrd="1" destOrd="0" presId="urn:microsoft.com/office/officeart/2008/layout/VerticalAccentList"/>
    <dgm:cxn modelId="{57499277-2036-7544-9845-FFCEE285CB6C}" type="presParOf" srcId="{84309B4D-F10F-9C42-A0B2-4F2543E0611B}" destId="{21F71900-C2D4-5043-8F1D-02309D685526}" srcOrd="2" destOrd="0" presId="urn:microsoft.com/office/officeart/2008/layout/VerticalAccentList"/>
    <dgm:cxn modelId="{C4FDAB51-D86E-4348-9A53-69A10358C9DC}" type="presParOf" srcId="{84309B4D-F10F-9C42-A0B2-4F2543E0611B}" destId="{2829F7E3-6A69-BA4A-9454-6473464D964F}" srcOrd="3" destOrd="0" presId="urn:microsoft.com/office/officeart/2008/layout/VerticalAccentList"/>
    <dgm:cxn modelId="{D7783F2B-640B-3944-8A76-0E5E6F5DAAC3}" type="presParOf" srcId="{84309B4D-F10F-9C42-A0B2-4F2543E0611B}" destId="{06F891B0-7815-5742-8849-5F7DC35B5051}" srcOrd="4" destOrd="0" presId="urn:microsoft.com/office/officeart/2008/layout/VerticalAccentList"/>
    <dgm:cxn modelId="{89E9875F-B274-E94D-B6BA-254E9B28E03C}" type="presParOf" srcId="{84309B4D-F10F-9C42-A0B2-4F2543E0611B}" destId="{F9379C73-6751-9144-B79D-18512DF3177E}" srcOrd="5" destOrd="0" presId="urn:microsoft.com/office/officeart/2008/layout/VerticalAccentList"/>
    <dgm:cxn modelId="{EB728CB0-A3D1-BB45-9D38-E173BF98AA03}" type="presParOf" srcId="{84309B4D-F10F-9C42-A0B2-4F2543E0611B}" destId="{BB2BF044-D2FC-8748-91FA-8B4ADDF9F5F3}" srcOrd="6" destOrd="0" presId="urn:microsoft.com/office/officeart/2008/layout/VerticalAccentList"/>
    <dgm:cxn modelId="{C3F372A1-1127-A840-8503-AD60C4AC86F5}" type="presParOf" srcId="{33B02948-C468-D841-885F-D155192D4ABC}" destId="{1EF3BFCF-8FF6-654C-82C1-1D6804A652D4}" srcOrd="5" destOrd="0" presId="urn:microsoft.com/office/officeart/2008/layout/VerticalAccentList"/>
    <dgm:cxn modelId="{ABB5ABB9-66C9-DC49-BF61-32C62E372D1D}" type="presParOf" srcId="{33B02948-C468-D841-885F-D155192D4ABC}" destId="{0835F411-5B40-8340-998E-834E07693A27}" srcOrd="6" destOrd="0" presId="urn:microsoft.com/office/officeart/2008/layout/VerticalAccentList"/>
    <dgm:cxn modelId="{D1C632DF-72DF-2847-A924-0CE926079DC4}" type="presParOf" srcId="{0835F411-5B40-8340-998E-834E07693A27}" destId="{957C69E0-90F3-1240-8805-22225DFBD3BF}" srcOrd="0" destOrd="0" presId="urn:microsoft.com/office/officeart/2008/layout/VerticalAccentList"/>
    <dgm:cxn modelId="{E3D2639A-FF76-154E-80F2-D8992D52BB41}" type="presParOf" srcId="{33B02948-C468-D841-885F-D155192D4ABC}" destId="{18A1B340-3C95-FE44-8E4B-FDB2FCD83DCE}" srcOrd="7" destOrd="0" presId="urn:microsoft.com/office/officeart/2008/layout/VerticalAccentList"/>
    <dgm:cxn modelId="{070A58FB-23CB-7F4D-82C7-C098926C2972}" type="presParOf" srcId="{18A1B340-3C95-FE44-8E4B-FDB2FCD83DCE}" destId="{47100D78-5680-2541-80A9-C3CFFEED3E84}" srcOrd="0" destOrd="0" presId="urn:microsoft.com/office/officeart/2008/layout/VerticalAccentList"/>
    <dgm:cxn modelId="{B022D75D-6D4F-6C46-98E3-D39366A224E5}" type="presParOf" srcId="{18A1B340-3C95-FE44-8E4B-FDB2FCD83DCE}" destId="{1BFC71D2-F5EA-224C-86D3-B9D367273937}" srcOrd="1" destOrd="0" presId="urn:microsoft.com/office/officeart/2008/layout/VerticalAccentList"/>
    <dgm:cxn modelId="{46490831-EE2C-1F43-B733-FD1004352499}" type="presParOf" srcId="{18A1B340-3C95-FE44-8E4B-FDB2FCD83DCE}" destId="{9947FF10-4135-5945-93E9-3C2899A3686C}" srcOrd="2" destOrd="0" presId="urn:microsoft.com/office/officeart/2008/layout/VerticalAccentList"/>
    <dgm:cxn modelId="{563C17FB-7439-0D49-94B2-8AC8CB43B928}" type="presParOf" srcId="{18A1B340-3C95-FE44-8E4B-FDB2FCD83DCE}" destId="{21C04A53-9EE7-F14D-8F99-25AAC0A98735}" srcOrd="3" destOrd="0" presId="urn:microsoft.com/office/officeart/2008/layout/VerticalAccentList"/>
    <dgm:cxn modelId="{E149FE1F-9FD5-4241-ABFA-AA1E62CAA72A}" type="presParOf" srcId="{18A1B340-3C95-FE44-8E4B-FDB2FCD83DCE}" destId="{CA53A925-759A-C047-B2AB-6B9A74E900B8}" srcOrd="4" destOrd="0" presId="urn:microsoft.com/office/officeart/2008/layout/VerticalAccentList"/>
    <dgm:cxn modelId="{59EABDFF-2904-1445-A35B-692FA002707C}" type="presParOf" srcId="{18A1B340-3C95-FE44-8E4B-FDB2FCD83DCE}" destId="{894CF4C6-0F70-A040-B018-BE15CD856D02}" srcOrd="5" destOrd="0" presId="urn:microsoft.com/office/officeart/2008/layout/VerticalAccentList"/>
    <dgm:cxn modelId="{AD75695A-330E-E44E-BECF-BE2A533154E6}" type="presParOf" srcId="{18A1B340-3C95-FE44-8E4B-FDB2FCD83DCE}" destId="{22D7FEF0-4BB7-BF44-A910-EDBCF3188D5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4B4A5-3DCD-304A-9743-B95ED3C8D86D}">
      <dsp:nvSpPr>
        <dsp:cNvPr id="0" name=""/>
        <dsp:cNvSpPr/>
      </dsp:nvSpPr>
      <dsp:spPr>
        <a:xfrm>
          <a:off x="394335" y="884128"/>
          <a:ext cx="7098030" cy="64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Speed layer</a:t>
          </a:r>
        </a:p>
      </dsp:txBody>
      <dsp:txXfrm>
        <a:off x="394335" y="884128"/>
        <a:ext cx="7098030" cy="645275"/>
      </dsp:txXfrm>
    </dsp:sp>
    <dsp:sp modelId="{64B06D03-DCD0-8A42-BAC0-56E20F21FE0F}">
      <dsp:nvSpPr>
        <dsp:cNvPr id="0" name=""/>
        <dsp:cNvSpPr/>
      </dsp:nvSpPr>
      <dsp:spPr>
        <a:xfrm>
          <a:off x="394335" y="1529403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7BA775-5D75-4741-BA9A-B3BF295B39FB}">
      <dsp:nvSpPr>
        <dsp:cNvPr id="0" name=""/>
        <dsp:cNvSpPr/>
      </dsp:nvSpPr>
      <dsp:spPr>
        <a:xfrm>
          <a:off x="1395945" y="1529403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E7C3A-7C5A-C748-A9A0-BBC6F83421A9}">
      <dsp:nvSpPr>
        <dsp:cNvPr id="0" name=""/>
        <dsp:cNvSpPr/>
      </dsp:nvSpPr>
      <dsp:spPr>
        <a:xfrm>
          <a:off x="2397556" y="1529403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85E84-46DE-464F-80DA-D4373B741CA5}">
      <dsp:nvSpPr>
        <dsp:cNvPr id="0" name=""/>
        <dsp:cNvSpPr/>
      </dsp:nvSpPr>
      <dsp:spPr>
        <a:xfrm>
          <a:off x="3399167" y="1529403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7F3F3-F36A-4445-B33B-AC9B857D14AB}">
      <dsp:nvSpPr>
        <dsp:cNvPr id="0" name=""/>
        <dsp:cNvSpPr/>
      </dsp:nvSpPr>
      <dsp:spPr>
        <a:xfrm>
          <a:off x="4400778" y="1529403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95647A-4E20-2146-A572-ED71673C5456}">
      <dsp:nvSpPr>
        <dsp:cNvPr id="0" name=""/>
        <dsp:cNvSpPr/>
      </dsp:nvSpPr>
      <dsp:spPr>
        <a:xfrm>
          <a:off x="5402389" y="1529403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AB1699-6A15-3449-95A8-BED6DE8DE9D9}">
      <dsp:nvSpPr>
        <dsp:cNvPr id="0" name=""/>
        <dsp:cNvSpPr/>
      </dsp:nvSpPr>
      <dsp:spPr>
        <a:xfrm>
          <a:off x="6404000" y="1529403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2FEEC-C7F0-2A4B-A87E-9097F6F4B111}">
      <dsp:nvSpPr>
        <dsp:cNvPr id="0" name=""/>
        <dsp:cNvSpPr/>
      </dsp:nvSpPr>
      <dsp:spPr>
        <a:xfrm>
          <a:off x="394335" y="1774164"/>
          <a:ext cx="7098030" cy="64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Serving layer</a:t>
          </a:r>
        </a:p>
      </dsp:txBody>
      <dsp:txXfrm>
        <a:off x="394335" y="1774164"/>
        <a:ext cx="7098030" cy="645275"/>
      </dsp:txXfrm>
    </dsp:sp>
    <dsp:sp modelId="{D5F3F532-7681-7C42-9A20-3962E58DE4B7}">
      <dsp:nvSpPr>
        <dsp:cNvPr id="0" name=""/>
        <dsp:cNvSpPr/>
      </dsp:nvSpPr>
      <dsp:spPr>
        <a:xfrm>
          <a:off x="394335" y="2419439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16B42-EBB7-064C-9DE7-30272C48C729}">
      <dsp:nvSpPr>
        <dsp:cNvPr id="0" name=""/>
        <dsp:cNvSpPr/>
      </dsp:nvSpPr>
      <dsp:spPr>
        <a:xfrm>
          <a:off x="1395945" y="2419439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71900-C2D4-5043-8F1D-02309D685526}">
      <dsp:nvSpPr>
        <dsp:cNvPr id="0" name=""/>
        <dsp:cNvSpPr/>
      </dsp:nvSpPr>
      <dsp:spPr>
        <a:xfrm>
          <a:off x="2397556" y="2419439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9F7E3-6A69-BA4A-9454-6473464D964F}">
      <dsp:nvSpPr>
        <dsp:cNvPr id="0" name=""/>
        <dsp:cNvSpPr/>
      </dsp:nvSpPr>
      <dsp:spPr>
        <a:xfrm>
          <a:off x="3399167" y="2419439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891B0-7815-5742-8849-5F7DC35B5051}">
      <dsp:nvSpPr>
        <dsp:cNvPr id="0" name=""/>
        <dsp:cNvSpPr/>
      </dsp:nvSpPr>
      <dsp:spPr>
        <a:xfrm>
          <a:off x="4400778" y="2419439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79C73-6751-9144-B79D-18512DF3177E}">
      <dsp:nvSpPr>
        <dsp:cNvPr id="0" name=""/>
        <dsp:cNvSpPr/>
      </dsp:nvSpPr>
      <dsp:spPr>
        <a:xfrm>
          <a:off x="5402389" y="2419439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BF044-D2FC-8748-91FA-8B4ADDF9F5F3}">
      <dsp:nvSpPr>
        <dsp:cNvPr id="0" name=""/>
        <dsp:cNvSpPr/>
      </dsp:nvSpPr>
      <dsp:spPr>
        <a:xfrm>
          <a:off x="6404000" y="2419439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7C69E0-90F3-1240-8805-22225DFBD3BF}">
      <dsp:nvSpPr>
        <dsp:cNvPr id="0" name=""/>
        <dsp:cNvSpPr/>
      </dsp:nvSpPr>
      <dsp:spPr>
        <a:xfrm>
          <a:off x="394335" y="2664200"/>
          <a:ext cx="7098030" cy="645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Batch layer</a:t>
          </a:r>
        </a:p>
      </dsp:txBody>
      <dsp:txXfrm>
        <a:off x="394335" y="2664200"/>
        <a:ext cx="7098030" cy="645275"/>
      </dsp:txXfrm>
    </dsp:sp>
    <dsp:sp modelId="{47100D78-5680-2541-80A9-C3CFFEED3E84}">
      <dsp:nvSpPr>
        <dsp:cNvPr id="0" name=""/>
        <dsp:cNvSpPr/>
      </dsp:nvSpPr>
      <dsp:spPr>
        <a:xfrm>
          <a:off x="394335" y="3309475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C71D2-F5EA-224C-86D3-B9D367273937}">
      <dsp:nvSpPr>
        <dsp:cNvPr id="0" name=""/>
        <dsp:cNvSpPr/>
      </dsp:nvSpPr>
      <dsp:spPr>
        <a:xfrm>
          <a:off x="1395945" y="3309475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7FF10-4135-5945-93E9-3C2899A3686C}">
      <dsp:nvSpPr>
        <dsp:cNvPr id="0" name=""/>
        <dsp:cNvSpPr/>
      </dsp:nvSpPr>
      <dsp:spPr>
        <a:xfrm>
          <a:off x="2397556" y="3309475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C04A53-9EE7-F14D-8F99-25AAC0A98735}">
      <dsp:nvSpPr>
        <dsp:cNvPr id="0" name=""/>
        <dsp:cNvSpPr/>
      </dsp:nvSpPr>
      <dsp:spPr>
        <a:xfrm>
          <a:off x="3399167" y="3309475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53A925-759A-C047-B2AB-6B9A74E900B8}">
      <dsp:nvSpPr>
        <dsp:cNvPr id="0" name=""/>
        <dsp:cNvSpPr/>
      </dsp:nvSpPr>
      <dsp:spPr>
        <a:xfrm>
          <a:off x="4400778" y="3309475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CF4C6-0F70-A040-B018-BE15CD856D02}">
      <dsp:nvSpPr>
        <dsp:cNvPr id="0" name=""/>
        <dsp:cNvSpPr/>
      </dsp:nvSpPr>
      <dsp:spPr>
        <a:xfrm>
          <a:off x="5402389" y="3309475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7FEF0-4BB7-BF44-A910-EDBCF3188D5F}">
      <dsp:nvSpPr>
        <dsp:cNvPr id="0" name=""/>
        <dsp:cNvSpPr/>
      </dsp:nvSpPr>
      <dsp:spPr>
        <a:xfrm>
          <a:off x="6404000" y="3309475"/>
          <a:ext cx="946404" cy="15773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CFC7CA5E-1C09-3A45-95A3-51BA12AE0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4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3470D-2DF5-B04C-A8DA-F893DE774F3D}" type="slidenum">
              <a:rPr lang="en-US">
                <a:latin typeface="Times" pitchFamily="-109" charset="0"/>
              </a:rPr>
              <a:pPr/>
              <a:t>1</a:t>
            </a:fld>
            <a:endParaRPr lang="en-US">
              <a:latin typeface="Times" pitchFamily="-109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" pitchFamily="-109" charset="0"/>
              </a:rPr>
              <a:t>http://</a:t>
            </a:r>
            <a:r>
              <a:rPr lang="en-US" dirty="0" err="1">
                <a:latin typeface="Times" pitchFamily="-109" charset="0"/>
              </a:rPr>
              <a:t>www.manamplified.org</a:t>
            </a:r>
            <a:r>
              <a:rPr lang="en-US" dirty="0">
                <a:latin typeface="Times" pitchFamily="-109" charset="0"/>
              </a:rPr>
              <a:t>/archives/2008/06/</a:t>
            </a:r>
            <a:r>
              <a:rPr lang="en-US" dirty="0" err="1">
                <a:latin typeface="Times" pitchFamily="-109" charset="0"/>
              </a:rPr>
              <a:t>hadoop-quotes.html</a:t>
            </a:r>
            <a:endParaRPr lang="en-US" dirty="0">
              <a:latin typeface="Times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46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4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/commons/e/e5/High_Performance_Computing_Center_Stuttgart_HLRS_2015_07_Cray_XC40_Hazel_Hen_IO.jpg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2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10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30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8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79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69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98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8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2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7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2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5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58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1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68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35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06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00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93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7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6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278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35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37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364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58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395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3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lunartheme.com</a:t>
            </a:r>
            <a:r>
              <a:rPr lang="en-US" dirty="0"/>
              <a:t>/understanding-</a:t>
            </a:r>
            <a:r>
              <a:rPr lang="en-US" dirty="0" err="1"/>
              <a:t>wordpress</a:t>
            </a:r>
            <a:r>
              <a:rPr lang="en-US" dirty="0"/>
              <a:t>-build-social-network/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5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7CA5E-1C09-3A45-95A3-51BA12AE00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A4CA-559C-7742-9EAF-FBBBDB9E7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46D20-FC87-3B47-BCF5-FA5B93269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A6E9A-964F-164A-86FD-9A79FC8E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80CB-29C9-474E-B0FE-81AAC1F8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FE888-7B47-504D-9DE7-71C69437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4C18E-0A5D-1743-A311-9F64C3AAA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0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AD85-A2EB-4743-A4C1-00F51AF0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651AD-A6DF-E345-9076-B6A411658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96B0-92FA-CC4C-BF93-FD36851A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BDE30-6BE9-1A40-B76B-7AA6A33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63BD0-B264-AD4A-B613-85020A55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BE194-9F96-AA4F-AB68-1F6E82D12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E0D80-2F1C-E84A-A624-B723DD7BC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634A0-2C10-8E45-B1D5-D0E2A305F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67669-1229-414C-8688-1F619079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30FB9-A8D7-424C-8642-85A61BE0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29CC-1C56-6F43-BFD6-307C10EF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0E61F-88F6-724F-A0C9-668D6C7E84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E88F-AFD4-4A41-9007-6531CCC4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4986B-C89C-364F-A719-61DEAB1A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BEB96-E6FD-B346-950A-B1AA7771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2B43-DA35-A74A-A699-0B34CFA6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A311-E0EB-DD40-851A-855803E4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3FFA-704B-E642-98FF-D37168E3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9A0DE-2F97-E54A-940C-F29C4C0DB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FC1B-D008-D94F-B1B6-C4E13AC6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EC88-A988-1E45-8060-D362D6E7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0493-7F14-1D46-B5A1-5776D0B9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3435E-42ED-7047-8697-3FFF86550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2F1B-667C-5A41-9CDC-C5CD197A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B7BC6-CDD6-FB4E-A8B4-1D25B098F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49A53-69BC-9049-AA5C-B75169918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0CC37-1418-414A-9D03-C05C20D9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26182-C8BE-6B45-91C4-066B4488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F17D4-B32C-BE45-9FE3-915BCBB9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6110-E538-7E45-B694-8E79D7A58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56C6-4AA2-8549-9AA1-6B10F558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188D2-9DD1-B746-8BAA-CEE5404F4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A9549-90C8-634C-801E-321960F26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50FBE-94B9-5342-9F22-D65DC8958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65CC-4D27-AC4F-9E0C-0D6DFDF74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B4F4C-1453-9647-8421-27E36334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AC3AD-5C97-C044-A91E-8672C558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F1415-76E7-9A4D-878C-ECEDA85F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B963-FC82-AC45-9F7D-F5D3A1E4A8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BF27-BD09-FD42-A0E9-4C5C01AC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1D8E2-5B90-1F4E-96E7-7BD653C2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B0E12-18A5-9444-B4FA-93D66473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2DD53-5C4D-4247-9321-2525920C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781D7-66B4-F04E-A88E-B8DE74042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CF43D-38BA-964E-9C6A-E63A06CC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D34A2-8F1B-5E46-B642-BE3B814E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C5F3-0334-654E-93F7-02215BA2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CA3C4-A3E0-E94F-8A57-6B4BBB595E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037C-D4F2-4540-8CE5-634C8CBE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4DCC7-5891-6445-893C-EAB1A4C6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7359E-52BF-6845-807D-FC8B71F74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85449-9BBD-EA4D-9F2A-AE1F39F1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00F01-B680-DD4D-A6BB-348A1E38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FEC27-8B25-F548-BF8C-E0F03276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E1DF1-EF4B-3D41-B11D-EA226FFAA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43ED-6193-8E43-B218-FE963D17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A8F86C-A88C-3F44-BBB0-B30F5569E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5D3D4-EA87-734B-9DCA-C9688C89B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85B95-F126-4A46-A05F-E0A0A4CA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664EB-A761-6C4C-8C54-9D9CFC0B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8E891-0AE1-1240-B3AE-C28475DB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5A5B-9EA4-CE4E-96EB-C605F0FE9A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BC3A4-12AE-2540-9016-DCE8B564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C346C-00B1-334B-B43F-A1163110B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14580-F324-C44E-9067-FE893C321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637D0-F346-AD47-9F98-13DAEC859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AAFBA-3676-0A4F-A55C-6B56A1E49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775E86-3B13-CC4E-9B16-ED3051BE7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 Computing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Let us change our traditional attitude to the construction of programs: Instead of imagining that our main task is to instruct a computer what to do, let us concentrate rather on explaining to humans what we want the computer to do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Donald E. Knuth, Literate Programming, 1984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are the raw material for information</a:t>
            </a:r>
          </a:p>
          <a:p>
            <a:r>
              <a:rPr lang="en-US" dirty="0"/>
              <a:t>Ideally, the lower the level of detail the better</a:t>
            </a:r>
          </a:p>
          <a:p>
            <a:pPr lvl="1"/>
            <a:r>
              <a:rPr lang="en-US" dirty="0"/>
              <a:t>Summarize up but not detail down</a:t>
            </a:r>
          </a:p>
          <a:p>
            <a:r>
              <a:rPr lang="en-US" dirty="0"/>
              <a:t>Immutability means no updating</a:t>
            </a:r>
          </a:p>
          <a:p>
            <a:pPr lvl="1"/>
            <a:r>
              <a:rPr lang="en-US" dirty="0"/>
              <a:t>Append plus a time stamp</a:t>
            </a:r>
          </a:p>
          <a:p>
            <a:r>
              <a:rPr lang="en-US" dirty="0"/>
              <a:t>Maintain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</a:t>
            </a:r>
          </a:p>
          <a:p>
            <a:r>
              <a:rPr lang="en-US" dirty="0"/>
              <a:t>Unstructured</a:t>
            </a:r>
          </a:p>
          <a:p>
            <a:pPr lvl="1"/>
            <a:r>
              <a:rPr lang="en-US" dirty="0"/>
              <a:t>Can structure with some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700463"/>
            <a:ext cx="5308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9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and fault-tolerant</a:t>
            </a:r>
          </a:p>
          <a:p>
            <a:r>
              <a:rPr lang="en-US" dirty="0"/>
              <a:t>Low latency reads and updates</a:t>
            </a:r>
          </a:p>
          <a:p>
            <a:r>
              <a:rPr lang="en-US" dirty="0"/>
              <a:t>Scalable</a:t>
            </a:r>
          </a:p>
          <a:p>
            <a:r>
              <a:rPr lang="en-US" dirty="0"/>
              <a:t>Support a wide variety of applications</a:t>
            </a:r>
          </a:p>
          <a:p>
            <a:r>
              <a:rPr lang="en-US" dirty="0"/>
              <a:t>Extensible</a:t>
            </a:r>
          </a:p>
          <a:p>
            <a:r>
              <a:rPr lang="en-US" dirty="0"/>
              <a:t>Ad hoc queries</a:t>
            </a:r>
          </a:p>
          <a:p>
            <a:r>
              <a:rPr lang="en-US" dirty="0"/>
              <a:t>Minimal maintenance</a:t>
            </a:r>
          </a:p>
          <a:p>
            <a:r>
              <a:rPr lang="en-US" dirty="0" err="1"/>
              <a:t>Debuggable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Bottlenecks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1165" y="1825625"/>
            <a:ext cx="6301669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the speed problem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5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architecture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564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7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 the cost problem</a:t>
            </a:r>
          </a:p>
          <a:p>
            <a:pPr lvl="1"/>
            <a:r>
              <a:rPr lang="en-US" dirty="0"/>
              <a:t>The batch layer stores the master copy of the dataset</a:t>
            </a:r>
          </a:p>
          <a:p>
            <a:pPr lvl="2"/>
            <a:r>
              <a:rPr lang="en-US" dirty="0"/>
              <a:t>A very large set of records</a:t>
            </a:r>
          </a:p>
          <a:p>
            <a:pPr lvl="2"/>
            <a:r>
              <a:rPr lang="en-US" dirty="0"/>
              <a:t>An immutable growing dataset</a:t>
            </a:r>
          </a:p>
          <a:p>
            <a:r>
              <a:rPr lang="en-US" dirty="0"/>
              <a:t>Continually pre-computes batch views on that master dataset so they are available when requested</a:t>
            </a:r>
          </a:p>
          <a:p>
            <a:pPr lvl="1"/>
            <a:r>
              <a:rPr lang="en-US" dirty="0"/>
              <a:t>Might take several hours to run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9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Automatically parallelized across a cluster of machines</a:t>
            </a:r>
          </a:p>
          <a:p>
            <a:pPr lvl="1"/>
            <a:r>
              <a:rPr lang="en-US" dirty="0"/>
              <a:t>Supports scalability to any size dataset</a:t>
            </a:r>
          </a:p>
          <a:p>
            <a:r>
              <a:rPr lang="en-US" dirty="0"/>
              <a:t>If you have an x nodes cluster, the computation will be about x times faster compared to a single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975-5784-E84D-AD4C-0AE23DB3F7F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AE22AE-7C9B-EC4E-B918-C8BC344F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69460"/>
            <a:ext cx="4800600" cy="32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7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specialized distributed database</a:t>
            </a:r>
          </a:p>
          <a:p>
            <a:r>
              <a:rPr lang="en-US" dirty="0"/>
              <a:t>Indexes pre-computed batch views and loads them so they can be efficiently queried</a:t>
            </a:r>
          </a:p>
          <a:p>
            <a:r>
              <a:rPr lang="en-US" dirty="0"/>
              <a:t>Continuously swaps in newer pre-computed versions of  batch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data not represented in a batch view are those data collected while the pre-computation was running</a:t>
            </a:r>
          </a:p>
          <a:p>
            <a:r>
              <a:rPr lang="en-US" dirty="0"/>
              <a:t>The speed layer is a real-time system to top-up the analysis with the latest data</a:t>
            </a:r>
          </a:p>
          <a:p>
            <a:pPr lvl="1"/>
            <a:r>
              <a:rPr lang="en-US" dirty="0"/>
              <a:t>Does incremental updates based on recent data </a:t>
            </a:r>
          </a:p>
          <a:p>
            <a:pPr lvl="1"/>
            <a:r>
              <a:rPr lang="en-US" dirty="0"/>
              <a:t>Modifies the view as data are collected</a:t>
            </a:r>
          </a:p>
          <a:p>
            <a:pPr lvl="1"/>
            <a:r>
              <a:rPr lang="en-US" dirty="0"/>
              <a:t>Merges the two views as required by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4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Drivers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50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architecture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06" y="1725413"/>
            <a:ext cx="5737244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Intermediate results are discarded every time a new batch view is received</a:t>
            </a:r>
          </a:p>
          <a:p>
            <a:r>
              <a:rPr lang="en-US" dirty="0"/>
              <a:t>The complexity of the speed layer is “isolated” </a:t>
            </a:r>
          </a:p>
          <a:p>
            <a:pPr lvl="1"/>
            <a:r>
              <a:rPr lang="en-US" dirty="0"/>
              <a:t>If anything goes wrong, the results are only a few hours out-of-date and fixed when the next batch update is received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architecture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43920"/>
            <a:ext cx="5207000" cy="187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9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New data  are sent to the batch and speed layers</a:t>
            </a:r>
          </a:p>
          <a:p>
            <a:pPr lvl="1"/>
            <a:r>
              <a:rPr lang="en-US" dirty="0"/>
              <a:t>New data are appended to the master dataset to preserve immutability</a:t>
            </a:r>
          </a:p>
          <a:p>
            <a:r>
              <a:rPr lang="en-US" dirty="0"/>
              <a:t>Speed layer does an incremental update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rcRect t="-21201" b="-21201"/>
          <a:stretch>
            <a:fillRect/>
          </a:stretch>
        </p:blipFill>
        <p:spPr bwMode="auto">
          <a:xfrm>
            <a:off x="5175250" y="1919288"/>
            <a:ext cx="380841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586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Batch layer pre-computes using all data</a:t>
            </a:r>
          </a:p>
          <a:p>
            <a:r>
              <a:rPr lang="en-US" dirty="0"/>
              <a:t>Serving layer indexes batch created views</a:t>
            </a:r>
          </a:p>
          <a:p>
            <a:pPr lvl="1"/>
            <a:r>
              <a:rPr lang="en-US" dirty="0"/>
              <a:t>Prepares for rapid response to queries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527575"/>
            <a:ext cx="3886200" cy="2947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Queries are handled by merging data from the serving and speed layers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527575"/>
            <a:ext cx="3886200" cy="2947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6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preserve integrity</a:t>
            </a:r>
          </a:p>
          <a:p>
            <a:r>
              <a:rPr lang="en-US" dirty="0"/>
              <a:t>Other elements can be recomputed</a:t>
            </a:r>
          </a:p>
          <a:p>
            <a:pPr lvl="1"/>
            <a:r>
              <a:rPr lang="en-US" dirty="0"/>
              <a:t>Replication across nodes</a:t>
            </a:r>
          </a:p>
          <a:p>
            <a:pPr lvl="1"/>
            <a:r>
              <a:rPr lang="en-US" dirty="0"/>
              <a:t>Redundancy is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0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CRUD to CR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</a:t>
            </a:r>
          </a:p>
          <a:p>
            <a:r>
              <a:rPr lang="en-US" dirty="0"/>
              <a:t>Read</a:t>
            </a:r>
          </a:p>
          <a:p>
            <a:r>
              <a:rPr lang="en-US" dirty="0"/>
              <a:t>Update</a:t>
            </a:r>
          </a:p>
          <a:p>
            <a:r>
              <a:rPr lang="en-US" dirty="0"/>
              <a:t>Delete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Create</a:t>
            </a:r>
          </a:p>
          <a:p>
            <a:r>
              <a:rPr lang="en-US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2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Immutability exceptions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  <a:p>
            <a:pPr lvl="1"/>
            <a:r>
              <a:rPr lang="en-US" dirty="0"/>
              <a:t>Delete elements of low potential value</a:t>
            </a:r>
          </a:p>
          <a:p>
            <a:pPr lvl="2"/>
            <a:r>
              <a:rPr lang="en-US" dirty="0"/>
              <a:t>Don’t keep some histories</a:t>
            </a:r>
          </a:p>
          <a:p>
            <a:r>
              <a:rPr lang="en-US" dirty="0"/>
              <a:t>Regulations and privacy</a:t>
            </a:r>
          </a:p>
          <a:p>
            <a:pPr lvl="1"/>
            <a:r>
              <a:rPr lang="en-US" dirty="0"/>
              <a:t>Delete elements that are not permitted</a:t>
            </a:r>
          </a:p>
          <a:p>
            <a:pPr lvl="2"/>
            <a:r>
              <a:rPr lang="en-US" dirty="0"/>
              <a:t>History of books borrowed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6110-E538-7E45-B694-8E79D7A58C5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37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Fact-based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fact is a single piece of data</a:t>
            </a:r>
          </a:p>
          <a:p>
            <a:pPr lvl="1"/>
            <a:r>
              <a:rPr lang="en-US" sz="2400" dirty="0"/>
              <a:t>Clare is female</a:t>
            </a:r>
          </a:p>
          <a:p>
            <a:pPr lvl="1"/>
            <a:r>
              <a:rPr lang="en-US" sz="2400" dirty="0"/>
              <a:t>Clare works at Bloomingdales</a:t>
            </a:r>
          </a:p>
          <a:p>
            <a:pPr lvl="1"/>
            <a:r>
              <a:rPr lang="en-US" sz="2400" dirty="0"/>
              <a:t>Clare lives in New York</a:t>
            </a:r>
          </a:p>
          <a:p>
            <a:r>
              <a:rPr lang="en-US" sz="2800" dirty="0"/>
              <a:t>Multi-valued facts need to be decomposed</a:t>
            </a:r>
          </a:p>
          <a:p>
            <a:pPr lvl="1"/>
            <a:r>
              <a:rPr lang="en-US" sz="2400" dirty="0"/>
              <a:t>Clare is a female working at Bloomingdales in New York</a:t>
            </a:r>
          </a:p>
          <a:p>
            <a:r>
              <a:rPr lang="en-US" sz="2800" dirty="0"/>
              <a:t>A fact is data about an entity or a relationship between two entities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activity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090" y="2057400"/>
            <a:ext cx="5698994" cy="14866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7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Fact-based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Each fact has an associated timestamp recording the earliest time that the fact is believed to be true</a:t>
            </a:r>
          </a:p>
          <a:p>
            <a:pPr lvl="1"/>
            <a:r>
              <a:rPr lang="en-US" sz="2000" dirty="0"/>
              <a:t>For convenience, usually the time the fact is captured</a:t>
            </a:r>
          </a:p>
          <a:p>
            <a:pPr lvl="1"/>
            <a:r>
              <a:rPr lang="en-US" sz="2000" dirty="0"/>
              <a:t>Create a new data type of time series or attributes become entities</a:t>
            </a:r>
          </a:p>
          <a:p>
            <a:r>
              <a:rPr lang="en-US" sz="2400" dirty="0"/>
              <a:t>More recent facts override older facts</a:t>
            </a:r>
          </a:p>
          <a:p>
            <a:r>
              <a:rPr lang="en-US" sz="2400" dirty="0"/>
              <a:t>All facts need to be uniquely identified</a:t>
            </a:r>
          </a:p>
          <a:p>
            <a:pPr lvl="1"/>
            <a:r>
              <a:rPr lang="en-US" sz="2000" dirty="0"/>
              <a:t>Often a timestamp plus other attributes</a:t>
            </a:r>
            <a:endParaRPr lang="en-US" sz="2300" dirty="0"/>
          </a:p>
          <a:p>
            <a:pPr lvl="1"/>
            <a:r>
              <a:rPr lang="en-US" sz="2000" dirty="0"/>
              <a:t>Use a 64-bit nonce (number used once) field, which is a a random number, if timestamp plus attribute combination could be identical</a:t>
            </a:r>
          </a:p>
          <a:p>
            <a:pPr lvl="1"/>
            <a:r>
              <a:rPr lang="en-US" sz="2000" dirty="0"/>
              <a:t>UUID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Fact-based versus relational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Decision-making effectiveness versus operational efficiency</a:t>
            </a:r>
          </a:p>
          <a:p>
            <a:pPr lvl="1"/>
            <a:r>
              <a:rPr lang="en-US" dirty="0"/>
              <a:t> Days versus seconds</a:t>
            </a:r>
          </a:p>
          <a:p>
            <a:r>
              <a:rPr lang="en-US" dirty="0"/>
              <a:t>Access many records versus access a few</a:t>
            </a:r>
          </a:p>
          <a:p>
            <a:r>
              <a:rPr lang="en-US" dirty="0"/>
              <a:t>Immutable versus mutable</a:t>
            </a:r>
          </a:p>
          <a:p>
            <a:pPr lvl="1"/>
            <a:r>
              <a:rPr lang="en-US" dirty="0"/>
              <a:t>History versus current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7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Schemas increase data quality by defining structure</a:t>
            </a:r>
          </a:p>
          <a:p>
            <a:r>
              <a:rPr lang="en-US" dirty="0"/>
              <a:t>Catch errors at creation time when they are easier and cheaper to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4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Fact-based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can represent facts-based data models</a:t>
            </a:r>
          </a:p>
          <a:p>
            <a:pPr lvl="1"/>
            <a:r>
              <a:rPr lang="en-US" dirty="0"/>
              <a:t>Nodes are entities</a:t>
            </a:r>
          </a:p>
          <a:p>
            <a:pPr lvl="1"/>
            <a:r>
              <a:rPr lang="en-US" dirty="0"/>
              <a:t>Properties are attributes of entities</a:t>
            </a:r>
          </a:p>
          <a:p>
            <a:pPr lvl="1"/>
            <a:r>
              <a:rPr lang="en-US" dirty="0"/>
              <a:t>Edges are relationships between entities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1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versus relational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full history</a:t>
            </a:r>
          </a:p>
          <a:p>
            <a:r>
              <a:rPr lang="en-US" dirty="0"/>
              <a:t>Append only</a:t>
            </a:r>
          </a:p>
          <a:p>
            <a:r>
              <a:rPr lang="en-US" dirty="0"/>
              <a:t>Scalable?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0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Solving the speed and cost problems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90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file system</a:t>
            </a:r>
          </a:p>
          <a:p>
            <a:pPr lvl="1"/>
            <a:r>
              <a:rPr lang="en-US" dirty="0"/>
              <a:t>Hadoop distributed file system (HDFS)</a:t>
            </a:r>
          </a:p>
          <a:p>
            <a:pPr lvl="1"/>
            <a:r>
              <a:rPr lang="en-US" dirty="0"/>
              <a:t>A storage structure for large data sets</a:t>
            </a:r>
          </a:p>
          <a:p>
            <a:r>
              <a:rPr lang="en-US" dirty="0"/>
              <a:t>Commodity hardware</a:t>
            </a:r>
          </a:p>
          <a:p>
            <a:pPr lvl="1"/>
            <a:r>
              <a:rPr lang="en-US" dirty="0"/>
              <a:t>A cluster of nodes</a:t>
            </a:r>
          </a:p>
          <a:p>
            <a:r>
              <a:rPr lang="en-US" dirty="0"/>
              <a:t>Companies uses Hadoop for data analytics, machine learning, search ranking, email spam filtering, ad optimization, ETL, and more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93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cost</a:t>
            </a:r>
          </a:p>
          <a:p>
            <a:pPr lvl="1"/>
            <a:r>
              <a:rPr lang="en-US" dirty="0"/>
              <a:t>Commodity hardware</a:t>
            </a:r>
          </a:p>
          <a:p>
            <a:r>
              <a:rPr lang="en-US" dirty="0"/>
              <a:t>Speed</a:t>
            </a:r>
          </a:p>
          <a:p>
            <a:pPr lvl="1"/>
            <a:r>
              <a:rPr lang="en-US" dirty="0"/>
              <a:t>Multiple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4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46511" y="1728307"/>
            <a:ext cx="3868340" cy="3684588"/>
          </a:xfrm>
        </p:spPr>
        <p:txBody>
          <a:bodyPr/>
          <a:lstStyle/>
          <a:p>
            <a:r>
              <a:rPr lang="en-US" dirty="0"/>
              <a:t>Files are broken into fixed sized blocks of at least 64MB</a:t>
            </a:r>
          </a:p>
          <a:p>
            <a:r>
              <a:rPr lang="en-US" dirty="0"/>
              <a:t>Blocks are replicated across nodes</a:t>
            </a:r>
          </a:p>
          <a:p>
            <a:pPr lvl="1"/>
            <a:r>
              <a:rPr lang="en-US" dirty="0"/>
              <a:t>Parallel processing</a:t>
            </a:r>
          </a:p>
          <a:p>
            <a:pPr lvl="1"/>
            <a:r>
              <a:rPr lang="en-US" dirty="0"/>
              <a:t>Fault tolerance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1690689"/>
            <a:ext cx="3887788" cy="2903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F975-5784-E84D-AD4C-0AE23DB3F7F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59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 storage</a:t>
            </a:r>
          </a:p>
          <a:p>
            <a:pPr lvl="1"/>
            <a:r>
              <a:rPr lang="en-US" dirty="0"/>
              <a:t>Store blocks sequentially to minimize disk head movement</a:t>
            </a:r>
          </a:p>
          <a:p>
            <a:pPr lvl="1"/>
            <a:r>
              <a:rPr lang="en-US" dirty="0"/>
              <a:t>Blocks are grouped into files</a:t>
            </a:r>
          </a:p>
          <a:p>
            <a:pPr lvl="1"/>
            <a:r>
              <a:rPr lang="en-US" dirty="0"/>
              <a:t>All files for a dataset are grouped into a single folder</a:t>
            </a:r>
          </a:p>
          <a:p>
            <a:pPr lvl="1"/>
            <a:r>
              <a:rPr lang="en-US" dirty="0"/>
              <a:t>No random access to records</a:t>
            </a:r>
          </a:p>
          <a:p>
            <a:pPr lvl="1"/>
            <a:r>
              <a:rPr lang="en-US" dirty="0"/>
              <a:t>New data are added as a new file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4B963-FC82-AC45-9F7D-F5D3A1E4A8E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7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logics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A618D-CF74-754B-BC6D-97B5510C4E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3828"/>
              </p:ext>
            </p:extLst>
          </p:nvPr>
        </p:nvGraphicFramePr>
        <p:xfrm>
          <a:off x="628650" y="1524000"/>
          <a:ext cx="7772401" cy="4724399"/>
        </p:xfrm>
        <a:graphic>
          <a:graphicData uri="http://schemas.openxmlformats.org/drawingml/2006/table">
            <a:tbl>
              <a:tblPr firstRow="1" firstCol="1">
                <a:tableStyleId>{775DCB02-9BB8-47FD-8907-85C794F793BA}</a:tableStyleId>
              </a:tblPr>
              <a:tblGrid>
                <a:gridCol w="112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9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Economy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Subsistence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Agricultural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Industrial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Service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Sustainable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Question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How to survive?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How to farm?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How to manage resources?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How to create customers?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How to reduce impact?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671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Dominant issue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Survival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明朝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Production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明朝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明朝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明朝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Customer service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明朝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明朝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明朝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明朝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Sustainability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Key information systems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Gesture</a:t>
                      </a:r>
                      <a:b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</a:b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Speech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Writing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Calendar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Accounting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ERP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Project management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CRM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Analytics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N W3" charset="0"/>
                        <a:cs typeface="Trebuchet MS"/>
                        <a:sym typeface="Palatino" charset="0"/>
                      </a:endParaRP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Simulation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Optimization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Palatino" charset="0"/>
                        </a:rPr>
                        <a:t>Design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ヒラギノ角ゴ ProN W3" charset="0"/>
                          <a:cs typeface="Trebuchet MS"/>
                          <a:sym typeface="Palatino" charset="0"/>
                        </a:rPr>
                        <a:t>Digital twin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418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Scalable storage</a:t>
            </a:r>
          </a:p>
          <a:p>
            <a:pPr lvl="1"/>
            <a:r>
              <a:rPr lang="en-US" dirty="0"/>
              <a:t>Add nodes</a:t>
            </a:r>
          </a:p>
          <a:p>
            <a:pPr lvl="1"/>
            <a:r>
              <a:rPr lang="en-US" dirty="0"/>
              <a:t>Append new data as files</a:t>
            </a:r>
          </a:p>
          <a:p>
            <a:r>
              <a:rPr lang="en-US" dirty="0"/>
              <a:t>Scalable computation</a:t>
            </a:r>
          </a:p>
          <a:p>
            <a:pPr lvl="1"/>
            <a:r>
              <a:rPr lang="en-US" dirty="0"/>
              <a:t>Support of MapReduce</a:t>
            </a:r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Group data into folders for processing at the folder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6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Spark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Apache project for cluster computing</a:t>
            </a:r>
          </a:p>
          <a:p>
            <a:r>
              <a:rPr lang="en-US" dirty="0"/>
              <a:t>Based on resilient distributed dataset (RDD)</a:t>
            </a:r>
          </a:p>
          <a:p>
            <a:pPr lvl="1"/>
            <a:r>
              <a:rPr lang="en-US" dirty="0"/>
              <a:t>Similar characteristics to HDFS</a:t>
            </a:r>
          </a:p>
          <a:p>
            <a:r>
              <a:rPr lang="en-US" dirty="0"/>
              <a:t>Can interface with Hadoop</a:t>
            </a:r>
          </a:p>
        </p:txBody>
      </p:sp>
    </p:spTree>
    <p:extLst>
      <p:ext uri="{BB962C8B-B14F-4D97-AF65-F5344CB8AC3E}">
        <p14:creationId xmlns:p14="http://schemas.microsoft.com/office/powerpoint/2010/main" val="52502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Spark components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 SQL</a:t>
            </a:r>
          </a:p>
          <a:p>
            <a:r>
              <a:rPr lang="en-US" dirty="0"/>
              <a:t>Spark streaming</a:t>
            </a:r>
          </a:p>
          <a:p>
            <a:pPr lvl="1"/>
            <a:r>
              <a:rPr lang="en-US" dirty="0"/>
              <a:t>Real-time event analysis</a:t>
            </a:r>
          </a:p>
          <a:p>
            <a:r>
              <a:rPr lang="en-US" dirty="0"/>
              <a:t>Machine learning library</a:t>
            </a:r>
          </a:p>
          <a:p>
            <a:r>
              <a:rPr lang="en-US" dirty="0" err="1"/>
              <a:t>GraphX</a:t>
            </a:r>
            <a:r>
              <a:rPr lang="en-US" dirty="0"/>
              <a:t> for graph processing</a:t>
            </a:r>
          </a:p>
          <a:p>
            <a:r>
              <a:rPr lang="en-US" dirty="0"/>
              <a:t>Applications can be written in Java, Scala, Python, and R</a:t>
            </a:r>
          </a:p>
        </p:txBody>
      </p:sp>
    </p:spTree>
    <p:extLst>
      <p:ext uri="{BB962C8B-B14F-4D97-AF65-F5344CB8AC3E}">
        <p14:creationId xmlns:p14="http://schemas.microsoft.com/office/powerpoint/2010/main" val="1182575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&amp; Spark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sparklyr</a:t>
            </a:r>
            <a:r>
              <a:rPr lang="en-US" dirty="0"/>
              <a:t> package</a:t>
            </a:r>
          </a:p>
          <a:p>
            <a:r>
              <a:rPr lang="en-US" dirty="0"/>
              <a:t>Enables </a:t>
            </a:r>
            <a:r>
              <a:rPr lang="en-US" dirty="0" err="1"/>
              <a:t>dplyr</a:t>
            </a:r>
            <a:r>
              <a:rPr lang="en-US" dirty="0"/>
              <a:t> for processing Spark files</a:t>
            </a:r>
          </a:p>
          <a:p>
            <a:r>
              <a:rPr lang="en-US" dirty="0"/>
              <a:t>Local mode for development and testing</a:t>
            </a:r>
          </a:p>
          <a:p>
            <a:r>
              <a:rPr lang="en-US" dirty="0"/>
              <a:t>Access to Machine Learning library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92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&amp; Spark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the latest version of Java</a:t>
            </a:r>
          </a:p>
          <a:p>
            <a:r>
              <a:rPr lang="en-US" dirty="0"/>
              <a:t>Install a local version of Spark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409" y="3013501"/>
            <a:ext cx="6324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sparklyr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spark_install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(version='2.0.2')</a:t>
            </a:r>
          </a:p>
        </p:txBody>
      </p:sp>
    </p:spTree>
    <p:extLst>
      <p:ext uri="{BB962C8B-B14F-4D97-AF65-F5344CB8AC3E}">
        <p14:creationId xmlns:p14="http://schemas.microsoft.com/office/powerpoint/2010/main" val="1938900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&amp; Spark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local Spark connection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2598003"/>
            <a:ext cx="7315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sparklyr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&lt;-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spark_connect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(master = "local")</a:t>
            </a:r>
          </a:p>
        </p:txBody>
      </p:sp>
    </p:spTree>
    <p:extLst>
      <p:ext uri="{BB962C8B-B14F-4D97-AF65-F5344CB8AC3E}">
        <p14:creationId xmlns:p14="http://schemas.microsoft.com/office/powerpoint/2010/main" val="1512829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 &amp; Spark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Tabulate</a:t>
            </a:r>
          </a:p>
        </p:txBody>
      </p:sp>
    </p:spTree>
    <p:extLst>
      <p:ext uri="{BB962C8B-B14F-4D97-AF65-F5344CB8AC3E}">
        <p14:creationId xmlns:p14="http://schemas.microsoft.com/office/powerpoint/2010/main" val="55403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544" y="1905000"/>
            <a:ext cx="8001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tidyverse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&lt;-  "http://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people.terry.uga.edu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rwatson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centralparktemps.txt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t &lt;-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read_delim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=',')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tabulate frequencies for temperature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t %&gt;%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mutate(Fahrenheit = round(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temperature,digits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=0)) %&gt;%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(Fahrenheit) %&gt;%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summarize(Frequency = n())</a:t>
            </a:r>
          </a:p>
        </p:txBody>
      </p:sp>
    </p:spTree>
    <p:extLst>
      <p:ext uri="{BB962C8B-B14F-4D97-AF65-F5344CB8AC3E}">
        <p14:creationId xmlns:p14="http://schemas.microsoft.com/office/powerpoint/2010/main" val="37409195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1828800"/>
            <a:ext cx="800100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sparklyr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tidyverse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spark_install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(version='2.0.2')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&lt;-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spark_connect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(master = "local",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spark_home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spark_home_dir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(version = "2.0.2"))</a:t>
            </a:r>
          </a:p>
          <a:p>
            <a:r>
              <a:rPr lang="en-US" sz="1400" dirty="0" err="1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t_tbl</a:t>
            </a:r>
            <a:r>
              <a:rPr lang="en-US" sz="1400" dirty="0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 &lt;- </a:t>
            </a:r>
            <a:r>
              <a:rPr lang="en-US" sz="1400" dirty="0" err="1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copy_to</a:t>
            </a:r>
            <a:r>
              <a:rPr lang="en-US" sz="1400" dirty="0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sc,t</a:t>
            </a:r>
            <a:r>
              <a:rPr lang="en-US" sz="1400" dirty="0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t_tbl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%&gt;%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mutate(Fahrenheit = round(temperature,0)) %&gt;%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(Fahrenheit) %&gt;%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summarize(Frequency = n()) %&gt;%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arrange(Fahrenheit)</a:t>
            </a:r>
          </a:p>
        </p:txBody>
      </p:sp>
    </p:spTree>
    <p:extLst>
      <p:ext uri="{BB962C8B-B14F-4D97-AF65-F5344CB8AC3E}">
        <p14:creationId xmlns:p14="http://schemas.microsoft.com/office/powerpoint/2010/main" val="1016161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 &amp; Spark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Basic statistics</a:t>
            </a:r>
          </a:p>
        </p:txBody>
      </p:sp>
    </p:spTree>
    <p:extLst>
      <p:ext uri="{BB962C8B-B14F-4D97-AF65-F5344CB8AC3E}">
        <p14:creationId xmlns:p14="http://schemas.microsoft.com/office/powerpoint/2010/main" val="83112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1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1656930"/>
            <a:ext cx="830579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tidyverse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&lt;-  "http://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people.terry.uga.edu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rwatson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centralparktemps.txt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t &lt;-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read_delim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=',')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report minimum, mean, and maximum by year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t %&gt;%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(year) %&gt;%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summarize(Min=min(temperature),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    Mean = round(mean(temperature),1),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    Max = max(temperature))</a:t>
            </a:r>
          </a:p>
        </p:txBody>
      </p:sp>
    </p:spTree>
    <p:extLst>
      <p:ext uri="{BB962C8B-B14F-4D97-AF65-F5344CB8AC3E}">
        <p14:creationId xmlns:p14="http://schemas.microsoft.com/office/powerpoint/2010/main" val="1368399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1709980"/>
            <a:ext cx="8305798" cy="289310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sparklyr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tidyverse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spark_install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(version='2.0.2')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&lt;-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spark_connect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(master = "local",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spark_home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spark_home_dir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(version = "2.0.2"))</a:t>
            </a:r>
          </a:p>
          <a:p>
            <a:r>
              <a:rPr lang="en-US" sz="1400" dirty="0" err="1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t_tbl</a:t>
            </a:r>
            <a:r>
              <a:rPr lang="en-US" sz="1400" dirty="0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 &lt;- </a:t>
            </a:r>
            <a:r>
              <a:rPr lang="en-US" sz="1400" dirty="0" err="1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copy_to</a:t>
            </a:r>
            <a:r>
              <a:rPr lang="en-US" sz="1400" dirty="0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sc,t</a:t>
            </a:r>
            <a:r>
              <a:rPr lang="en-US" sz="1400" dirty="0">
                <a:effectLst>
                  <a:glow rad="736600">
                    <a:srgbClr val="FFFF00">
                      <a:alpha val="60000"/>
                    </a:srgbClr>
                  </a:glow>
                </a:effectLst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report minimum, mean, and maximum by year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t_tbl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%&gt;%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(year) %&gt;%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summarize(Min=min(temperature),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    Mean = round(mean(temperature),1),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    Max = max(temperature)) %&gt;%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arrange(year)</a:t>
            </a:r>
          </a:p>
        </p:txBody>
      </p:sp>
    </p:spTree>
    <p:extLst>
      <p:ext uri="{BB962C8B-B14F-4D97-AF65-F5344CB8AC3E}">
        <p14:creationId xmlns:p14="http://schemas.microsoft.com/office/powerpoint/2010/main" val="8514205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distributed database</a:t>
            </a:r>
          </a:p>
          <a:p>
            <a:r>
              <a:rPr lang="en-US" dirty="0"/>
              <a:t>Does not enforce relationships</a:t>
            </a:r>
          </a:p>
          <a:p>
            <a:r>
              <a:rPr lang="en-US" dirty="0"/>
              <a:t>Does not enforce strict column data typing</a:t>
            </a:r>
          </a:p>
          <a:p>
            <a:r>
              <a:rPr lang="en-US" dirty="0"/>
              <a:t>Part of the Hadoop </a:t>
            </a:r>
            <a:r>
              <a:rPr lang="en-US" dirty="0" err="1"/>
              <a:t>ecosytem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867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  <a:p>
            <a:r>
              <a:rPr lang="en-US" dirty="0"/>
              <a:t>Twitter</a:t>
            </a:r>
          </a:p>
          <a:p>
            <a:r>
              <a:rPr lang="en-US"/>
              <a:t>StumbleUpon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70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Hiring: learning from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with a criminal background perform a bit better in customer-support call centers</a:t>
            </a:r>
          </a:p>
          <a:p>
            <a:r>
              <a:rPr lang="en-US" dirty="0"/>
              <a:t>Customer-service employees who live nearby are less likely to leave</a:t>
            </a:r>
          </a:p>
          <a:p>
            <a:r>
              <a:rPr lang="en-US" dirty="0"/>
              <a:t>Honest people tend to perform better and stay on the job longer</a:t>
            </a:r>
          </a:p>
          <a:p>
            <a:r>
              <a:rPr lang="en-US" dirty="0"/>
              <a:t> but make less effective salespeople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3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Scientific discovery</a:t>
            </a:r>
          </a:p>
          <a:p>
            <a:pPr lvl="1"/>
            <a:r>
              <a:rPr lang="en-US" dirty="0"/>
              <a:t>Quasars</a:t>
            </a:r>
          </a:p>
          <a:p>
            <a:pPr lvl="1"/>
            <a:r>
              <a:rPr lang="en-US" dirty="0"/>
              <a:t>Higgs Boson</a:t>
            </a:r>
          </a:p>
          <a:p>
            <a:r>
              <a:rPr lang="en-US" dirty="0"/>
              <a:t>Discovering linkages among humans, products, and services</a:t>
            </a:r>
          </a:p>
          <a:p>
            <a:r>
              <a:rPr lang="en-US" dirty="0"/>
              <a:t>An ecological sustainable society</a:t>
            </a:r>
          </a:p>
          <a:p>
            <a:pPr lvl="1"/>
            <a:r>
              <a:rPr lang="en-US" dirty="0"/>
              <a:t>Energy Informatics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71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business problem?</a:t>
            </a:r>
          </a:p>
          <a:p>
            <a:r>
              <a:rPr lang="en-US" dirty="0"/>
              <a:t>What information is needed to make a high-quality decision?</a:t>
            </a:r>
          </a:p>
          <a:p>
            <a:r>
              <a:rPr lang="en-US" dirty="0"/>
              <a:t>What data can be converted into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6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Faster and lower cost solutions for data-driven decision making</a:t>
            </a:r>
          </a:p>
          <a:p>
            <a:r>
              <a:rPr lang="en-US" sz="2800" dirty="0"/>
              <a:t>HDFS</a:t>
            </a:r>
          </a:p>
          <a:p>
            <a:pPr lvl="1"/>
            <a:r>
              <a:rPr lang="en-US" sz="2400" dirty="0"/>
              <a:t>Reduces the cost of storing large data sets</a:t>
            </a:r>
          </a:p>
          <a:p>
            <a:pPr lvl="1"/>
            <a:r>
              <a:rPr lang="en-US" sz="2400" dirty="0"/>
              <a:t>Becoming the new standard for data storage</a:t>
            </a:r>
          </a:p>
          <a:p>
            <a:r>
              <a:rPr lang="en-US" sz="2800" dirty="0"/>
              <a:t>Cluster computing changed the way data are processed</a:t>
            </a:r>
          </a:p>
          <a:p>
            <a:pPr lvl="1"/>
            <a:r>
              <a:rPr lang="en-US" sz="2400" dirty="0"/>
              <a:t>Cheaper</a:t>
            </a:r>
          </a:p>
          <a:p>
            <a:pPr lvl="1"/>
            <a:r>
              <a:rPr lang="en-US" sz="2400" dirty="0"/>
              <a:t>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061942"/>
            <a:ext cx="7886700" cy="38787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134" y="5867400"/>
            <a:ext cx="3835400" cy="66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A19482-3E97-534C-A5A7-191A6CCFC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746250"/>
            <a:ext cx="4993148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6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687795"/>
            <a:ext cx="7886700" cy="38064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transformation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1880" t="11214" r="-21880"/>
          <a:stretch/>
        </p:blipFill>
        <p:spPr>
          <a:xfrm>
            <a:off x="228600" y="1905000"/>
            <a:ext cx="9073568" cy="4279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BF975-5784-E84D-AD4C-0AE23DB3F7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1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15699</TotalTime>
  <Words>1713</Words>
  <Application>Microsoft Office PowerPoint</Application>
  <PresentationFormat>On-screen Show (4:3)</PresentationFormat>
  <Paragraphs>393</Paragraphs>
  <Slides>57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Cluster Computing</vt:lpstr>
      <vt:lpstr>Drivers</vt:lpstr>
      <vt:lpstr>Central activity</vt:lpstr>
      <vt:lpstr>Dominant logics</vt:lpstr>
      <vt:lpstr>Data sources</vt:lpstr>
      <vt:lpstr>Operational</vt:lpstr>
      <vt:lpstr>Social</vt:lpstr>
      <vt:lpstr>Environmental</vt:lpstr>
      <vt:lpstr>Digital transformation</vt:lpstr>
      <vt:lpstr>Data</vt:lpstr>
      <vt:lpstr>Data types</vt:lpstr>
      <vt:lpstr>Requirements for Big Data</vt:lpstr>
      <vt:lpstr>Bottlenecks</vt:lpstr>
      <vt:lpstr>Solving the speed problem</vt:lpstr>
      <vt:lpstr>Lambda architecture</vt:lpstr>
      <vt:lpstr>Batch layer</vt:lpstr>
      <vt:lpstr>Batch programming</vt:lpstr>
      <vt:lpstr>Serving layer</vt:lpstr>
      <vt:lpstr>Speed layer</vt:lpstr>
      <vt:lpstr>Lambda architecture</vt:lpstr>
      <vt:lpstr>Speed layer</vt:lpstr>
      <vt:lpstr>Lambda architecture</vt:lpstr>
      <vt:lpstr>Lambda architecture</vt:lpstr>
      <vt:lpstr>Lambda architecture</vt:lpstr>
      <vt:lpstr>Lambda architecture</vt:lpstr>
      <vt:lpstr>Master dataset</vt:lpstr>
      <vt:lpstr>CRUD to CR</vt:lpstr>
      <vt:lpstr>Immutability exceptions</vt:lpstr>
      <vt:lpstr>Fact-based data model</vt:lpstr>
      <vt:lpstr>Fact-based data model</vt:lpstr>
      <vt:lpstr>Fact-based versus relational</vt:lpstr>
      <vt:lpstr>Schemas</vt:lpstr>
      <vt:lpstr>Fact-based data model</vt:lpstr>
      <vt:lpstr>Graph versus relational</vt:lpstr>
      <vt:lpstr>Solving the speed and cost problems</vt:lpstr>
      <vt:lpstr>Hadoop</vt:lpstr>
      <vt:lpstr>Hadoop</vt:lpstr>
      <vt:lpstr>HDFS</vt:lpstr>
      <vt:lpstr>HDFS</vt:lpstr>
      <vt:lpstr>HDFS</vt:lpstr>
      <vt:lpstr>Apache Spark </vt:lpstr>
      <vt:lpstr>Apache Spark components </vt:lpstr>
      <vt:lpstr>R &amp; Spark</vt:lpstr>
      <vt:lpstr>R &amp; Spark</vt:lpstr>
      <vt:lpstr>R &amp; Spark</vt:lpstr>
      <vt:lpstr>R &amp; Spark</vt:lpstr>
      <vt:lpstr>R</vt:lpstr>
      <vt:lpstr>Spark</vt:lpstr>
      <vt:lpstr>R &amp; Spark</vt:lpstr>
      <vt:lpstr>R</vt:lpstr>
      <vt:lpstr>Spark</vt:lpstr>
      <vt:lpstr>HBase</vt:lpstr>
      <vt:lpstr>Applications</vt:lpstr>
      <vt:lpstr>Hiring: learning from big data</vt:lpstr>
      <vt:lpstr>Outcomes</vt:lpstr>
      <vt:lpstr>Critical questions</vt:lpstr>
      <vt:lpstr>Conclusions</vt:lpstr>
    </vt:vector>
  </TitlesOfParts>
  <Company>The 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Data</dc:title>
  <cp:lastModifiedBy>Richard T Watson</cp:lastModifiedBy>
  <cp:revision>262</cp:revision>
  <dcterms:created xsi:type="dcterms:W3CDTF">2010-12-22T17:46:51Z</dcterms:created>
  <dcterms:modified xsi:type="dcterms:W3CDTF">2022-11-05T15:23:06Z</dcterms:modified>
</cp:coreProperties>
</file>