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9" r:id="rId1"/>
  </p:sldMasterIdLst>
  <p:notesMasterIdLst>
    <p:notesMasterId r:id="rId72"/>
  </p:notesMasterIdLst>
  <p:sldIdLst>
    <p:sldId id="256" r:id="rId2"/>
    <p:sldId id="304" r:id="rId3"/>
    <p:sldId id="305" r:id="rId4"/>
    <p:sldId id="302" r:id="rId5"/>
    <p:sldId id="315" r:id="rId6"/>
    <p:sldId id="316" r:id="rId7"/>
    <p:sldId id="261" r:id="rId8"/>
    <p:sldId id="275" r:id="rId9"/>
    <p:sldId id="276" r:id="rId10"/>
    <p:sldId id="318" r:id="rId11"/>
    <p:sldId id="317" r:id="rId12"/>
    <p:sldId id="332" r:id="rId13"/>
    <p:sldId id="319" r:id="rId14"/>
    <p:sldId id="321" r:id="rId15"/>
    <p:sldId id="262" r:id="rId16"/>
    <p:sldId id="309" r:id="rId17"/>
    <p:sldId id="297" r:id="rId18"/>
    <p:sldId id="322" r:id="rId19"/>
    <p:sldId id="329" r:id="rId20"/>
    <p:sldId id="257" r:id="rId21"/>
    <p:sldId id="263" r:id="rId22"/>
    <p:sldId id="258" r:id="rId23"/>
    <p:sldId id="333" r:id="rId24"/>
    <p:sldId id="330" r:id="rId25"/>
    <p:sldId id="259" r:id="rId26"/>
    <p:sldId id="331" r:id="rId27"/>
    <p:sldId id="334" r:id="rId28"/>
    <p:sldId id="308" r:id="rId29"/>
    <p:sldId id="310" r:id="rId30"/>
    <p:sldId id="270" r:id="rId31"/>
    <p:sldId id="271" r:id="rId32"/>
    <p:sldId id="311" r:id="rId33"/>
    <p:sldId id="273" r:id="rId34"/>
    <p:sldId id="272" r:id="rId35"/>
    <p:sldId id="312" r:id="rId36"/>
    <p:sldId id="323" r:id="rId37"/>
    <p:sldId id="267" r:id="rId38"/>
    <p:sldId id="277" r:id="rId39"/>
    <p:sldId id="265" r:id="rId40"/>
    <p:sldId id="269" r:id="rId41"/>
    <p:sldId id="278" r:id="rId42"/>
    <p:sldId id="313" r:id="rId43"/>
    <p:sldId id="260" r:id="rId44"/>
    <p:sldId id="303" r:id="rId45"/>
    <p:sldId id="279" r:id="rId46"/>
    <p:sldId id="280" r:id="rId47"/>
    <p:sldId id="314" r:id="rId48"/>
    <p:sldId id="284" r:id="rId49"/>
    <p:sldId id="286" r:id="rId50"/>
    <p:sldId id="327" r:id="rId51"/>
    <p:sldId id="325" r:id="rId52"/>
    <p:sldId id="326" r:id="rId53"/>
    <p:sldId id="328" r:id="rId54"/>
    <p:sldId id="289" r:id="rId55"/>
    <p:sldId id="287" r:id="rId56"/>
    <p:sldId id="288" r:id="rId57"/>
    <p:sldId id="285" r:id="rId58"/>
    <p:sldId id="296" r:id="rId59"/>
    <p:sldId id="290" r:id="rId60"/>
    <p:sldId id="291" r:id="rId61"/>
    <p:sldId id="292" r:id="rId62"/>
    <p:sldId id="293" r:id="rId63"/>
    <p:sldId id="294" r:id="rId64"/>
    <p:sldId id="295" r:id="rId65"/>
    <p:sldId id="298" r:id="rId66"/>
    <p:sldId id="299" r:id="rId67"/>
    <p:sldId id="300" r:id="rId68"/>
    <p:sldId id="301" r:id="rId69"/>
    <p:sldId id="306" r:id="rId70"/>
    <p:sldId id="324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12" autoAdjust="0"/>
    <p:restoredTop sz="99046" autoAdjust="0"/>
  </p:normalViewPr>
  <p:slideViewPr>
    <p:cSldViewPr>
      <p:cViewPr>
        <p:scale>
          <a:sx n="111" d="100"/>
          <a:sy n="111" d="100"/>
        </p:scale>
        <p:origin x="2456" y="5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6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291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536C93-0289-8B48-AAC2-ED12C7F049AC}" type="doc">
      <dgm:prSet loTypeId="urn:microsoft.com/office/officeart/2005/8/layout/process1" loCatId="" qsTypeId="urn:microsoft.com/office/officeart/2005/8/quickstyle/3D7" qsCatId="3D" csTypeId="urn:microsoft.com/office/officeart/2005/8/colors/accent6_2" csCatId="accent6" phldr="1"/>
      <dgm:spPr/>
    </dgm:pt>
    <dgm:pt modelId="{5E04BE9E-EDD7-F946-86DC-4930D579F7A0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dirty="0"/>
            <a:t>Word substitution</a:t>
          </a:r>
        </a:p>
      </dgm:t>
    </dgm:pt>
    <dgm:pt modelId="{69CF9C45-CC1F-F343-9E11-3512D5D17AD3}" type="parTrans" cxnId="{E6DFA423-6B55-E845-BF38-84F043B14AD6}">
      <dgm:prSet/>
      <dgm:spPr/>
      <dgm:t>
        <a:bodyPr/>
        <a:lstStyle/>
        <a:p>
          <a:endParaRPr lang="en-US"/>
        </a:p>
      </dgm:t>
    </dgm:pt>
    <dgm:pt modelId="{7306EF54-27E8-B449-8809-5091142291E5}" type="sibTrans" cxnId="{E6DFA423-6B55-E845-BF38-84F043B14AD6}">
      <dgm:prSet/>
      <dgm:spPr>
        <a:solidFill>
          <a:schemeClr val="accent4"/>
        </a:solidFill>
      </dgm:spPr>
      <dgm:t>
        <a:bodyPr/>
        <a:lstStyle/>
        <a:p>
          <a:endParaRPr lang="en-US"/>
        </a:p>
      </dgm:t>
    </dgm:pt>
    <dgm:pt modelId="{97B34137-B242-114D-A60E-152CBBE8CCE4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dirty="0"/>
            <a:t>Linguistic analysis</a:t>
          </a:r>
        </a:p>
      </dgm:t>
    </dgm:pt>
    <dgm:pt modelId="{D302F6A9-DC21-1648-825C-12585CF8C416}" type="parTrans" cxnId="{64F20CB5-E821-5140-8B16-10A33DFB95DD}">
      <dgm:prSet/>
      <dgm:spPr/>
      <dgm:t>
        <a:bodyPr/>
        <a:lstStyle/>
        <a:p>
          <a:endParaRPr lang="en-US"/>
        </a:p>
      </dgm:t>
    </dgm:pt>
    <dgm:pt modelId="{C775B6D9-A2FA-4340-9B50-1AB033E0B86B}" type="sibTrans" cxnId="{64F20CB5-E821-5140-8B16-10A33DFB95DD}">
      <dgm:prSet/>
      <dgm:spPr>
        <a:solidFill>
          <a:schemeClr val="accent4"/>
        </a:solidFill>
      </dgm:spPr>
      <dgm:t>
        <a:bodyPr/>
        <a:lstStyle/>
        <a:p>
          <a:endParaRPr lang="en-US"/>
        </a:p>
      </dgm:t>
    </dgm:pt>
    <dgm:pt modelId="{E6FBCE26-3B65-3041-94D8-68A1675A4B29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dirty="0"/>
            <a:t>Machine learning</a:t>
          </a:r>
        </a:p>
      </dgm:t>
    </dgm:pt>
    <dgm:pt modelId="{9D8D3914-746E-2B4E-A2F4-6550D384DCDD}" type="parTrans" cxnId="{B5347874-C52E-2545-91E8-2F6CD4841F3C}">
      <dgm:prSet/>
      <dgm:spPr/>
      <dgm:t>
        <a:bodyPr/>
        <a:lstStyle/>
        <a:p>
          <a:endParaRPr lang="en-US"/>
        </a:p>
      </dgm:t>
    </dgm:pt>
    <dgm:pt modelId="{FB78DBF7-AE29-2D4D-9952-EE907632737A}" type="sibTrans" cxnId="{B5347874-C52E-2545-91E8-2F6CD4841F3C}">
      <dgm:prSet/>
      <dgm:spPr/>
      <dgm:t>
        <a:bodyPr/>
        <a:lstStyle/>
        <a:p>
          <a:endParaRPr lang="en-US"/>
        </a:p>
      </dgm:t>
    </dgm:pt>
    <dgm:pt modelId="{0AD34B6F-880A-2544-BAC3-977A5297E5EF}" type="pres">
      <dgm:prSet presAssocID="{DB536C93-0289-8B48-AAC2-ED12C7F049AC}" presName="Name0" presStyleCnt="0">
        <dgm:presLayoutVars>
          <dgm:dir/>
          <dgm:resizeHandles val="exact"/>
        </dgm:presLayoutVars>
      </dgm:prSet>
      <dgm:spPr/>
    </dgm:pt>
    <dgm:pt modelId="{28532EBA-CEB0-4F47-B79A-89C367602309}" type="pres">
      <dgm:prSet presAssocID="{5E04BE9E-EDD7-F946-86DC-4930D579F7A0}" presName="node" presStyleLbl="node1" presStyleIdx="0" presStyleCnt="3" custLinFactNeighborX="19452" custLinFactNeighborY="3706">
        <dgm:presLayoutVars>
          <dgm:bulletEnabled val="1"/>
        </dgm:presLayoutVars>
      </dgm:prSet>
      <dgm:spPr/>
    </dgm:pt>
    <dgm:pt modelId="{78BC9EE8-0584-3947-9AF3-F8C30071338D}" type="pres">
      <dgm:prSet presAssocID="{7306EF54-27E8-B449-8809-5091142291E5}" presName="sibTrans" presStyleLbl="sibTrans2D1" presStyleIdx="0" presStyleCnt="2"/>
      <dgm:spPr/>
    </dgm:pt>
    <dgm:pt modelId="{ED75127B-FC28-6049-8174-7D7A37845A5E}" type="pres">
      <dgm:prSet presAssocID="{7306EF54-27E8-B449-8809-5091142291E5}" presName="connectorText" presStyleLbl="sibTrans2D1" presStyleIdx="0" presStyleCnt="2"/>
      <dgm:spPr/>
    </dgm:pt>
    <dgm:pt modelId="{AB18BF97-BD7B-784D-BB93-91FB688562CC}" type="pres">
      <dgm:prSet presAssocID="{97B34137-B242-114D-A60E-152CBBE8CCE4}" presName="node" presStyleLbl="node1" presStyleIdx="1" presStyleCnt="3">
        <dgm:presLayoutVars>
          <dgm:bulletEnabled val="1"/>
        </dgm:presLayoutVars>
      </dgm:prSet>
      <dgm:spPr/>
    </dgm:pt>
    <dgm:pt modelId="{F6E561F5-4580-954C-8A01-6B4E5D0EFEBC}" type="pres">
      <dgm:prSet presAssocID="{C775B6D9-A2FA-4340-9B50-1AB033E0B86B}" presName="sibTrans" presStyleLbl="sibTrans2D1" presStyleIdx="1" presStyleCnt="2"/>
      <dgm:spPr/>
    </dgm:pt>
    <dgm:pt modelId="{B6ADE919-732E-434A-8366-E4CD0DFA6F4B}" type="pres">
      <dgm:prSet presAssocID="{C775B6D9-A2FA-4340-9B50-1AB033E0B86B}" presName="connectorText" presStyleLbl="sibTrans2D1" presStyleIdx="1" presStyleCnt="2"/>
      <dgm:spPr/>
    </dgm:pt>
    <dgm:pt modelId="{F9AAAEEE-8399-5546-9CAF-01527DE5F5F4}" type="pres">
      <dgm:prSet presAssocID="{E6FBCE26-3B65-3041-94D8-68A1675A4B29}" presName="node" presStyleLbl="node1" presStyleIdx="2" presStyleCnt="3">
        <dgm:presLayoutVars>
          <dgm:bulletEnabled val="1"/>
        </dgm:presLayoutVars>
      </dgm:prSet>
      <dgm:spPr/>
    </dgm:pt>
  </dgm:ptLst>
  <dgm:cxnLst>
    <dgm:cxn modelId="{E6DFA423-6B55-E845-BF38-84F043B14AD6}" srcId="{DB536C93-0289-8B48-AAC2-ED12C7F049AC}" destId="{5E04BE9E-EDD7-F946-86DC-4930D579F7A0}" srcOrd="0" destOrd="0" parTransId="{69CF9C45-CC1F-F343-9E11-3512D5D17AD3}" sibTransId="{7306EF54-27E8-B449-8809-5091142291E5}"/>
    <dgm:cxn modelId="{62FD842A-66F6-C841-8898-31D0BB470B14}" type="presOf" srcId="{DB536C93-0289-8B48-AAC2-ED12C7F049AC}" destId="{0AD34B6F-880A-2544-BAC3-977A5297E5EF}" srcOrd="0" destOrd="0" presId="urn:microsoft.com/office/officeart/2005/8/layout/process1"/>
    <dgm:cxn modelId="{2966EB60-D71E-AA49-B43A-9485C924FE7D}" type="presOf" srcId="{E6FBCE26-3B65-3041-94D8-68A1675A4B29}" destId="{F9AAAEEE-8399-5546-9CAF-01527DE5F5F4}" srcOrd="0" destOrd="0" presId="urn:microsoft.com/office/officeart/2005/8/layout/process1"/>
    <dgm:cxn modelId="{E750E26A-B29F-9A42-AE5A-4AB406666994}" type="presOf" srcId="{5E04BE9E-EDD7-F946-86DC-4930D579F7A0}" destId="{28532EBA-CEB0-4F47-B79A-89C367602309}" srcOrd="0" destOrd="0" presId="urn:microsoft.com/office/officeart/2005/8/layout/process1"/>
    <dgm:cxn modelId="{B5347874-C52E-2545-91E8-2F6CD4841F3C}" srcId="{DB536C93-0289-8B48-AAC2-ED12C7F049AC}" destId="{E6FBCE26-3B65-3041-94D8-68A1675A4B29}" srcOrd="2" destOrd="0" parTransId="{9D8D3914-746E-2B4E-A2F4-6550D384DCDD}" sibTransId="{FB78DBF7-AE29-2D4D-9952-EE907632737A}"/>
    <dgm:cxn modelId="{014F2175-D716-0743-B729-39E87DD2FBC8}" type="presOf" srcId="{7306EF54-27E8-B449-8809-5091142291E5}" destId="{78BC9EE8-0584-3947-9AF3-F8C30071338D}" srcOrd="0" destOrd="0" presId="urn:microsoft.com/office/officeart/2005/8/layout/process1"/>
    <dgm:cxn modelId="{0336C391-AE3D-3B4C-8C24-5505EE530F2F}" type="presOf" srcId="{7306EF54-27E8-B449-8809-5091142291E5}" destId="{ED75127B-FC28-6049-8174-7D7A37845A5E}" srcOrd="1" destOrd="0" presId="urn:microsoft.com/office/officeart/2005/8/layout/process1"/>
    <dgm:cxn modelId="{64F20CB5-E821-5140-8B16-10A33DFB95DD}" srcId="{DB536C93-0289-8B48-AAC2-ED12C7F049AC}" destId="{97B34137-B242-114D-A60E-152CBBE8CCE4}" srcOrd="1" destOrd="0" parTransId="{D302F6A9-DC21-1648-825C-12585CF8C416}" sibTransId="{C775B6D9-A2FA-4340-9B50-1AB033E0B86B}"/>
    <dgm:cxn modelId="{CC1E65C1-3A47-754E-8BC8-F50A1064CDF6}" type="presOf" srcId="{C775B6D9-A2FA-4340-9B50-1AB033E0B86B}" destId="{F6E561F5-4580-954C-8A01-6B4E5D0EFEBC}" srcOrd="0" destOrd="0" presId="urn:microsoft.com/office/officeart/2005/8/layout/process1"/>
    <dgm:cxn modelId="{C3CEDFC6-3E6A-D547-A06A-D676A3F3B131}" type="presOf" srcId="{C775B6D9-A2FA-4340-9B50-1AB033E0B86B}" destId="{B6ADE919-732E-434A-8366-E4CD0DFA6F4B}" srcOrd="1" destOrd="0" presId="urn:microsoft.com/office/officeart/2005/8/layout/process1"/>
    <dgm:cxn modelId="{58F0BAD8-6A9F-2F48-B18B-9921B2DFAD96}" type="presOf" srcId="{97B34137-B242-114D-A60E-152CBBE8CCE4}" destId="{AB18BF97-BD7B-784D-BB93-91FB688562CC}" srcOrd="0" destOrd="0" presId="urn:microsoft.com/office/officeart/2005/8/layout/process1"/>
    <dgm:cxn modelId="{B262FFEF-7E02-2246-BAFB-685A3F7BC736}" type="presParOf" srcId="{0AD34B6F-880A-2544-BAC3-977A5297E5EF}" destId="{28532EBA-CEB0-4F47-B79A-89C367602309}" srcOrd="0" destOrd="0" presId="urn:microsoft.com/office/officeart/2005/8/layout/process1"/>
    <dgm:cxn modelId="{B792A0CF-BCD1-7A41-BDDB-5E7714F17EFF}" type="presParOf" srcId="{0AD34B6F-880A-2544-BAC3-977A5297E5EF}" destId="{78BC9EE8-0584-3947-9AF3-F8C30071338D}" srcOrd="1" destOrd="0" presId="urn:microsoft.com/office/officeart/2005/8/layout/process1"/>
    <dgm:cxn modelId="{3D7A784E-F951-0249-85D7-4DF64957D5CC}" type="presParOf" srcId="{78BC9EE8-0584-3947-9AF3-F8C30071338D}" destId="{ED75127B-FC28-6049-8174-7D7A37845A5E}" srcOrd="0" destOrd="0" presId="urn:microsoft.com/office/officeart/2005/8/layout/process1"/>
    <dgm:cxn modelId="{FF5160A5-D471-C245-B6E4-8C846CE69445}" type="presParOf" srcId="{0AD34B6F-880A-2544-BAC3-977A5297E5EF}" destId="{AB18BF97-BD7B-784D-BB93-91FB688562CC}" srcOrd="2" destOrd="0" presId="urn:microsoft.com/office/officeart/2005/8/layout/process1"/>
    <dgm:cxn modelId="{AD4BD40A-4DE2-3440-AE60-39F6A34E253F}" type="presParOf" srcId="{0AD34B6F-880A-2544-BAC3-977A5297E5EF}" destId="{F6E561F5-4580-954C-8A01-6B4E5D0EFEBC}" srcOrd="3" destOrd="0" presId="urn:microsoft.com/office/officeart/2005/8/layout/process1"/>
    <dgm:cxn modelId="{DC6D3064-415D-2B4B-AB0E-CC91649CC27B}" type="presParOf" srcId="{F6E561F5-4580-954C-8A01-6B4E5D0EFEBC}" destId="{B6ADE919-732E-434A-8366-E4CD0DFA6F4B}" srcOrd="0" destOrd="0" presId="urn:microsoft.com/office/officeart/2005/8/layout/process1"/>
    <dgm:cxn modelId="{E6CB8E98-74D5-5044-8074-AFBEC9EF7B18}" type="presParOf" srcId="{0AD34B6F-880A-2544-BAC3-977A5297E5EF}" destId="{F9AAAEEE-8399-5546-9CAF-01527DE5F5F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32EBA-CEB0-4F47-B79A-89C367602309}">
      <dsp:nvSpPr>
        <dsp:cNvPr id="0" name=""/>
        <dsp:cNvSpPr/>
      </dsp:nvSpPr>
      <dsp:spPr>
        <a:xfrm>
          <a:off x="168134" y="1600197"/>
          <a:ext cx="2071799" cy="1243079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Word substitution</a:t>
          </a:r>
        </a:p>
      </dsp:txBody>
      <dsp:txXfrm>
        <a:off x="204543" y="1636606"/>
        <a:ext cx="1998981" cy="1170261"/>
      </dsp:txXfrm>
    </dsp:sp>
    <dsp:sp modelId="{78BC9EE8-0584-3947-9AF3-F8C30071338D}">
      <dsp:nvSpPr>
        <dsp:cNvPr id="0" name=""/>
        <dsp:cNvSpPr/>
      </dsp:nvSpPr>
      <dsp:spPr>
        <a:xfrm rot="21542191">
          <a:off x="2406787" y="1941631"/>
          <a:ext cx="353834" cy="5138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/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2406795" y="2045284"/>
        <a:ext cx="247684" cy="308284"/>
      </dsp:txXfrm>
    </dsp:sp>
    <dsp:sp modelId="{AB18BF97-BD7B-784D-BB93-91FB688562CC}">
      <dsp:nvSpPr>
        <dsp:cNvPr id="0" name=""/>
        <dsp:cNvSpPr/>
      </dsp:nvSpPr>
      <dsp:spPr>
        <a:xfrm>
          <a:off x="2907450" y="1554129"/>
          <a:ext cx="2071799" cy="1243079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Linguistic analysis</a:t>
          </a:r>
        </a:p>
      </dsp:txBody>
      <dsp:txXfrm>
        <a:off x="2943859" y="1590538"/>
        <a:ext cx="1998981" cy="1170261"/>
      </dsp:txXfrm>
    </dsp:sp>
    <dsp:sp modelId="{F6E561F5-4580-954C-8A01-6B4E5D0EFEBC}">
      <dsp:nvSpPr>
        <dsp:cNvPr id="0" name=""/>
        <dsp:cNvSpPr/>
      </dsp:nvSpPr>
      <dsp:spPr>
        <a:xfrm>
          <a:off x="5186429" y="1918765"/>
          <a:ext cx="439221" cy="5138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/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5186429" y="2021526"/>
        <a:ext cx="307455" cy="308284"/>
      </dsp:txXfrm>
    </dsp:sp>
    <dsp:sp modelId="{F9AAAEEE-8399-5546-9CAF-01527DE5F5F4}">
      <dsp:nvSpPr>
        <dsp:cNvPr id="0" name=""/>
        <dsp:cNvSpPr/>
      </dsp:nvSpPr>
      <dsp:spPr>
        <a:xfrm>
          <a:off x="5807969" y="1554129"/>
          <a:ext cx="2071799" cy="1243079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Machine learning</a:t>
          </a:r>
        </a:p>
      </dsp:txBody>
      <dsp:txXfrm>
        <a:off x="5844378" y="1590538"/>
        <a:ext cx="1998981" cy="1170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CFC7CA5E-1C09-3A45-95A3-51BA12AE0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42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3470D-2DF5-B04C-A8DA-F893DE774F3D}" type="slidenum">
              <a:rPr lang="en-US">
                <a:latin typeface="Times" pitchFamily="-109" charset="0"/>
              </a:rPr>
              <a:pPr/>
              <a:t>1</a:t>
            </a:fld>
            <a:endParaRPr lang="en-US">
              <a:latin typeface="Times" pitchFamily="-109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pitchFamily="-109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0C024-5666-AD4B-BBC1-9BBDD8CA7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FF35D7-FB60-1642-9F1E-9907F90B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BF99C-AB1E-B44F-A38C-FC679593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497DF-93BF-5648-8071-B313DE61C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FCB28-0F8D-8744-A46C-BFC31B5FE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4C18E-0A5D-1743-A311-9F64C3AAAD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7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2FF1F-B82E-EE43-9926-F8FFCCEC5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8A3DA-FA55-3649-81E0-8D8ADD740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9FFE8-284A-EF4D-B468-004BE94AF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2978A-2099-1946-A0A1-598FB62F1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C802C-217E-444A-A2B6-6DC7726F3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2BE194-9F96-AA4F-AB68-1F6E82D12F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43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DE2CA9-0B93-4A49-8A75-BB07C72DF4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47F48D-DCD4-C044-ABE3-134B9FE46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6D5F7-4D86-2748-962A-22AD4ABC9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0E068-16B2-CF46-8198-D37C579A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DE688-54D8-E64C-A3FA-906F2F57C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0E61F-88F6-724F-A0C9-668D6C7E84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1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FBF14-690B-AE4E-942A-5A7C338C3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2B330-DD38-0841-AA5D-2EE44642E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4513-4FF0-FC46-BC26-E9F6B3005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1DF75-A237-EB41-A217-E3F211F72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A707-405E-304F-A2CA-CC4A7342B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9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257F6-921A-C949-8EC5-6B8C8484A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A2981-7CE4-E74A-AF8B-70F0AF11E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F24E2-0CFF-6F4D-BD24-EF058A261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47A52-D7D2-1C48-B857-0B1D974D1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E0057-9357-CC4F-B75C-10FE3D21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3435E-42ED-7047-8697-3FFF86550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1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49ED9-7107-E148-946F-14B37BC10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56C70-6CBA-2A4C-9CE2-3FD1DB3AF5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52C9F9-9946-164A-8FE7-2C30AD7DE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04FA3-4F56-D640-90A6-7FBEEE459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AABD5-3622-8541-B733-BE710149C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DD302-7659-1740-8CCB-9192C43B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EE6110-E538-7E45-B694-8E79D7A58C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4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4F7A8-ED31-EB49-8235-5C476BE00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7F072-BF3B-C643-A567-DB8520488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F7B1F-0A50-9543-ADF8-BC8FBF96F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345E79-19A8-4C45-9FC2-D19F96CAB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74E3D2-F0D2-5642-B5AB-695B21B39F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BB60DE-D6EC-C445-BD6C-CDAB1093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03FE70-F19B-8347-B32C-BD43207B1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8CD64B-5782-8744-A2FA-2278DA756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4B963-FC82-AC45-9F7D-F5D3A1E4A8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01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6D26A-CA7B-094F-8668-80DF493AB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C22E4-EF46-EB4C-A32A-6314600BF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CEE6B9-1119-9849-A335-65FDB56D3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91C12-4C67-EB42-BB46-367C97E88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781D7-66B4-F04E-A88E-B8DE74042C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5A7DAF-241B-6547-A2C1-8390F6A1F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5AD5E-0714-B247-8BA1-2B0E04C5E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5401B-A84C-4C4C-87CF-11807E275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CA3C4-A3E0-E94F-8A57-6B4BBB595E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4A701-8D9E-584B-B5CA-1EE4CDB4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15CA0-FC2F-5A48-A5BF-8C8A93E33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F959E-A986-7E4C-B2F2-637E0D9FC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749FF-3A7B-DD45-82B9-2D7EB2643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86F68-2C77-1B45-A2B8-1E6F36CEB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E7F65-790A-9D4A-ACC6-0DA34FB37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7E1DF1-EF4B-3D41-B11D-EA226FFAAB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4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3918F-4247-1B44-A5E5-78175A005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97646-6CDB-4F4C-A68A-5E719BCFB1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B40034-C3ED-6F48-AAFE-4CD0CA38A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7B036-D008-3B49-8555-1291865D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F8E2C-F9B9-C74E-827A-2090E8BC7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720B5-7B0D-4E4A-997F-DBBE0F3A9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B5A5B-9EA4-CE4E-96EB-C605F0FE9A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5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936D2-79D3-134A-A1C2-7054C841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37E9B-2674-6942-9EDE-5A82AF2DE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AD487-7294-4F4B-9DD2-7A0367566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7DFB6-D675-604C-A1B3-4DCED5050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FF40-676D-BF4B-A085-AB36130280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775E86-3B13-CC4E-9B16-ED3051BE74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l.dropbox.com/u/6960256/data/negative-words.txt'" TargetMode="External"/><Relationship Id="rId2" Type="http://schemas.openxmlformats.org/officeDocument/2006/relationships/hyperlink" Target="http://dl.dropbox.com/u/6960256/data/positive-words.txt'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://www-nlpir.nist.gov/related_projects/muc/proceedings/muc_7_toc.html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Text mining &amp; natural language processing</a:t>
            </a:r>
            <a:br>
              <a:rPr lang="en-US" dirty="0"/>
            </a:b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From now on I will consider a language to be a set (finite or infinite) of sentences, each finite in length and constructed out of a finite set of elements. All natural languages in their spoken or written form are languages in this sense.</a:t>
            </a:r>
          </a:p>
          <a:p>
            <a:endParaRPr lang="en-US" dirty="0"/>
          </a:p>
          <a:p>
            <a:r>
              <a:rPr lang="en-US" dirty="0"/>
              <a:t>Noam Chomsky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 function for sentiment analysis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03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52400"/>
            <a:ext cx="8480594" cy="65556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Courier"/>
                <a:cs typeface="Courier"/>
              </a:rPr>
              <a:t>score.sentiment</a:t>
            </a:r>
            <a:r>
              <a:rPr lang="en-US" sz="1400" dirty="0">
                <a:latin typeface="Courier"/>
                <a:cs typeface="Courier"/>
              </a:rPr>
              <a:t> = function(sentences, </a:t>
            </a:r>
            <a:r>
              <a:rPr lang="en-US" sz="1400" dirty="0" err="1">
                <a:latin typeface="Courier"/>
                <a:cs typeface="Courier"/>
              </a:rPr>
              <a:t>pos.words</a:t>
            </a:r>
            <a:r>
              <a:rPr lang="en-US" sz="1400" dirty="0">
                <a:latin typeface="Courier"/>
                <a:cs typeface="Courier"/>
              </a:rPr>
              <a:t>, </a:t>
            </a:r>
            <a:r>
              <a:rPr lang="en-US" sz="1400" dirty="0" err="1">
                <a:latin typeface="Courier"/>
                <a:cs typeface="Courier"/>
              </a:rPr>
              <a:t>neg.words</a:t>
            </a:r>
            <a:r>
              <a:rPr lang="en-US" sz="1400" dirty="0">
                <a:latin typeface="Courier"/>
                <a:cs typeface="Courier"/>
              </a:rPr>
              <a:t>, .progress='none')</a:t>
            </a:r>
          </a:p>
          <a:p>
            <a:r>
              <a:rPr lang="en-US" sz="1400" dirty="0">
                <a:latin typeface="Courier"/>
                <a:cs typeface="Courier"/>
              </a:rPr>
              <a:t>{</a:t>
            </a:r>
          </a:p>
          <a:p>
            <a:r>
              <a:rPr lang="en-US" sz="1400" dirty="0">
                <a:latin typeface="Courier"/>
                <a:cs typeface="Courier"/>
              </a:rPr>
              <a:t>    require(</a:t>
            </a:r>
            <a:r>
              <a:rPr lang="en-US" sz="1400" dirty="0" err="1">
                <a:latin typeface="Courier"/>
                <a:cs typeface="Courier"/>
              </a:rPr>
              <a:t>plyr</a:t>
            </a:r>
            <a:r>
              <a:rPr lang="en-US" sz="1400" dirty="0">
                <a:latin typeface="Courier"/>
                <a:cs typeface="Courier"/>
              </a:rPr>
              <a:t>)</a:t>
            </a:r>
          </a:p>
          <a:p>
            <a:r>
              <a:rPr lang="en-US" sz="1400" dirty="0">
                <a:latin typeface="Courier"/>
                <a:cs typeface="Courier"/>
              </a:rPr>
              <a:t>    require(</a:t>
            </a:r>
            <a:r>
              <a:rPr lang="en-US" sz="1400" dirty="0" err="1">
                <a:latin typeface="Courier"/>
                <a:cs typeface="Courier"/>
              </a:rPr>
              <a:t>stringr</a:t>
            </a:r>
            <a:r>
              <a:rPr lang="en-US" sz="1400" dirty="0">
                <a:latin typeface="Courier"/>
                <a:cs typeface="Courier"/>
              </a:rPr>
              <a:t>)</a:t>
            </a:r>
          </a:p>
          <a:p>
            <a:r>
              <a:rPr lang="en-US" sz="1400" dirty="0">
                <a:latin typeface="Courier"/>
                <a:cs typeface="Courier"/>
              </a:rPr>
              <a:t>    # split sentence into words</a:t>
            </a:r>
          </a:p>
          <a:p>
            <a:r>
              <a:rPr lang="en-US" sz="1400" dirty="0">
                <a:latin typeface="Courier"/>
                <a:cs typeface="Courier"/>
              </a:rPr>
              <a:t>    scores = </a:t>
            </a:r>
            <a:r>
              <a:rPr lang="en-US" sz="1400" dirty="0" err="1">
                <a:latin typeface="Courier"/>
                <a:cs typeface="Courier"/>
              </a:rPr>
              <a:t>laply</a:t>
            </a:r>
            <a:r>
              <a:rPr lang="en-US" sz="1400" dirty="0">
                <a:latin typeface="Courier"/>
                <a:cs typeface="Courier"/>
              </a:rPr>
              <a:t>(sentences, function(sentence, </a:t>
            </a:r>
            <a:r>
              <a:rPr lang="en-US" sz="1400" dirty="0" err="1">
                <a:latin typeface="Courier"/>
                <a:cs typeface="Courier"/>
              </a:rPr>
              <a:t>pos.words</a:t>
            </a:r>
            <a:r>
              <a:rPr lang="en-US" sz="1400" dirty="0">
                <a:latin typeface="Courier"/>
                <a:cs typeface="Courier"/>
              </a:rPr>
              <a:t>, </a:t>
            </a:r>
            <a:r>
              <a:rPr lang="en-US" sz="1400" dirty="0" err="1">
                <a:latin typeface="Courier"/>
                <a:cs typeface="Courier"/>
              </a:rPr>
              <a:t>neg.words</a:t>
            </a:r>
            <a:r>
              <a:rPr lang="en-US" sz="1400" dirty="0">
                <a:latin typeface="Courier"/>
                <a:cs typeface="Courier"/>
              </a:rPr>
              <a:t>) {  </a:t>
            </a:r>
          </a:p>
          <a:p>
            <a:r>
              <a:rPr lang="en-US" sz="1400" dirty="0">
                <a:latin typeface="Courier"/>
                <a:cs typeface="Courier"/>
              </a:rPr>
              <a:t>        # clean up sentences with R's regex-driven global substitute, </a:t>
            </a:r>
            <a:r>
              <a:rPr lang="en-US" sz="1400" dirty="0" err="1">
                <a:latin typeface="Courier"/>
                <a:cs typeface="Courier"/>
              </a:rPr>
              <a:t>gsub</a:t>
            </a:r>
            <a:r>
              <a:rPr lang="en-US" sz="1400" dirty="0">
                <a:latin typeface="Courier"/>
                <a:cs typeface="Courier"/>
              </a:rPr>
              <a:t>():</a:t>
            </a:r>
          </a:p>
          <a:p>
            <a:r>
              <a:rPr lang="ro-RO" sz="1400" dirty="0">
                <a:latin typeface="Courier"/>
                <a:cs typeface="Courier"/>
              </a:rPr>
              <a:t>        sentence = gsub('[[:punct:]]', '', sentence)</a:t>
            </a:r>
          </a:p>
          <a:p>
            <a:r>
              <a:rPr lang="fr-FR" sz="1400" dirty="0">
                <a:latin typeface="Courier"/>
                <a:cs typeface="Courier"/>
              </a:rPr>
              <a:t>        sentence = </a:t>
            </a:r>
            <a:r>
              <a:rPr lang="fr-FR" sz="1400" dirty="0" err="1">
                <a:latin typeface="Courier"/>
                <a:cs typeface="Courier"/>
              </a:rPr>
              <a:t>gsub</a:t>
            </a:r>
            <a:r>
              <a:rPr lang="fr-FR" sz="1400" dirty="0">
                <a:latin typeface="Courier"/>
                <a:cs typeface="Courier"/>
              </a:rPr>
              <a:t>('[[:</a:t>
            </a:r>
            <a:r>
              <a:rPr lang="fr-FR" sz="1400" dirty="0" err="1">
                <a:latin typeface="Courier"/>
                <a:cs typeface="Courier"/>
              </a:rPr>
              <a:t>cntrl</a:t>
            </a:r>
            <a:r>
              <a:rPr lang="fr-FR" sz="1400" dirty="0">
                <a:latin typeface="Courier"/>
                <a:cs typeface="Courier"/>
              </a:rPr>
              <a:t>:]]', '', sentence)</a:t>
            </a:r>
          </a:p>
          <a:p>
            <a:r>
              <a:rPr lang="fr-FR" sz="1400" dirty="0">
                <a:latin typeface="Courier"/>
                <a:cs typeface="Courier"/>
              </a:rPr>
              <a:t>        sentence = </a:t>
            </a:r>
            <a:r>
              <a:rPr lang="fr-FR" sz="1400" dirty="0" err="1">
                <a:latin typeface="Courier"/>
                <a:cs typeface="Courier"/>
              </a:rPr>
              <a:t>gsub</a:t>
            </a:r>
            <a:r>
              <a:rPr lang="fr-FR" sz="1400" dirty="0">
                <a:latin typeface="Courier"/>
                <a:cs typeface="Courier"/>
              </a:rPr>
              <a:t>('\\d+', '', sentence)</a:t>
            </a:r>
          </a:p>
          <a:p>
            <a:r>
              <a:rPr lang="fr-FR" sz="1400" dirty="0">
                <a:latin typeface="Courier"/>
                <a:cs typeface="Courier"/>
              </a:rPr>
              <a:t>        # and </a:t>
            </a:r>
            <a:r>
              <a:rPr lang="fr-FR" sz="1400" dirty="0" err="1">
                <a:latin typeface="Courier"/>
                <a:cs typeface="Courier"/>
              </a:rPr>
              <a:t>convert</a:t>
            </a:r>
            <a:r>
              <a:rPr lang="fr-FR" sz="1400" dirty="0">
                <a:latin typeface="Courier"/>
                <a:cs typeface="Courier"/>
              </a:rPr>
              <a:t> to </a:t>
            </a:r>
            <a:r>
              <a:rPr lang="fr-FR" sz="1400" dirty="0" err="1">
                <a:latin typeface="Courier"/>
                <a:cs typeface="Courier"/>
              </a:rPr>
              <a:t>lower</a:t>
            </a:r>
            <a:r>
              <a:rPr lang="fr-FR" sz="1400" dirty="0">
                <a:latin typeface="Courier"/>
                <a:cs typeface="Courier"/>
              </a:rPr>
              <a:t> case:</a:t>
            </a:r>
          </a:p>
          <a:p>
            <a:r>
              <a:rPr lang="fr-FR" sz="1400" dirty="0">
                <a:latin typeface="Courier"/>
                <a:cs typeface="Courier"/>
              </a:rPr>
              <a:t>        sentence = </a:t>
            </a:r>
            <a:r>
              <a:rPr lang="fr-FR" sz="1400" dirty="0" err="1">
                <a:latin typeface="Courier"/>
                <a:cs typeface="Courier"/>
              </a:rPr>
              <a:t>tolower</a:t>
            </a:r>
            <a:r>
              <a:rPr lang="fr-FR" sz="1400" dirty="0">
                <a:latin typeface="Courier"/>
                <a:cs typeface="Courier"/>
              </a:rPr>
              <a:t>(sentence)</a:t>
            </a:r>
          </a:p>
          <a:p>
            <a:r>
              <a:rPr lang="fr-FR" sz="1400" dirty="0">
                <a:latin typeface="Courier"/>
                <a:cs typeface="Courier"/>
              </a:rPr>
              <a:t>         # split </a:t>
            </a:r>
            <a:r>
              <a:rPr lang="fr-FR" sz="1400" dirty="0" err="1">
                <a:latin typeface="Courier"/>
                <a:cs typeface="Courier"/>
              </a:rPr>
              <a:t>into</a:t>
            </a:r>
            <a:r>
              <a:rPr lang="fr-FR" sz="1400" dirty="0">
                <a:latin typeface="Courier"/>
                <a:cs typeface="Courier"/>
              </a:rPr>
              <a:t> </a:t>
            </a:r>
            <a:r>
              <a:rPr lang="fr-FR" sz="1400" dirty="0" err="1">
                <a:latin typeface="Courier"/>
                <a:cs typeface="Courier"/>
              </a:rPr>
              <a:t>words</a:t>
            </a:r>
            <a:r>
              <a:rPr lang="fr-FR" sz="1400" dirty="0">
                <a:latin typeface="Courier"/>
                <a:cs typeface="Courier"/>
              </a:rPr>
              <a:t>. </a:t>
            </a:r>
            <a:r>
              <a:rPr lang="fr-FR" sz="1400" dirty="0" err="1">
                <a:latin typeface="Courier"/>
                <a:cs typeface="Courier"/>
              </a:rPr>
              <a:t>str_split</a:t>
            </a:r>
            <a:r>
              <a:rPr lang="fr-FR" sz="1400" dirty="0">
                <a:latin typeface="Courier"/>
                <a:cs typeface="Courier"/>
              </a:rPr>
              <a:t> </a:t>
            </a:r>
            <a:r>
              <a:rPr lang="fr-FR" sz="1400" dirty="0" err="1">
                <a:latin typeface="Courier"/>
                <a:cs typeface="Courier"/>
              </a:rPr>
              <a:t>is</a:t>
            </a:r>
            <a:r>
              <a:rPr lang="fr-FR" sz="1400" dirty="0">
                <a:latin typeface="Courier"/>
                <a:cs typeface="Courier"/>
              </a:rPr>
              <a:t> in the </a:t>
            </a:r>
            <a:r>
              <a:rPr lang="fr-FR" sz="1400" dirty="0" err="1">
                <a:latin typeface="Courier"/>
                <a:cs typeface="Courier"/>
              </a:rPr>
              <a:t>stringr</a:t>
            </a:r>
            <a:r>
              <a:rPr lang="fr-FR" sz="1400" dirty="0">
                <a:latin typeface="Courier"/>
                <a:cs typeface="Courier"/>
              </a:rPr>
              <a:t> package</a:t>
            </a:r>
          </a:p>
          <a:p>
            <a:r>
              <a:rPr lang="fr-FR" sz="1400" dirty="0">
                <a:latin typeface="Courier"/>
                <a:cs typeface="Courier"/>
              </a:rPr>
              <a:t>        </a:t>
            </a:r>
            <a:r>
              <a:rPr lang="fr-FR" sz="1400" dirty="0" err="1">
                <a:latin typeface="Courier"/>
                <a:cs typeface="Courier"/>
              </a:rPr>
              <a:t>word.list</a:t>
            </a:r>
            <a:r>
              <a:rPr lang="fr-FR" sz="1400" dirty="0">
                <a:latin typeface="Courier"/>
                <a:cs typeface="Courier"/>
              </a:rPr>
              <a:t> = </a:t>
            </a:r>
            <a:r>
              <a:rPr lang="fr-FR" sz="1400" dirty="0" err="1">
                <a:latin typeface="Courier"/>
                <a:cs typeface="Courier"/>
              </a:rPr>
              <a:t>str_split</a:t>
            </a:r>
            <a:r>
              <a:rPr lang="fr-FR" sz="1400" dirty="0">
                <a:latin typeface="Courier"/>
                <a:cs typeface="Courier"/>
              </a:rPr>
              <a:t>(sentence, '\\s+')</a:t>
            </a:r>
          </a:p>
          <a:p>
            <a:r>
              <a:rPr lang="fr-FR" sz="1400" dirty="0">
                <a:latin typeface="Courier"/>
                <a:cs typeface="Courier"/>
              </a:rPr>
              <a:t>        # </a:t>
            </a:r>
            <a:r>
              <a:rPr lang="fr-FR" sz="1400" dirty="0" err="1">
                <a:latin typeface="Courier"/>
                <a:cs typeface="Courier"/>
              </a:rPr>
              <a:t>sometimes</a:t>
            </a:r>
            <a:r>
              <a:rPr lang="fr-FR" sz="1400" dirty="0">
                <a:latin typeface="Courier"/>
                <a:cs typeface="Courier"/>
              </a:rPr>
              <a:t> a </a:t>
            </a:r>
            <a:r>
              <a:rPr lang="fr-FR" sz="1400" dirty="0" err="1">
                <a:latin typeface="Courier"/>
                <a:cs typeface="Courier"/>
              </a:rPr>
              <a:t>list</a:t>
            </a:r>
            <a:r>
              <a:rPr lang="fr-FR" sz="1400" dirty="0">
                <a:latin typeface="Courier"/>
                <a:cs typeface="Courier"/>
              </a:rPr>
              <a:t>() </a:t>
            </a:r>
            <a:r>
              <a:rPr lang="fr-FR" sz="1400" dirty="0" err="1">
                <a:latin typeface="Courier"/>
                <a:cs typeface="Courier"/>
              </a:rPr>
              <a:t>is</a:t>
            </a:r>
            <a:r>
              <a:rPr lang="fr-FR" sz="1400" dirty="0">
                <a:latin typeface="Courier"/>
                <a:cs typeface="Courier"/>
              </a:rPr>
              <a:t> one </a:t>
            </a:r>
            <a:r>
              <a:rPr lang="fr-FR" sz="1400" dirty="0" err="1">
                <a:latin typeface="Courier"/>
                <a:cs typeface="Courier"/>
              </a:rPr>
              <a:t>level</a:t>
            </a:r>
            <a:r>
              <a:rPr lang="fr-FR" sz="1400" dirty="0">
                <a:latin typeface="Courier"/>
                <a:cs typeface="Courier"/>
              </a:rPr>
              <a:t> of </a:t>
            </a:r>
            <a:r>
              <a:rPr lang="fr-FR" sz="1400" dirty="0" err="1">
                <a:latin typeface="Courier"/>
                <a:cs typeface="Courier"/>
              </a:rPr>
              <a:t>hierarchy</a:t>
            </a:r>
            <a:r>
              <a:rPr lang="fr-FR" sz="1400" dirty="0">
                <a:latin typeface="Courier"/>
                <a:cs typeface="Courier"/>
              </a:rPr>
              <a:t> </a:t>
            </a:r>
            <a:r>
              <a:rPr lang="fr-FR" sz="1400" dirty="0" err="1">
                <a:latin typeface="Courier"/>
                <a:cs typeface="Courier"/>
              </a:rPr>
              <a:t>too</a:t>
            </a:r>
            <a:r>
              <a:rPr lang="fr-FR" sz="1400" dirty="0">
                <a:latin typeface="Courier"/>
                <a:cs typeface="Courier"/>
              </a:rPr>
              <a:t> </a:t>
            </a:r>
            <a:r>
              <a:rPr lang="fr-FR" sz="1400" dirty="0" err="1">
                <a:latin typeface="Courier"/>
                <a:cs typeface="Courier"/>
              </a:rPr>
              <a:t>much</a:t>
            </a:r>
            <a:endParaRPr lang="fr-FR" sz="1400" dirty="0">
              <a:latin typeface="Courier"/>
              <a:cs typeface="Courier"/>
            </a:endParaRPr>
          </a:p>
          <a:p>
            <a:r>
              <a:rPr lang="fr-FR" sz="1400" dirty="0">
                <a:latin typeface="Courier"/>
                <a:cs typeface="Courier"/>
              </a:rPr>
              <a:t>        </a:t>
            </a:r>
            <a:r>
              <a:rPr lang="fr-FR" sz="1400" dirty="0" err="1">
                <a:latin typeface="Courier"/>
                <a:cs typeface="Courier"/>
              </a:rPr>
              <a:t>words</a:t>
            </a:r>
            <a:r>
              <a:rPr lang="fr-FR" sz="1400" dirty="0">
                <a:latin typeface="Courier"/>
                <a:cs typeface="Courier"/>
              </a:rPr>
              <a:t> = </a:t>
            </a:r>
            <a:r>
              <a:rPr lang="fr-FR" sz="1400" dirty="0" err="1">
                <a:latin typeface="Courier"/>
                <a:cs typeface="Courier"/>
              </a:rPr>
              <a:t>unlist</a:t>
            </a:r>
            <a:r>
              <a:rPr lang="fr-FR" sz="1400" dirty="0">
                <a:latin typeface="Courier"/>
                <a:cs typeface="Courier"/>
              </a:rPr>
              <a:t>(</a:t>
            </a:r>
            <a:r>
              <a:rPr lang="fr-FR" sz="1400" dirty="0" err="1">
                <a:latin typeface="Courier"/>
                <a:cs typeface="Courier"/>
              </a:rPr>
              <a:t>word.list</a:t>
            </a:r>
            <a:r>
              <a:rPr lang="fr-FR" sz="1400" dirty="0">
                <a:latin typeface="Courier"/>
                <a:cs typeface="Courier"/>
              </a:rPr>
              <a:t>)</a:t>
            </a:r>
          </a:p>
          <a:p>
            <a:r>
              <a:rPr lang="fr-FR" sz="1400" dirty="0">
                <a:latin typeface="Courier"/>
                <a:cs typeface="Courier"/>
              </a:rPr>
              <a:t>        # compare </a:t>
            </a:r>
            <a:r>
              <a:rPr lang="fr-FR" sz="1400" dirty="0" err="1">
                <a:latin typeface="Courier"/>
                <a:cs typeface="Courier"/>
              </a:rPr>
              <a:t>words</a:t>
            </a:r>
            <a:r>
              <a:rPr lang="fr-FR" sz="1400" dirty="0">
                <a:latin typeface="Courier"/>
                <a:cs typeface="Courier"/>
              </a:rPr>
              <a:t> to the </a:t>
            </a:r>
            <a:r>
              <a:rPr lang="fr-FR" sz="1400" dirty="0" err="1">
                <a:latin typeface="Courier"/>
                <a:cs typeface="Courier"/>
              </a:rPr>
              <a:t>list</a:t>
            </a:r>
            <a:r>
              <a:rPr lang="fr-FR" sz="1400" dirty="0">
                <a:latin typeface="Courier"/>
                <a:cs typeface="Courier"/>
              </a:rPr>
              <a:t> of positive &amp; </a:t>
            </a:r>
            <a:r>
              <a:rPr lang="fr-FR" sz="1400" dirty="0" err="1">
                <a:latin typeface="Courier"/>
                <a:cs typeface="Courier"/>
              </a:rPr>
              <a:t>negative</a:t>
            </a:r>
            <a:r>
              <a:rPr lang="fr-FR" sz="1400" dirty="0">
                <a:latin typeface="Courier"/>
                <a:cs typeface="Courier"/>
              </a:rPr>
              <a:t> </a:t>
            </a:r>
            <a:r>
              <a:rPr lang="fr-FR" sz="1400" dirty="0" err="1">
                <a:latin typeface="Courier"/>
                <a:cs typeface="Courier"/>
              </a:rPr>
              <a:t>terms</a:t>
            </a:r>
            <a:endParaRPr lang="fr-FR" sz="1400" dirty="0">
              <a:latin typeface="Courier"/>
              <a:cs typeface="Courier"/>
            </a:endParaRPr>
          </a:p>
          <a:p>
            <a:r>
              <a:rPr lang="fr-FR" sz="1400" dirty="0">
                <a:latin typeface="Courier"/>
                <a:cs typeface="Courier"/>
              </a:rPr>
              <a:t>        </a:t>
            </a:r>
            <a:r>
              <a:rPr lang="fr-FR" sz="1400" dirty="0" err="1">
                <a:latin typeface="Courier"/>
                <a:cs typeface="Courier"/>
              </a:rPr>
              <a:t>pos.matches</a:t>
            </a:r>
            <a:r>
              <a:rPr lang="fr-FR" sz="1400" dirty="0">
                <a:latin typeface="Courier"/>
                <a:cs typeface="Courier"/>
              </a:rPr>
              <a:t> = match(</a:t>
            </a:r>
            <a:r>
              <a:rPr lang="fr-FR" sz="1400" dirty="0" err="1">
                <a:latin typeface="Courier"/>
                <a:cs typeface="Courier"/>
              </a:rPr>
              <a:t>words</a:t>
            </a:r>
            <a:r>
              <a:rPr lang="fr-FR" sz="1400" dirty="0">
                <a:latin typeface="Courier"/>
                <a:cs typeface="Courier"/>
              </a:rPr>
              <a:t>, </a:t>
            </a:r>
            <a:r>
              <a:rPr lang="fr-FR" sz="1400" dirty="0" err="1">
                <a:latin typeface="Courier"/>
                <a:cs typeface="Courier"/>
              </a:rPr>
              <a:t>pos.words</a:t>
            </a:r>
            <a:r>
              <a:rPr lang="fr-FR" sz="1400" dirty="0">
                <a:latin typeface="Courier"/>
                <a:cs typeface="Courier"/>
              </a:rPr>
              <a:t>)</a:t>
            </a:r>
          </a:p>
          <a:p>
            <a:r>
              <a:rPr lang="fr-FR" sz="1400" dirty="0">
                <a:latin typeface="Courier"/>
                <a:cs typeface="Courier"/>
              </a:rPr>
              <a:t>        </a:t>
            </a:r>
            <a:r>
              <a:rPr lang="fr-FR" sz="1400" dirty="0" err="1">
                <a:latin typeface="Courier"/>
                <a:cs typeface="Courier"/>
              </a:rPr>
              <a:t>neg.matches</a:t>
            </a:r>
            <a:r>
              <a:rPr lang="fr-FR" sz="1400" dirty="0">
                <a:latin typeface="Courier"/>
                <a:cs typeface="Courier"/>
              </a:rPr>
              <a:t> = match(</a:t>
            </a:r>
            <a:r>
              <a:rPr lang="fr-FR" sz="1400" dirty="0" err="1">
                <a:latin typeface="Courier"/>
                <a:cs typeface="Courier"/>
              </a:rPr>
              <a:t>words</a:t>
            </a:r>
            <a:r>
              <a:rPr lang="fr-FR" sz="1400" dirty="0">
                <a:latin typeface="Courier"/>
                <a:cs typeface="Courier"/>
              </a:rPr>
              <a:t>, </a:t>
            </a:r>
            <a:r>
              <a:rPr lang="fr-FR" sz="1400" dirty="0" err="1">
                <a:latin typeface="Courier"/>
                <a:cs typeface="Courier"/>
              </a:rPr>
              <a:t>neg.words</a:t>
            </a:r>
            <a:r>
              <a:rPr lang="fr-FR" sz="1400" dirty="0">
                <a:latin typeface="Courier"/>
                <a:cs typeface="Courier"/>
              </a:rPr>
              <a:t>)</a:t>
            </a:r>
          </a:p>
          <a:p>
            <a:r>
              <a:rPr lang="fr-FR" sz="1400" dirty="0">
                <a:latin typeface="Courier"/>
                <a:cs typeface="Courier"/>
              </a:rPr>
              <a:t>        # match() </a:t>
            </a:r>
            <a:r>
              <a:rPr lang="fr-FR" sz="1400" dirty="0" err="1">
                <a:latin typeface="Courier"/>
                <a:cs typeface="Courier"/>
              </a:rPr>
              <a:t>returns</a:t>
            </a:r>
            <a:r>
              <a:rPr lang="fr-FR" sz="1400" dirty="0">
                <a:latin typeface="Courier"/>
                <a:cs typeface="Courier"/>
              </a:rPr>
              <a:t> the position of the </a:t>
            </a:r>
            <a:r>
              <a:rPr lang="fr-FR" sz="1400" dirty="0" err="1">
                <a:latin typeface="Courier"/>
                <a:cs typeface="Courier"/>
              </a:rPr>
              <a:t>matched</a:t>
            </a:r>
            <a:r>
              <a:rPr lang="fr-FR" sz="1400" dirty="0">
                <a:latin typeface="Courier"/>
                <a:cs typeface="Courier"/>
              </a:rPr>
              <a:t> </a:t>
            </a:r>
            <a:r>
              <a:rPr lang="fr-FR" sz="1400" dirty="0" err="1">
                <a:latin typeface="Courier"/>
                <a:cs typeface="Courier"/>
              </a:rPr>
              <a:t>term</a:t>
            </a:r>
            <a:r>
              <a:rPr lang="fr-FR" sz="1400" dirty="0">
                <a:latin typeface="Courier"/>
                <a:cs typeface="Courier"/>
              </a:rPr>
              <a:t> or NA</a:t>
            </a:r>
          </a:p>
          <a:p>
            <a:r>
              <a:rPr lang="fr-FR" sz="1400" dirty="0">
                <a:latin typeface="Courier"/>
                <a:cs typeface="Courier"/>
              </a:rPr>
              <a:t>        # </a:t>
            </a:r>
            <a:r>
              <a:rPr lang="fr-FR" sz="1400" dirty="0" err="1">
                <a:latin typeface="Courier"/>
                <a:cs typeface="Courier"/>
              </a:rPr>
              <a:t>we</a:t>
            </a:r>
            <a:r>
              <a:rPr lang="fr-FR" sz="1400" dirty="0">
                <a:latin typeface="Courier"/>
                <a:cs typeface="Courier"/>
              </a:rPr>
              <a:t> </a:t>
            </a:r>
            <a:r>
              <a:rPr lang="fr-FR" sz="1400" dirty="0" err="1">
                <a:latin typeface="Courier"/>
                <a:cs typeface="Courier"/>
              </a:rPr>
              <a:t>just</a:t>
            </a:r>
            <a:r>
              <a:rPr lang="fr-FR" sz="1400" dirty="0">
                <a:latin typeface="Courier"/>
                <a:cs typeface="Courier"/>
              </a:rPr>
              <a:t> </a:t>
            </a:r>
            <a:r>
              <a:rPr lang="fr-FR" sz="1400" dirty="0" err="1">
                <a:latin typeface="Courier"/>
                <a:cs typeface="Courier"/>
              </a:rPr>
              <a:t>want</a:t>
            </a:r>
            <a:r>
              <a:rPr lang="fr-FR" sz="1400" dirty="0">
                <a:latin typeface="Courier"/>
                <a:cs typeface="Courier"/>
              </a:rPr>
              <a:t> a TRUE/FALSE:</a:t>
            </a:r>
          </a:p>
          <a:p>
            <a:r>
              <a:rPr lang="fr-FR" sz="1400" dirty="0">
                <a:latin typeface="Courier"/>
                <a:cs typeface="Courier"/>
              </a:rPr>
              <a:t>        </a:t>
            </a:r>
            <a:r>
              <a:rPr lang="fr-FR" sz="1400" dirty="0" err="1">
                <a:latin typeface="Courier"/>
                <a:cs typeface="Courier"/>
              </a:rPr>
              <a:t>pos.matches</a:t>
            </a:r>
            <a:r>
              <a:rPr lang="fr-FR" sz="1400" dirty="0">
                <a:latin typeface="Courier"/>
                <a:cs typeface="Courier"/>
              </a:rPr>
              <a:t> = !</a:t>
            </a:r>
            <a:r>
              <a:rPr lang="fr-FR" sz="1400" dirty="0" err="1">
                <a:latin typeface="Courier"/>
                <a:cs typeface="Courier"/>
              </a:rPr>
              <a:t>is.na</a:t>
            </a:r>
            <a:r>
              <a:rPr lang="fr-FR" sz="1400" dirty="0">
                <a:latin typeface="Courier"/>
                <a:cs typeface="Courier"/>
              </a:rPr>
              <a:t>(</a:t>
            </a:r>
            <a:r>
              <a:rPr lang="fr-FR" sz="1400" dirty="0" err="1">
                <a:latin typeface="Courier"/>
                <a:cs typeface="Courier"/>
              </a:rPr>
              <a:t>pos.matches</a:t>
            </a:r>
            <a:r>
              <a:rPr lang="fr-FR" sz="1400" dirty="0">
                <a:latin typeface="Courier"/>
                <a:cs typeface="Courier"/>
              </a:rPr>
              <a:t>)</a:t>
            </a:r>
          </a:p>
          <a:p>
            <a:r>
              <a:rPr lang="fr-FR" sz="1400" dirty="0">
                <a:latin typeface="Courier"/>
                <a:cs typeface="Courier"/>
              </a:rPr>
              <a:t>        </a:t>
            </a:r>
            <a:r>
              <a:rPr lang="fr-FR" sz="1400" dirty="0" err="1">
                <a:latin typeface="Courier"/>
                <a:cs typeface="Courier"/>
              </a:rPr>
              <a:t>neg.matches</a:t>
            </a:r>
            <a:r>
              <a:rPr lang="fr-FR" sz="1400" dirty="0">
                <a:latin typeface="Courier"/>
                <a:cs typeface="Courier"/>
              </a:rPr>
              <a:t> = !</a:t>
            </a:r>
            <a:r>
              <a:rPr lang="fr-FR" sz="1400" dirty="0" err="1">
                <a:latin typeface="Courier"/>
                <a:cs typeface="Courier"/>
              </a:rPr>
              <a:t>is.na</a:t>
            </a:r>
            <a:r>
              <a:rPr lang="fr-FR" sz="1400" dirty="0">
                <a:latin typeface="Courier"/>
                <a:cs typeface="Courier"/>
              </a:rPr>
              <a:t>(</a:t>
            </a:r>
            <a:r>
              <a:rPr lang="fr-FR" sz="1400" dirty="0" err="1">
                <a:latin typeface="Courier"/>
                <a:cs typeface="Courier"/>
              </a:rPr>
              <a:t>neg.matches</a:t>
            </a:r>
            <a:r>
              <a:rPr lang="fr-FR" sz="1400" dirty="0">
                <a:latin typeface="Courier"/>
                <a:cs typeface="Courier"/>
              </a:rPr>
              <a:t>)</a:t>
            </a:r>
          </a:p>
          <a:p>
            <a:r>
              <a:rPr lang="fr-FR" sz="1400" dirty="0">
                <a:latin typeface="Courier"/>
                <a:cs typeface="Courier"/>
              </a:rPr>
              <a:t>        # and </a:t>
            </a:r>
            <a:r>
              <a:rPr lang="fr-FR" sz="1400" dirty="0" err="1">
                <a:latin typeface="Courier"/>
                <a:cs typeface="Courier"/>
              </a:rPr>
              <a:t>conveniently</a:t>
            </a:r>
            <a:r>
              <a:rPr lang="fr-FR" sz="1400" dirty="0">
                <a:latin typeface="Courier"/>
                <a:cs typeface="Courier"/>
              </a:rPr>
              <a:t>, TRUE/FALSE </a:t>
            </a:r>
            <a:r>
              <a:rPr lang="fr-FR" sz="1400" dirty="0" err="1">
                <a:latin typeface="Courier"/>
                <a:cs typeface="Courier"/>
              </a:rPr>
              <a:t>will</a:t>
            </a:r>
            <a:r>
              <a:rPr lang="fr-FR" sz="1400" dirty="0">
                <a:latin typeface="Courier"/>
                <a:cs typeface="Courier"/>
              </a:rPr>
              <a:t> </a:t>
            </a:r>
            <a:r>
              <a:rPr lang="fr-FR" sz="1400" dirty="0" err="1">
                <a:latin typeface="Courier"/>
                <a:cs typeface="Courier"/>
              </a:rPr>
              <a:t>be</a:t>
            </a:r>
            <a:r>
              <a:rPr lang="fr-FR" sz="1400" dirty="0">
                <a:latin typeface="Courier"/>
                <a:cs typeface="Courier"/>
              </a:rPr>
              <a:t> </a:t>
            </a:r>
            <a:r>
              <a:rPr lang="fr-FR" sz="1400" dirty="0" err="1">
                <a:latin typeface="Courier"/>
                <a:cs typeface="Courier"/>
              </a:rPr>
              <a:t>treated</a:t>
            </a:r>
            <a:r>
              <a:rPr lang="fr-FR" sz="1400" dirty="0">
                <a:latin typeface="Courier"/>
                <a:cs typeface="Courier"/>
              </a:rPr>
              <a:t> as 1/0 by </a:t>
            </a:r>
            <a:r>
              <a:rPr lang="fr-FR" sz="1400" dirty="0" err="1">
                <a:latin typeface="Courier"/>
                <a:cs typeface="Courier"/>
              </a:rPr>
              <a:t>sum</a:t>
            </a:r>
            <a:r>
              <a:rPr lang="fr-FR" sz="1400" dirty="0">
                <a:latin typeface="Courier"/>
                <a:cs typeface="Courier"/>
              </a:rPr>
              <a:t>():</a:t>
            </a:r>
          </a:p>
          <a:p>
            <a:r>
              <a:rPr lang="fr-FR" sz="1400" dirty="0">
                <a:latin typeface="Courier"/>
                <a:cs typeface="Courier"/>
              </a:rPr>
              <a:t>        score = </a:t>
            </a:r>
            <a:r>
              <a:rPr lang="fr-FR" sz="1400" dirty="0" err="1">
                <a:latin typeface="Courier"/>
                <a:cs typeface="Courier"/>
              </a:rPr>
              <a:t>sum</a:t>
            </a:r>
            <a:r>
              <a:rPr lang="fr-FR" sz="1400" dirty="0">
                <a:latin typeface="Courier"/>
                <a:cs typeface="Courier"/>
              </a:rPr>
              <a:t>(</a:t>
            </a:r>
            <a:r>
              <a:rPr lang="fr-FR" sz="1400" dirty="0" err="1">
                <a:latin typeface="Courier"/>
                <a:cs typeface="Courier"/>
              </a:rPr>
              <a:t>pos.matches</a:t>
            </a:r>
            <a:r>
              <a:rPr lang="fr-FR" sz="1400" dirty="0">
                <a:latin typeface="Courier"/>
                <a:cs typeface="Courier"/>
              </a:rPr>
              <a:t>) - </a:t>
            </a:r>
            <a:r>
              <a:rPr lang="fr-FR" sz="1400" dirty="0" err="1">
                <a:latin typeface="Courier"/>
                <a:cs typeface="Courier"/>
              </a:rPr>
              <a:t>sum</a:t>
            </a:r>
            <a:r>
              <a:rPr lang="fr-FR" sz="1400" dirty="0">
                <a:latin typeface="Courier"/>
                <a:cs typeface="Courier"/>
              </a:rPr>
              <a:t>(</a:t>
            </a:r>
            <a:r>
              <a:rPr lang="fr-FR" sz="1400" dirty="0" err="1">
                <a:latin typeface="Courier"/>
                <a:cs typeface="Courier"/>
              </a:rPr>
              <a:t>neg.matches</a:t>
            </a:r>
            <a:r>
              <a:rPr lang="fr-FR" sz="1400" dirty="0">
                <a:latin typeface="Courier"/>
                <a:cs typeface="Courier"/>
              </a:rPr>
              <a:t>)</a:t>
            </a:r>
          </a:p>
          <a:p>
            <a:r>
              <a:rPr lang="en-US" sz="1400" dirty="0">
                <a:latin typeface="Courier"/>
                <a:cs typeface="Courier"/>
              </a:rPr>
              <a:t>        return(score)</a:t>
            </a:r>
          </a:p>
          <a:p>
            <a:r>
              <a:rPr lang="en-US" sz="1400" dirty="0">
                <a:latin typeface="Courier"/>
                <a:cs typeface="Courier"/>
              </a:rPr>
              <a:t>    }, </a:t>
            </a:r>
            <a:r>
              <a:rPr lang="en-US" sz="1400" dirty="0" err="1">
                <a:latin typeface="Courier"/>
                <a:cs typeface="Courier"/>
              </a:rPr>
              <a:t>pos.words</a:t>
            </a:r>
            <a:r>
              <a:rPr lang="en-US" sz="1400" dirty="0">
                <a:latin typeface="Courier"/>
                <a:cs typeface="Courier"/>
              </a:rPr>
              <a:t>, </a:t>
            </a:r>
            <a:r>
              <a:rPr lang="en-US" sz="1400" dirty="0" err="1">
                <a:latin typeface="Courier"/>
                <a:cs typeface="Courier"/>
              </a:rPr>
              <a:t>neg.words</a:t>
            </a:r>
            <a:r>
              <a:rPr lang="en-US" sz="1400" dirty="0">
                <a:latin typeface="Courier"/>
                <a:cs typeface="Courier"/>
              </a:rPr>
              <a:t>, .progress=.progress )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scores.df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data.frame</a:t>
            </a:r>
            <a:r>
              <a:rPr lang="en-US" sz="1400" dirty="0">
                <a:latin typeface="Courier"/>
                <a:cs typeface="Courier"/>
              </a:rPr>
              <a:t>(score=scores, text=sentences)</a:t>
            </a:r>
          </a:p>
          <a:p>
            <a:r>
              <a:rPr lang="en-US" sz="1400" dirty="0">
                <a:latin typeface="Courier"/>
                <a:cs typeface="Courier"/>
              </a:rPr>
              <a:t>    return(</a:t>
            </a:r>
            <a:r>
              <a:rPr lang="en-US" sz="1400" dirty="0" err="1">
                <a:latin typeface="Courier"/>
                <a:cs typeface="Courier"/>
              </a:rPr>
              <a:t>scores.df</a:t>
            </a:r>
            <a:r>
              <a:rPr lang="en-US" sz="1400" dirty="0">
                <a:latin typeface="Courier"/>
                <a:cs typeface="Courier"/>
              </a:rPr>
              <a:t>)</a:t>
            </a:r>
          </a:p>
          <a:p>
            <a:r>
              <a:rPr lang="en-US" sz="1400" dirty="0">
                <a:latin typeface="Courier"/>
                <a:cs typeface="Courier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36137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Sentiment analysis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R script containing the </a:t>
            </a:r>
            <a:r>
              <a:rPr lang="en-US" dirty="0" err="1"/>
              <a:t>score.sentiment</a:t>
            </a:r>
            <a:r>
              <a:rPr lang="en-US" dirty="0"/>
              <a:t> function</a:t>
            </a:r>
          </a:p>
          <a:p>
            <a:r>
              <a:rPr lang="en-US" dirty="0"/>
              <a:t>Save the script</a:t>
            </a:r>
          </a:p>
          <a:p>
            <a:r>
              <a:rPr lang="en-US" dirty="0"/>
              <a:t>Run the script</a:t>
            </a:r>
          </a:p>
          <a:p>
            <a:pPr lvl="1"/>
            <a:r>
              <a:rPr lang="en-US" dirty="0"/>
              <a:t>Compiles the function for use in other R scripts</a:t>
            </a:r>
          </a:p>
          <a:p>
            <a:pPr lvl="1"/>
            <a:r>
              <a:rPr lang="en-US" dirty="0"/>
              <a:t>Lists under Functions in Environment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CA3C4-A3E0-E94F-8A57-6B4BBB595E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20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Sentiment analysis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CA3C4-A3E0-E94F-8A57-6B4BBB595E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515217"/>
            <a:ext cx="8153400" cy="50783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"/>
                <a:cs typeface="Courier"/>
              </a:rPr>
              <a:t>sample = c("You're awesome and I love you", "I hate and hate and hate. So angry. Die!", "Impressed and amazed: you are peerless in your achievement of unparalleled mediocrity.")</a:t>
            </a:r>
          </a:p>
          <a:p>
            <a:r>
              <a:rPr lang="en-US" sz="1800" dirty="0" err="1">
                <a:latin typeface="Courier"/>
                <a:cs typeface="Courier"/>
              </a:rPr>
              <a:t>hu.liu.pos</a:t>
            </a:r>
            <a:r>
              <a:rPr lang="en-US" sz="1800" dirty="0">
                <a:latin typeface="Courier"/>
                <a:cs typeface="Courier"/>
              </a:rPr>
              <a:t> = scan('</a:t>
            </a:r>
            <a:r>
              <a:rPr lang="en-US" sz="1800" dirty="0">
                <a:latin typeface="Courier"/>
                <a:cs typeface="Courier"/>
                <a:hlinkClick r:id="rId2"/>
              </a:rPr>
              <a:t>http://dl.dropbox.com/u/6960256/data/positive-words.txt', what='character', comment.char=';')</a:t>
            </a:r>
          </a:p>
          <a:p>
            <a:r>
              <a:rPr lang="en-US" sz="1800" dirty="0" err="1">
                <a:latin typeface="Courier"/>
                <a:cs typeface="Courier"/>
              </a:rPr>
              <a:t>hu.liu.neg</a:t>
            </a:r>
            <a:r>
              <a:rPr lang="en-US" sz="1800" dirty="0">
                <a:latin typeface="Courier"/>
                <a:cs typeface="Courier"/>
              </a:rPr>
              <a:t> = scan('</a:t>
            </a:r>
            <a:r>
              <a:rPr lang="en-US" sz="1800" dirty="0">
                <a:latin typeface="Courier"/>
                <a:cs typeface="Courier"/>
                <a:hlinkClick r:id="rId3"/>
              </a:rPr>
              <a:t>http://dl.dropbox.com/u/6960256/data/negative-words.txt', what='character', comment.char=';')</a:t>
            </a:r>
          </a:p>
          <a:p>
            <a:r>
              <a:rPr lang="en-US" sz="1800" dirty="0" err="1">
                <a:latin typeface="Courier"/>
                <a:cs typeface="Courier"/>
              </a:rPr>
              <a:t>pos.words</a:t>
            </a:r>
            <a:r>
              <a:rPr lang="en-US" sz="1800" dirty="0">
                <a:latin typeface="Courier"/>
                <a:cs typeface="Courier"/>
              </a:rPr>
              <a:t> = c(</a:t>
            </a:r>
            <a:r>
              <a:rPr lang="en-US" sz="1800" dirty="0" err="1">
                <a:latin typeface="Courier"/>
                <a:cs typeface="Courier"/>
              </a:rPr>
              <a:t>hu.liu.pos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r>
              <a:rPr lang="en-US" sz="1800" dirty="0" err="1">
                <a:latin typeface="Courier"/>
                <a:cs typeface="Courier"/>
              </a:rPr>
              <a:t>neg.words</a:t>
            </a:r>
            <a:r>
              <a:rPr lang="en-US" sz="1800" dirty="0">
                <a:latin typeface="Courier"/>
                <a:cs typeface="Courier"/>
              </a:rPr>
              <a:t> = c(</a:t>
            </a:r>
            <a:r>
              <a:rPr lang="en-US" sz="1800" dirty="0" err="1">
                <a:latin typeface="Courier"/>
                <a:cs typeface="Courier"/>
              </a:rPr>
              <a:t>hu.liu.neg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r>
              <a:rPr lang="en-US" sz="1800" dirty="0">
                <a:latin typeface="Courier"/>
                <a:cs typeface="Courier"/>
              </a:rPr>
              <a:t>result = </a:t>
            </a:r>
            <a:r>
              <a:rPr lang="en-US" sz="1800" dirty="0" err="1">
                <a:latin typeface="Courier"/>
                <a:cs typeface="Courier"/>
              </a:rPr>
              <a:t>score.sentiment</a:t>
            </a:r>
            <a:r>
              <a:rPr lang="en-US" sz="1800" dirty="0">
                <a:latin typeface="Courier"/>
                <a:cs typeface="Courier"/>
              </a:rPr>
              <a:t>(sample, </a:t>
            </a:r>
            <a:r>
              <a:rPr lang="en-US" sz="1800" dirty="0" err="1">
                <a:latin typeface="Courier"/>
                <a:cs typeface="Courier"/>
              </a:rPr>
              <a:t>pos.words</a:t>
            </a:r>
            <a:r>
              <a:rPr lang="en-US" sz="1800" dirty="0">
                <a:latin typeface="Courier"/>
                <a:cs typeface="Courier"/>
              </a:rPr>
              <a:t>, </a:t>
            </a:r>
            <a:r>
              <a:rPr lang="en-US" sz="1800" dirty="0" err="1">
                <a:latin typeface="Courier"/>
                <a:cs typeface="Courier"/>
              </a:rPr>
              <a:t>neg.words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r>
              <a:rPr lang="en-US" sz="1800" dirty="0">
                <a:latin typeface="Courier"/>
                <a:cs typeface="Courier"/>
              </a:rPr>
              <a:t># reports score by sentence </a:t>
            </a:r>
          </a:p>
          <a:p>
            <a:r>
              <a:rPr lang="en-US" sz="1800" dirty="0" err="1">
                <a:latin typeface="Courier"/>
                <a:cs typeface="Courier"/>
              </a:rPr>
              <a:t>result$score</a:t>
            </a:r>
            <a:endParaRPr lang="en-US" sz="1800" dirty="0">
              <a:latin typeface="Courier"/>
              <a:cs typeface="Courier"/>
            </a:endParaRPr>
          </a:p>
          <a:p>
            <a:r>
              <a:rPr lang="en-US" sz="1800" dirty="0">
                <a:latin typeface="Courier"/>
                <a:cs typeface="Courier"/>
              </a:rPr>
              <a:t>sum(</a:t>
            </a:r>
            <a:r>
              <a:rPr lang="en-US" sz="1800" dirty="0" err="1">
                <a:latin typeface="Courier"/>
                <a:cs typeface="Courier"/>
              </a:rPr>
              <a:t>result$score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r>
              <a:rPr lang="en-US" sz="1800" dirty="0">
                <a:latin typeface="Courier"/>
                <a:cs typeface="Courier"/>
              </a:rPr>
              <a:t>mean(</a:t>
            </a:r>
            <a:r>
              <a:rPr lang="en-US" sz="1800" dirty="0" err="1">
                <a:latin typeface="Courier"/>
                <a:cs typeface="Courier"/>
              </a:rPr>
              <a:t>result$score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r>
              <a:rPr lang="en-US" sz="1800" dirty="0" err="1">
                <a:latin typeface="Courier"/>
                <a:cs typeface="Courier"/>
              </a:rPr>
              <a:t>result$score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00703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Text mining with tm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83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corpus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corpus is a collection of written texts</a:t>
            </a:r>
          </a:p>
          <a:p>
            <a:r>
              <a:rPr lang="en-US" dirty="0"/>
              <a:t>Load Warren Buffet’s letters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F975-5784-E84D-AD4C-0AE23DB3F7F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8650" y="2665672"/>
            <a:ext cx="7924800" cy="36009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"/>
                <a:cs typeface="Courier"/>
              </a:rPr>
              <a:t>require(</a:t>
            </a:r>
            <a:r>
              <a:rPr lang="en-US" sz="1200" dirty="0" err="1">
                <a:latin typeface="Courier"/>
                <a:cs typeface="Courier"/>
              </a:rPr>
              <a:t>stringr</a:t>
            </a:r>
            <a:r>
              <a:rPr lang="en-US" sz="1200" dirty="0">
                <a:latin typeface="Courier"/>
                <a:cs typeface="Courier"/>
              </a:rPr>
              <a:t>)</a:t>
            </a:r>
          </a:p>
          <a:p>
            <a:r>
              <a:rPr lang="en-US" sz="1200" dirty="0">
                <a:latin typeface="Courier"/>
                <a:cs typeface="Courier"/>
              </a:rPr>
              <a:t>require(tm)</a:t>
            </a:r>
          </a:p>
          <a:p>
            <a:r>
              <a:rPr lang="en-US" sz="1200" dirty="0">
                <a:latin typeface="Courier"/>
                <a:cs typeface="Courier"/>
              </a:rPr>
              <a:t>#set up a data frame to hold up to 100 letters</a:t>
            </a:r>
          </a:p>
          <a:p>
            <a:r>
              <a:rPr lang="en-US" sz="1200" dirty="0" err="1">
                <a:latin typeface="Courier"/>
                <a:cs typeface="Courier"/>
              </a:rPr>
              <a:t>df</a:t>
            </a:r>
            <a:r>
              <a:rPr lang="en-US" sz="1200" dirty="0">
                <a:latin typeface="Courier"/>
                <a:cs typeface="Courier"/>
              </a:rPr>
              <a:t> &lt;-  </a:t>
            </a:r>
            <a:r>
              <a:rPr lang="en-US" sz="1200" dirty="0" err="1">
                <a:latin typeface="Courier"/>
                <a:cs typeface="Courier"/>
              </a:rPr>
              <a:t>data.frame</a:t>
            </a:r>
            <a:r>
              <a:rPr lang="en-US" sz="1200" dirty="0">
                <a:latin typeface="Courier"/>
                <a:cs typeface="Courier"/>
              </a:rPr>
              <a:t>(</a:t>
            </a:r>
            <a:r>
              <a:rPr lang="en-US" sz="1200" dirty="0" err="1">
                <a:latin typeface="Courier"/>
                <a:cs typeface="Courier"/>
              </a:rPr>
              <a:t>num</a:t>
            </a:r>
            <a:r>
              <a:rPr lang="en-US" sz="1200" dirty="0">
                <a:latin typeface="Courier"/>
                <a:cs typeface="Courier"/>
              </a:rPr>
              <a:t>=100)</a:t>
            </a:r>
          </a:p>
          <a:p>
            <a:r>
              <a:rPr lang="en-US" sz="1200" dirty="0">
                <a:latin typeface="Courier"/>
                <a:cs typeface="Courier"/>
              </a:rPr>
              <a:t>begin &lt;-  1998 # date of first letter in corpus</a:t>
            </a:r>
          </a:p>
          <a:p>
            <a:r>
              <a:rPr lang="en-US" sz="1200" dirty="0" err="1">
                <a:latin typeface="Courier"/>
                <a:cs typeface="Courier"/>
              </a:rPr>
              <a:t>i</a:t>
            </a:r>
            <a:r>
              <a:rPr lang="en-US" sz="1200" dirty="0">
                <a:latin typeface="Courier"/>
                <a:cs typeface="Courier"/>
              </a:rPr>
              <a:t> &lt;-  begin</a:t>
            </a:r>
          </a:p>
          <a:p>
            <a:r>
              <a:rPr lang="en-US" sz="1200" dirty="0">
                <a:latin typeface="Courier"/>
                <a:cs typeface="Courier"/>
              </a:rPr>
              <a:t># read the letters</a:t>
            </a:r>
          </a:p>
          <a:p>
            <a:r>
              <a:rPr lang="en-US" sz="1200" dirty="0">
                <a:latin typeface="Courier"/>
                <a:cs typeface="Courier"/>
              </a:rPr>
              <a:t>while (</a:t>
            </a:r>
            <a:r>
              <a:rPr lang="en-US" sz="1200" dirty="0" err="1">
                <a:latin typeface="Courier"/>
                <a:cs typeface="Courier"/>
              </a:rPr>
              <a:t>i</a:t>
            </a:r>
            <a:r>
              <a:rPr lang="en-US" sz="1200" dirty="0">
                <a:latin typeface="Courier"/>
                <a:cs typeface="Courier"/>
              </a:rPr>
              <a:t> &lt; 2013) {</a:t>
            </a:r>
          </a:p>
          <a:p>
            <a:r>
              <a:rPr lang="en-US" sz="1200" dirty="0">
                <a:latin typeface="Courier"/>
                <a:cs typeface="Courier"/>
              </a:rPr>
              <a:t>  y &lt;- </a:t>
            </a:r>
            <a:r>
              <a:rPr lang="en-US" sz="1200" dirty="0" err="1">
                <a:latin typeface="Courier"/>
                <a:cs typeface="Courier"/>
              </a:rPr>
              <a:t>as.character</a:t>
            </a:r>
            <a:r>
              <a:rPr lang="en-US" sz="1200" dirty="0">
                <a:latin typeface="Courier"/>
                <a:cs typeface="Courier"/>
              </a:rPr>
              <a:t>(</a:t>
            </a:r>
            <a:r>
              <a:rPr lang="en-US" sz="1200" dirty="0" err="1">
                <a:latin typeface="Courier"/>
                <a:cs typeface="Courier"/>
              </a:rPr>
              <a:t>i</a:t>
            </a:r>
            <a:r>
              <a:rPr lang="en-US" sz="1200" dirty="0">
                <a:latin typeface="Courier"/>
                <a:cs typeface="Courier"/>
              </a:rPr>
              <a:t>)</a:t>
            </a:r>
          </a:p>
          <a:p>
            <a:r>
              <a:rPr lang="en-US" sz="1200" dirty="0">
                <a:latin typeface="Courier"/>
                <a:cs typeface="Courier"/>
              </a:rPr>
              <a:t># create the file name </a:t>
            </a:r>
          </a:p>
          <a:p>
            <a:r>
              <a:rPr lang="en-US" sz="1200" dirty="0">
                <a:latin typeface="Courier"/>
                <a:cs typeface="Courier"/>
              </a:rPr>
              <a:t>  f &lt;- </a:t>
            </a:r>
            <a:r>
              <a:rPr lang="en-US" sz="1200" dirty="0" err="1">
                <a:latin typeface="Courier"/>
                <a:cs typeface="Courier"/>
              </a:rPr>
              <a:t>str_c</a:t>
            </a:r>
            <a:r>
              <a:rPr lang="en-US" sz="1200" dirty="0">
                <a:latin typeface="Courier"/>
                <a:cs typeface="Courier"/>
              </a:rPr>
              <a:t>('http://</a:t>
            </a:r>
            <a:r>
              <a:rPr lang="en-US" sz="1200" dirty="0" err="1">
                <a:latin typeface="Courier"/>
                <a:cs typeface="Courier"/>
              </a:rPr>
              <a:t>www.richardtwatson.com</a:t>
            </a:r>
            <a:r>
              <a:rPr lang="en-US" sz="1200" dirty="0">
                <a:latin typeface="Courier"/>
                <a:cs typeface="Courier"/>
              </a:rPr>
              <a:t>/</a:t>
            </a:r>
            <a:r>
              <a:rPr lang="en-US" sz="1200" dirty="0" err="1">
                <a:latin typeface="Courier"/>
                <a:cs typeface="Courier"/>
              </a:rPr>
              <a:t>BuffettLetters</a:t>
            </a:r>
            <a:r>
              <a:rPr lang="en-US" sz="1200" dirty="0">
                <a:latin typeface="Courier"/>
                <a:cs typeface="Courier"/>
              </a:rPr>
              <a:t>/',y, 'ltr.txt',</a:t>
            </a:r>
            <a:r>
              <a:rPr lang="en-US" sz="1200" dirty="0" err="1">
                <a:latin typeface="Courier"/>
                <a:cs typeface="Courier"/>
              </a:rPr>
              <a:t>sep</a:t>
            </a:r>
            <a:r>
              <a:rPr lang="en-US" sz="1200" dirty="0">
                <a:latin typeface="Courier"/>
                <a:cs typeface="Courier"/>
              </a:rPr>
              <a:t>='')</a:t>
            </a:r>
          </a:p>
          <a:p>
            <a:r>
              <a:rPr lang="en-US" sz="1200" dirty="0">
                <a:latin typeface="Courier"/>
                <a:cs typeface="Courier"/>
              </a:rPr>
              <a:t># read the letter as on large string</a:t>
            </a:r>
          </a:p>
          <a:p>
            <a:r>
              <a:rPr lang="en-US" sz="1200" dirty="0">
                <a:latin typeface="Courier"/>
                <a:cs typeface="Courier"/>
              </a:rPr>
              <a:t>  d &lt;-  </a:t>
            </a:r>
            <a:r>
              <a:rPr lang="en-US" sz="1200" dirty="0" err="1">
                <a:latin typeface="Courier"/>
                <a:cs typeface="Courier"/>
              </a:rPr>
              <a:t>readChar</a:t>
            </a:r>
            <a:r>
              <a:rPr lang="en-US" sz="1200" dirty="0">
                <a:latin typeface="Courier"/>
                <a:cs typeface="Courier"/>
              </a:rPr>
              <a:t>(</a:t>
            </a:r>
            <a:r>
              <a:rPr lang="en-US" sz="1200" dirty="0" err="1">
                <a:latin typeface="Courier"/>
                <a:cs typeface="Courier"/>
              </a:rPr>
              <a:t>f,nchars</a:t>
            </a:r>
            <a:r>
              <a:rPr lang="en-US" sz="1200" dirty="0">
                <a:latin typeface="Courier"/>
                <a:cs typeface="Courier"/>
              </a:rPr>
              <a:t>=1e6)</a:t>
            </a:r>
          </a:p>
          <a:p>
            <a:r>
              <a:rPr lang="en-US" sz="1200" dirty="0">
                <a:latin typeface="Courier"/>
                <a:cs typeface="Courier"/>
              </a:rPr>
              <a:t># add letter to the data frame</a:t>
            </a:r>
          </a:p>
          <a:p>
            <a:r>
              <a:rPr lang="en-US" sz="1200" dirty="0">
                <a:latin typeface="Courier"/>
                <a:cs typeface="Courier"/>
              </a:rPr>
              <a:t>  </a:t>
            </a:r>
            <a:r>
              <a:rPr lang="en-US" sz="1200" dirty="0" err="1">
                <a:latin typeface="Courier"/>
                <a:cs typeface="Courier"/>
              </a:rPr>
              <a:t>df</a:t>
            </a:r>
            <a:r>
              <a:rPr lang="en-US" sz="1200" dirty="0">
                <a:latin typeface="Courier"/>
                <a:cs typeface="Courier"/>
              </a:rPr>
              <a:t>[i-begin+1,] &lt;-  d</a:t>
            </a:r>
          </a:p>
          <a:p>
            <a:r>
              <a:rPr lang="en-US" sz="1200" dirty="0">
                <a:latin typeface="Courier"/>
                <a:cs typeface="Courier"/>
              </a:rPr>
              <a:t>  </a:t>
            </a:r>
            <a:r>
              <a:rPr lang="en-US" sz="1200" dirty="0" err="1">
                <a:latin typeface="Courier"/>
                <a:cs typeface="Courier"/>
              </a:rPr>
              <a:t>i</a:t>
            </a:r>
            <a:r>
              <a:rPr lang="en-US" sz="1200" dirty="0">
                <a:latin typeface="Courier"/>
                <a:cs typeface="Courier"/>
              </a:rPr>
              <a:t> &lt;-  </a:t>
            </a:r>
            <a:r>
              <a:rPr lang="en-US" sz="1200" dirty="0" err="1">
                <a:latin typeface="Courier"/>
                <a:cs typeface="Courier"/>
              </a:rPr>
              <a:t>i</a:t>
            </a:r>
            <a:r>
              <a:rPr lang="en-US" sz="1200" dirty="0">
                <a:latin typeface="Courier"/>
                <a:cs typeface="Courier"/>
              </a:rPr>
              <a:t> + 1</a:t>
            </a:r>
          </a:p>
          <a:p>
            <a:r>
              <a:rPr lang="en-US" sz="1200" dirty="0">
                <a:latin typeface="Courier"/>
                <a:cs typeface="Courier"/>
              </a:rPr>
              <a:t>}</a:t>
            </a:r>
          </a:p>
          <a:p>
            <a:r>
              <a:rPr lang="en-US" sz="1200" dirty="0">
                <a:latin typeface="Courier"/>
                <a:cs typeface="Courier"/>
              </a:rPr>
              <a:t># create the corpus</a:t>
            </a:r>
          </a:p>
          <a:p>
            <a:r>
              <a:rPr lang="en-US" sz="1200" dirty="0">
                <a:latin typeface="Courier"/>
                <a:cs typeface="Courier"/>
              </a:rPr>
              <a:t>letters &lt;-  Corpus(</a:t>
            </a:r>
            <a:r>
              <a:rPr lang="en-US" sz="1200" dirty="0" err="1">
                <a:latin typeface="Courier"/>
                <a:cs typeface="Courier"/>
              </a:rPr>
              <a:t>DataframeSource</a:t>
            </a:r>
            <a:r>
              <a:rPr lang="en-US" sz="1200" dirty="0">
                <a:latin typeface="Courier"/>
                <a:cs typeface="Courier"/>
              </a:rPr>
              <a:t>(</a:t>
            </a:r>
            <a:r>
              <a:rPr lang="en-US" sz="1200" dirty="0" err="1">
                <a:latin typeface="Courier"/>
                <a:cs typeface="Courier"/>
              </a:rPr>
              <a:t>as.data.frame</a:t>
            </a:r>
            <a:r>
              <a:rPr lang="en-US" sz="1200" dirty="0">
                <a:latin typeface="Courier"/>
                <a:cs typeface="Courier"/>
              </a:rPr>
              <a:t>(</a:t>
            </a:r>
            <a:r>
              <a:rPr lang="en-US" sz="1200" dirty="0" err="1">
                <a:latin typeface="Courier"/>
                <a:cs typeface="Courier"/>
              </a:rPr>
              <a:t>df</a:t>
            </a:r>
            <a:r>
              <a:rPr lang="en-US" sz="1200" dirty="0">
                <a:latin typeface="Courier"/>
                <a:cs typeface="Courier"/>
              </a:rPr>
              <a:t>), encoding = "UTF-8"))</a:t>
            </a:r>
          </a:p>
        </p:txBody>
      </p:sp>
    </p:spTree>
    <p:extLst>
      <p:ext uri="{BB962C8B-B14F-4D97-AF65-F5344CB8AC3E}">
        <p14:creationId xmlns:p14="http://schemas.microsoft.com/office/powerpoint/2010/main" val="419533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corpus of Warren Buffet’s letters for 2008-2012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19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Flesch-Kincaid</a:t>
            </a:r>
          </a:p>
          <a:p>
            <a:pPr lvl="1"/>
            <a:r>
              <a:rPr lang="en-US" dirty="0"/>
              <a:t>An estimate of the grade-level or years of education required of the reader</a:t>
            </a:r>
          </a:p>
          <a:p>
            <a:pPr lvl="2"/>
            <a:r>
              <a:rPr lang="en-US" dirty="0"/>
              <a:t>13-16 Undergrad</a:t>
            </a:r>
          </a:p>
          <a:p>
            <a:pPr lvl="2"/>
            <a:r>
              <a:rPr lang="en-US" dirty="0"/>
              <a:t>16-18 Masters</a:t>
            </a:r>
          </a:p>
          <a:p>
            <a:pPr lvl="2"/>
            <a:r>
              <a:rPr lang="en-US" dirty="0"/>
              <a:t>19 -  PhD</a:t>
            </a:r>
          </a:p>
          <a:p>
            <a:pPr marL="342900" lvl="1" indent="0">
              <a:buNone/>
            </a:pPr>
            <a:r>
              <a:rPr lang="nl-NL" sz="1800" dirty="0">
                <a:latin typeface="Courier New"/>
                <a:cs typeface="Courier New"/>
              </a:rPr>
              <a:t>(11.8 * </a:t>
            </a:r>
            <a:r>
              <a:rPr lang="nl-NL" sz="1800" dirty="0" err="1">
                <a:latin typeface="Courier New"/>
                <a:cs typeface="Courier New"/>
              </a:rPr>
              <a:t>syllables_per_word</a:t>
            </a:r>
            <a:r>
              <a:rPr lang="nl-NL" sz="1800" dirty="0">
                <a:latin typeface="Courier New"/>
                <a:cs typeface="Courier New"/>
              </a:rPr>
              <a:t>) + (0.39 * </a:t>
            </a:r>
            <a:r>
              <a:rPr lang="nl-NL" sz="1800" dirty="0" err="1">
                <a:latin typeface="Courier New"/>
                <a:cs typeface="Courier New"/>
              </a:rPr>
              <a:t>words_per_sentence</a:t>
            </a:r>
            <a:r>
              <a:rPr lang="nl-NL" sz="1800" dirty="0">
                <a:latin typeface="Courier New"/>
                <a:cs typeface="Courier New"/>
              </a:rPr>
              <a:t>) - 15.59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47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koRpus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769225" cy="257651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require(</a:t>
            </a:r>
            <a:r>
              <a:rPr lang="en-US" sz="2000" dirty="0" err="1">
                <a:latin typeface="Courier"/>
                <a:cs typeface="Courier"/>
              </a:rPr>
              <a:t>koRpus</a:t>
            </a:r>
            <a:r>
              <a:rPr lang="en-US" sz="2000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#tokenize the first letter in the corpus</a:t>
            </a: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tagged.text</a:t>
            </a:r>
            <a:r>
              <a:rPr lang="en-US" sz="2000" dirty="0">
                <a:latin typeface="Courier"/>
                <a:cs typeface="Courier"/>
              </a:rPr>
              <a:t> &lt;- tokenize(letters[[1]], format="</a:t>
            </a:r>
            <a:r>
              <a:rPr lang="en-US" sz="2000" dirty="0" err="1">
                <a:latin typeface="Courier"/>
                <a:cs typeface="Courier"/>
              </a:rPr>
              <a:t>obj</a:t>
            </a:r>
            <a:r>
              <a:rPr lang="en-US" sz="2000" dirty="0">
                <a:latin typeface="Courier"/>
                <a:cs typeface="Courier"/>
              </a:rPr>
              <a:t>",</a:t>
            </a:r>
            <a:r>
              <a:rPr lang="en-US" sz="2000" dirty="0" err="1">
                <a:latin typeface="Courier"/>
                <a:cs typeface="Courier"/>
              </a:rPr>
              <a:t>lang</a:t>
            </a:r>
            <a:r>
              <a:rPr lang="en-US" sz="2000" dirty="0">
                <a:latin typeface="Courier"/>
                <a:cs typeface="Courier"/>
              </a:rPr>
              <a:t>="en")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# score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readability(</a:t>
            </a:r>
            <a:r>
              <a:rPr lang="en-US" sz="2000" dirty="0" err="1">
                <a:latin typeface="Courier"/>
                <a:cs typeface="Courier"/>
              </a:rPr>
              <a:t>tagged.text</a:t>
            </a:r>
            <a:r>
              <a:rPr lang="en-US" sz="2000" dirty="0">
                <a:latin typeface="Courier"/>
                <a:cs typeface="Courier"/>
              </a:rPr>
              <a:t>, "</a:t>
            </a:r>
            <a:r>
              <a:rPr lang="en-US" sz="2000" dirty="0" err="1">
                <a:latin typeface="Courier"/>
                <a:cs typeface="Courier"/>
              </a:rPr>
              <a:t>Flesch.Kincaid</a:t>
            </a:r>
            <a:r>
              <a:rPr lang="en-US" sz="2000" dirty="0">
                <a:latin typeface="Courier"/>
                <a:cs typeface="Courier"/>
              </a:rPr>
              <a:t>", hyphen=</a:t>
            </a:r>
            <a:r>
              <a:rPr lang="en-US" sz="2000" dirty="0" err="1">
                <a:latin typeface="Courier"/>
                <a:cs typeface="Courier"/>
              </a:rPr>
              <a:t>NULL,force.lang</a:t>
            </a:r>
            <a:r>
              <a:rPr lang="en-US" sz="2000" dirty="0">
                <a:latin typeface="Courier"/>
                <a:cs typeface="Courier"/>
              </a:rPr>
              <a:t>="en")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88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Flesch-Kincaid score for the 2010 letter?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5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Semantics</a:t>
            </a:r>
          </a:p>
          <a:p>
            <a:pPr lvl="1"/>
            <a:r>
              <a:rPr lang="en-US" dirty="0"/>
              <a:t>Focuses on the study of the meaning of words and the interactions between words to form larger units of meaning (such as sentences)</a:t>
            </a:r>
          </a:p>
          <a:p>
            <a:r>
              <a:rPr lang="en-US" dirty="0"/>
              <a:t>Discourse</a:t>
            </a:r>
          </a:p>
          <a:p>
            <a:pPr lvl="1"/>
            <a:r>
              <a:rPr lang="en-US" dirty="0"/>
              <a:t>Building on the semantic level, discourse analysis aims to determine the relationships between sentences</a:t>
            </a:r>
          </a:p>
          <a:p>
            <a:r>
              <a:rPr lang="en-US" dirty="0"/>
              <a:t>Pragmatics</a:t>
            </a:r>
          </a:p>
          <a:p>
            <a:pPr lvl="1"/>
            <a:r>
              <a:rPr lang="en-US" dirty="0"/>
              <a:t>Studies how context, world knowledge, language conventions and other abstract properties contribute to the meaning of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F975-5784-E84D-AD4C-0AE23DB3F7F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4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conversion</a:t>
            </a:r>
          </a:p>
          <a:p>
            <a:pPr lvl="1"/>
            <a:r>
              <a:rPr lang="en-US" dirty="0"/>
              <a:t>Typically to all lower case</a:t>
            </a:r>
          </a:p>
          <a:p>
            <a:pPr lvl="1"/>
            <a:r>
              <a:rPr lang="en-US" dirty="0" err="1"/>
              <a:t>clean.letters</a:t>
            </a:r>
            <a:r>
              <a:rPr lang="en-US" dirty="0"/>
              <a:t> &lt;-  </a:t>
            </a:r>
            <a:r>
              <a:rPr lang="en-US" dirty="0" err="1"/>
              <a:t>tm_map</a:t>
            </a:r>
            <a:r>
              <a:rPr lang="en-US" dirty="0"/>
              <a:t>(</a:t>
            </a:r>
            <a:r>
              <a:rPr lang="en-US" dirty="0" err="1"/>
              <a:t>letters,tolower</a:t>
            </a:r>
            <a:r>
              <a:rPr lang="en-US" dirty="0"/>
              <a:t>)</a:t>
            </a:r>
          </a:p>
          <a:p>
            <a:r>
              <a:rPr lang="en-US" dirty="0"/>
              <a:t>Punctuation removal</a:t>
            </a:r>
          </a:p>
          <a:p>
            <a:pPr lvl="1"/>
            <a:r>
              <a:rPr lang="en-US" dirty="0"/>
              <a:t>Remove all punctuation</a:t>
            </a:r>
          </a:p>
          <a:p>
            <a:pPr lvl="1"/>
            <a:r>
              <a:rPr lang="en-US" dirty="0" err="1"/>
              <a:t>clean.letters</a:t>
            </a:r>
            <a:r>
              <a:rPr lang="en-US" dirty="0"/>
              <a:t> &lt;-  </a:t>
            </a:r>
            <a:r>
              <a:rPr lang="en-US" dirty="0" err="1"/>
              <a:t>tm_map</a:t>
            </a:r>
            <a:r>
              <a:rPr lang="en-US" dirty="0"/>
              <a:t>(</a:t>
            </a:r>
            <a:r>
              <a:rPr lang="en-US" dirty="0" err="1"/>
              <a:t>clean.letters,removePunctuation</a:t>
            </a:r>
            <a:r>
              <a:rPr lang="en-US" dirty="0"/>
              <a:t>)</a:t>
            </a:r>
          </a:p>
          <a:p>
            <a:r>
              <a:rPr lang="en-US" dirty="0"/>
              <a:t>Number filter</a:t>
            </a:r>
          </a:p>
          <a:p>
            <a:pPr lvl="1"/>
            <a:r>
              <a:rPr lang="en-US" dirty="0"/>
              <a:t>Remove all numbers</a:t>
            </a:r>
          </a:p>
          <a:p>
            <a:pPr lvl="1"/>
            <a:r>
              <a:rPr lang="en-US" dirty="0" err="1"/>
              <a:t>clean.letters</a:t>
            </a:r>
            <a:r>
              <a:rPr lang="en-US" dirty="0"/>
              <a:t> &lt;-  </a:t>
            </a:r>
            <a:r>
              <a:rPr lang="en-US" dirty="0" err="1"/>
              <a:t>tm_map</a:t>
            </a:r>
            <a:r>
              <a:rPr lang="en-US" dirty="0"/>
              <a:t>(</a:t>
            </a:r>
            <a:r>
              <a:rPr lang="en-US" dirty="0" err="1"/>
              <a:t>clean.letters,removeNumbers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F975-5784-E84D-AD4C-0AE23DB3F7F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84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Strip extra white space</a:t>
            </a:r>
          </a:p>
          <a:p>
            <a:pPr lvl="1"/>
            <a:r>
              <a:rPr lang="en-US" dirty="0" err="1"/>
              <a:t>clean.letters</a:t>
            </a:r>
            <a:r>
              <a:rPr lang="en-US" dirty="0"/>
              <a:t> &lt;-  </a:t>
            </a:r>
            <a:r>
              <a:rPr lang="en-US" dirty="0" err="1"/>
              <a:t>tm_map</a:t>
            </a:r>
            <a:r>
              <a:rPr lang="en-US" dirty="0"/>
              <a:t>(</a:t>
            </a:r>
            <a:r>
              <a:rPr lang="en-US" dirty="0" err="1"/>
              <a:t>clean.letters,stripWhitespace</a:t>
            </a:r>
            <a:r>
              <a:rPr lang="en-US" dirty="0"/>
              <a:t>)</a:t>
            </a:r>
          </a:p>
          <a:p>
            <a:r>
              <a:rPr lang="en-US" dirty="0"/>
              <a:t>Stop word filter</a:t>
            </a:r>
          </a:p>
          <a:p>
            <a:pPr lvl="1"/>
            <a:r>
              <a:rPr lang="en-US" dirty="0" err="1"/>
              <a:t>clean.letters</a:t>
            </a:r>
            <a:r>
              <a:rPr lang="en-US" dirty="0"/>
              <a:t> &lt;-  </a:t>
            </a:r>
            <a:r>
              <a:rPr lang="en-US" dirty="0" err="1"/>
              <a:t>tm_map</a:t>
            </a:r>
            <a:r>
              <a:rPr lang="en-US" dirty="0"/>
              <a:t>(</a:t>
            </a:r>
            <a:r>
              <a:rPr lang="en-US" dirty="0" err="1"/>
              <a:t>clean.letters,removeWords,stopwords</a:t>
            </a:r>
            <a:r>
              <a:rPr lang="en-US" dirty="0"/>
              <a:t>('SMART'))</a:t>
            </a:r>
          </a:p>
          <a:p>
            <a:r>
              <a:rPr lang="en-US" dirty="0"/>
              <a:t>Specific word removal</a:t>
            </a:r>
          </a:p>
          <a:p>
            <a:pPr lvl="1"/>
            <a:r>
              <a:rPr lang="en-US" dirty="0"/>
              <a:t>dictionary &lt;-  c("</a:t>
            </a:r>
            <a:r>
              <a:rPr lang="en-US" dirty="0" err="1"/>
              <a:t>berkshire</a:t>
            </a:r>
            <a:r>
              <a:rPr lang="en-US" dirty="0"/>
              <a:t>","</a:t>
            </a:r>
            <a:r>
              <a:rPr lang="en-US" dirty="0" err="1"/>
              <a:t>hathaway</a:t>
            </a:r>
            <a:r>
              <a:rPr lang="en-US" dirty="0"/>
              <a:t>", "</a:t>
            </a:r>
            <a:r>
              <a:rPr lang="en-US" dirty="0" err="1"/>
              <a:t>charlie</a:t>
            </a:r>
            <a:r>
              <a:rPr lang="en-US" dirty="0"/>
              <a:t>", "million", "billion", "dollar")</a:t>
            </a:r>
          </a:p>
          <a:p>
            <a:pPr lvl="1"/>
            <a:r>
              <a:rPr lang="en-US" dirty="0" err="1"/>
              <a:t>clean.letters</a:t>
            </a:r>
            <a:r>
              <a:rPr lang="en-US" dirty="0"/>
              <a:t> &lt;-  </a:t>
            </a:r>
            <a:r>
              <a:rPr lang="en-US" dirty="0" err="1"/>
              <a:t>tm_map</a:t>
            </a:r>
            <a:r>
              <a:rPr lang="en-US" dirty="0"/>
              <a:t>(</a:t>
            </a:r>
            <a:r>
              <a:rPr lang="en-US" dirty="0" err="1"/>
              <a:t>clean.letters,removeWords,dictionary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F975-5784-E84D-AD4C-0AE23DB3F7F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086600" y="76200"/>
            <a:ext cx="1905000" cy="15240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latin typeface="Times" charset="0"/>
              </a:rPr>
              <a:t>Convert to lowercase before removing stop words</a:t>
            </a:r>
          </a:p>
        </p:txBody>
      </p:sp>
    </p:spTree>
    <p:extLst>
      <p:ext uri="{BB962C8B-B14F-4D97-AF65-F5344CB8AC3E}">
        <p14:creationId xmlns:p14="http://schemas.microsoft.com/office/powerpoint/2010/main" val="600052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 filter</a:t>
            </a:r>
          </a:p>
          <a:p>
            <a:pPr lvl="1"/>
            <a:r>
              <a:rPr lang="en-US" dirty="0"/>
              <a:t>Remove all words less than or greater than specified lengths</a:t>
            </a:r>
          </a:p>
          <a:p>
            <a:r>
              <a:rPr lang="en-US" dirty="0"/>
              <a:t>POS (parts of speech) filter</a:t>
            </a:r>
          </a:p>
          <a:p>
            <a:r>
              <a:rPr lang="en-US" dirty="0"/>
              <a:t>Regex filter</a:t>
            </a:r>
          </a:p>
          <a:p>
            <a:r>
              <a:rPr lang="en-US" dirty="0"/>
              <a:t>Replacer</a:t>
            </a:r>
          </a:p>
          <a:p>
            <a:pPr lvl="1"/>
            <a:r>
              <a:rPr lang="en-US" dirty="0"/>
              <a:t>Pattern replacer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59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2146" y="1447800"/>
            <a:ext cx="7772400" cy="42780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Sys.setenv</a:t>
            </a:r>
            <a:r>
              <a:rPr lang="en-US" sz="1600" dirty="0">
                <a:latin typeface="Courier New"/>
                <a:cs typeface="Courier New"/>
              </a:rPr>
              <a:t>(NOAWT = TRUE) # for Mac OS X</a:t>
            </a:r>
          </a:p>
          <a:p>
            <a:r>
              <a:rPr lang="en-US" sz="1600" dirty="0">
                <a:latin typeface="Courier New"/>
                <a:cs typeface="Courier New"/>
              </a:rPr>
              <a:t>require(Snowball)</a:t>
            </a:r>
          </a:p>
          <a:p>
            <a:r>
              <a:rPr lang="en-US" sz="1600" dirty="0">
                <a:latin typeface="Courier New"/>
                <a:cs typeface="Courier New"/>
              </a:rPr>
              <a:t>require(</a:t>
            </a:r>
            <a:r>
              <a:rPr lang="en-US" sz="1600" dirty="0" err="1">
                <a:latin typeface="Courier New"/>
                <a:cs typeface="Courier New"/>
              </a:rPr>
              <a:t>SnowballC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require(</a:t>
            </a:r>
            <a:r>
              <a:rPr lang="en-US" sz="1600" dirty="0" err="1">
                <a:latin typeface="Courier New"/>
                <a:cs typeface="Courier New"/>
              </a:rPr>
              <a:t>RWeka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require(</a:t>
            </a:r>
            <a:r>
              <a:rPr lang="en-US" sz="1600" dirty="0" err="1">
                <a:latin typeface="Courier New"/>
                <a:cs typeface="Courier New"/>
              </a:rPr>
              <a:t>rJava</a:t>
            </a:r>
            <a:r>
              <a:rPr lang="en-US" sz="1600" dirty="0">
                <a:latin typeface="Courier New"/>
                <a:cs typeface="Courier New"/>
              </a:rPr>
              <a:t>) </a:t>
            </a:r>
          </a:p>
          <a:p>
            <a:r>
              <a:rPr lang="en-US" sz="1600" dirty="0">
                <a:latin typeface="Courier New"/>
                <a:cs typeface="Courier New"/>
              </a:rPr>
              <a:t>require(</a:t>
            </a:r>
            <a:r>
              <a:rPr lang="en-US" sz="1600" dirty="0" err="1">
                <a:latin typeface="Courier New"/>
                <a:cs typeface="Courier New"/>
              </a:rPr>
              <a:t>RWekajars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# convert to lower</a:t>
            </a:r>
          </a:p>
          <a:p>
            <a:r>
              <a:rPr lang="en-US" sz="1600" dirty="0" err="1">
                <a:latin typeface="Courier New"/>
                <a:cs typeface="Courier New"/>
              </a:rPr>
              <a:t>clean.letters</a:t>
            </a:r>
            <a:r>
              <a:rPr lang="en-US" sz="1600" dirty="0">
                <a:latin typeface="Courier New"/>
                <a:cs typeface="Courier New"/>
              </a:rPr>
              <a:t> &lt;-  </a:t>
            </a:r>
            <a:r>
              <a:rPr lang="en-US" sz="1600" dirty="0" err="1">
                <a:latin typeface="Courier New"/>
                <a:cs typeface="Courier New"/>
              </a:rPr>
              <a:t>tm_map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letters,tolower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# remove punctuation</a:t>
            </a:r>
          </a:p>
          <a:p>
            <a:r>
              <a:rPr lang="en-US" sz="1600" dirty="0" err="1">
                <a:latin typeface="Courier New"/>
                <a:cs typeface="Courier New"/>
              </a:rPr>
              <a:t>clean.letters</a:t>
            </a:r>
            <a:r>
              <a:rPr lang="en-US" sz="1600" dirty="0">
                <a:latin typeface="Courier New"/>
                <a:cs typeface="Courier New"/>
              </a:rPr>
              <a:t> &lt;-  </a:t>
            </a:r>
            <a:r>
              <a:rPr lang="en-US" sz="1600" dirty="0" err="1">
                <a:latin typeface="Courier New"/>
                <a:cs typeface="Courier New"/>
              </a:rPr>
              <a:t>tm_map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clean.letters,removePunctuation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# remove numbers</a:t>
            </a:r>
          </a:p>
          <a:p>
            <a:r>
              <a:rPr lang="en-US" sz="1600" dirty="0" err="1">
                <a:latin typeface="Courier New"/>
                <a:cs typeface="Courier New"/>
              </a:rPr>
              <a:t>clean.letters</a:t>
            </a:r>
            <a:r>
              <a:rPr lang="en-US" sz="1600" dirty="0">
                <a:latin typeface="Courier New"/>
                <a:cs typeface="Courier New"/>
              </a:rPr>
              <a:t> &lt;-  </a:t>
            </a:r>
            <a:r>
              <a:rPr lang="en-US" sz="1600" dirty="0" err="1">
                <a:latin typeface="Courier New"/>
                <a:cs typeface="Courier New"/>
              </a:rPr>
              <a:t>tm_map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clean.letters,removeNumbers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# remove stop words </a:t>
            </a:r>
          </a:p>
          <a:p>
            <a:r>
              <a:rPr lang="en-US" sz="1600" dirty="0" err="1">
                <a:latin typeface="Courier New"/>
                <a:cs typeface="Courier New"/>
              </a:rPr>
              <a:t>clean.letters</a:t>
            </a:r>
            <a:r>
              <a:rPr lang="en-US" sz="1600" dirty="0">
                <a:latin typeface="Courier New"/>
                <a:cs typeface="Courier New"/>
              </a:rPr>
              <a:t> &lt;-  </a:t>
            </a:r>
            <a:r>
              <a:rPr lang="en-US" sz="1600" dirty="0" err="1">
                <a:latin typeface="Courier New"/>
                <a:cs typeface="Courier New"/>
              </a:rPr>
              <a:t>tm_map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clean.letters,removeWords,stopwords</a:t>
            </a:r>
            <a:r>
              <a:rPr lang="en-US" sz="1600" dirty="0">
                <a:latin typeface="Courier New"/>
                <a:cs typeface="Courier New"/>
              </a:rPr>
              <a:t>('SMART'))</a:t>
            </a:r>
          </a:p>
          <a:p>
            <a:r>
              <a:rPr lang="en-US" sz="1600" dirty="0">
                <a:latin typeface="Courier New"/>
                <a:cs typeface="Courier New"/>
              </a:rPr>
              <a:t># strip extra white space</a:t>
            </a:r>
          </a:p>
          <a:p>
            <a:r>
              <a:rPr lang="en-US" sz="1600" dirty="0" err="1">
                <a:latin typeface="Courier New"/>
                <a:cs typeface="Courier New"/>
              </a:rPr>
              <a:t>clean.letters</a:t>
            </a:r>
            <a:r>
              <a:rPr lang="en-US" sz="1600" dirty="0">
                <a:latin typeface="Courier New"/>
                <a:cs typeface="Courier New"/>
              </a:rPr>
              <a:t> &lt;-  </a:t>
            </a:r>
            <a:r>
              <a:rPr lang="en-US" sz="1600" dirty="0" err="1">
                <a:latin typeface="Courier New"/>
                <a:cs typeface="Courier New"/>
              </a:rPr>
              <a:t>tm_map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clean.letters,stripWhitespace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9767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Reducing inflected (or sometimes derived) words to their stem, base, or root form</a:t>
            </a:r>
          </a:p>
          <a:p>
            <a:pPr lvl="1"/>
            <a:r>
              <a:rPr lang="en-US" dirty="0"/>
              <a:t>Banking to bank</a:t>
            </a:r>
          </a:p>
          <a:p>
            <a:pPr lvl="1"/>
            <a:r>
              <a:rPr lang="en-US" dirty="0"/>
              <a:t>Banks to bank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6750" y="3452191"/>
            <a:ext cx="7848600" cy="1200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stem.letters</a:t>
            </a:r>
            <a:r>
              <a:rPr lang="en-US" dirty="0">
                <a:latin typeface="Courier New"/>
                <a:cs typeface="Courier New"/>
              </a:rPr>
              <a:t> &lt;-  </a:t>
            </a:r>
            <a:r>
              <a:rPr lang="en-US" dirty="0" err="1">
                <a:latin typeface="Courier New"/>
                <a:cs typeface="Courier New"/>
              </a:rPr>
              <a:t>tm_map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clean.letters,stemDocument</a:t>
            </a:r>
            <a:r>
              <a:rPr lang="en-US" dirty="0">
                <a:latin typeface="Courier New"/>
                <a:cs typeface="Courier New"/>
              </a:rPr>
              <a:t>, language = "</a:t>
            </a:r>
            <a:r>
              <a:rPr lang="en-US" dirty="0" err="1">
                <a:latin typeface="Courier New"/>
                <a:cs typeface="Courier New"/>
              </a:rPr>
              <a:t>english</a:t>
            </a:r>
            <a:r>
              <a:rPr lang="en-US" dirty="0">
                <a:latin typeface="Courier New"/>
                <a:cs typeface="Courier New"/>
              </a:rPr>
              <a:t>")</a:t>
            </a:r>
          </a:p>
        </p:txBody>
      </p:sp>
      <p:sp>
        <p:nvSpPr>
          <p:cNvPr id="6" name="Round Diagonal Corner Rectangle 5"/>
          <p:cNvSpPr/>
          <p:nvPr/>
        </p:nvSpPr>
        <p:spPr bwMode="auto">
          <a:xfrm>
            <a:off x="7315200" y="152400"/>
            <a:ext cx="1524000" cy="1371600"/>
          </a:xfrm>
          <a:prstGeom prst="round2Diag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Can take a while to run</a:t>
            </a:r>
          </a:p>
        </p:txBody>
      </p:sp>
    </p:spTree>
    <p:extLst>
      <p:ext uri="{BB962C8B-B14F-4D97-AF65-F5344CB8AC3E}">
        <p14:creationId xmlns:p14="http://schemas.microsoft.com/office/powerpoint/2010/main" val="46126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simple analysis is to count the number of terms</a:t>
            </a:r>
          </a:p>
          <a:p>
            <a:r>
              <a:rPr lang="en-US" dirty="0"/>
              <a:t>Extract all the terms and place into a term-document matrix </a:t>
            </a:r>
          </a:p>
          <a:p>
            <a:pPr lvl="1"/>
            <a:r>
              <a:rPr lang="en-US" dirty="0"/>
              <a:t>One row for each term and one column for each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1320" y="3429000"/>
            <a:ext cx="8161359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2000" dirty="0" err="1"/>
              <a:t>tdm</a:t>
            </a:r>
            <a:r>
              <a:rPr lang="en-US" sz="2000" dirty="0"/>
              <a:t> &lt;-  </a:t>
            </a:r>
            <a:r>
              <a:rPr lang="en-US" sz="2000" dirty="0" err="1"/>
              <a:t>TermDocumentMatrix</a:t>
            </a:r>
            <a:r>
              <a:rPr lang="en-US" sz="2000" dirty="0"/>
              <a:t>(</a:t>
            </a:r>
            <a:r>
              <a:rPr lang="en-US" sz="2000" dirty="0" err="1"/>
              <a:t>stem.letters,control</a:t>
            </a:r>
            <a:r>
              <a:rPr lang="en-US" sz="2000" dirty="0"/>
              <a:t> = list(</a:t>
            </a:r>
            <a:r>
              <a:rPr lang="en-US" sz="2000" dirty="0" err="1"/>
              <a:t>minWordLength</a:t>
            </a:r>
            <a:r>
              <a:rPr lang="en-US" sz="2000" dirty="0"/>
              <a:t>=3))</a:t>
            </a:r>
          </a:p>
          <a:p>
            <a:r>
              <a:rPr lang="en-US" sz="2000" dirty="0"/>
              <a:t>dim(</a:t>
            </a:r>
            <a:r>
              <a:rPr lang="en-US" sz="2000" dirty="0" err="1"/>
              <a:t>tdm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59824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 completion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Returns stems to an original form to make text more readable</a:t>
            </a:r>
          </a:p>
          <a:p>
            <a:r>
              <a:rPr lang="en-US" dirty="0"/>
              <a:t>Uses original document as the dictionary</a:t>
            </a:r>
          </a:p>
          <a:p>
            <a:r>
              <a:rPr lang="en-US" dirty="0"/>
              <a:t>Several options for selecting the matching word</a:t>
            </a:r>
          </a:p>
          <a:p>
            <a:pPr lvl="1"/>
            <a:r>
              <a:rPr lang="en-US" dirty="0"/>
              <a:t>prevalent, first, longest, shortest</a:t>
            </a:r>
          </a:p>
          <a:p>
            <a:r>
              <a:rPr lang="en-US" dirty="0"/>
              <a:t>Time consuming so don't apply to the corpus but the term-document matrix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F975-5784-E84D-AD4C-0AE23DB3F7F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4114800"/>
            <a:ext cx="777240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tdm.stem</a:t>
            </a:r>
            <a:r>
              <a:rPr lang="en-US" dirty="0">
                <a:latin typeface="Courier New"/>
                <a:cs typeface="Courier New"/>
              </a:rPr>
              <a:t> &lt;- </a:t>
            </a:r>
            <a:r>
              <a:rPr lang="en-US" dirty="0" err="1">
                <a:latin typeface="Courier New"/>
                <a:cs typeface="Courier New"/>
              </a:rPr>
              <a:t>stemCompletion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rownames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tdm</a:t>
            </a:r>
            <a:r>
              <a:rPr lang="en-US" dirty="0">
                <a:latin typeface="Courier New"/>
                <a:cs typeface="Courier New"/>
              </a:rPr>
              <a:t>), dictionary=</a:t>
            </a:r>
            <a:r>
              <a:rPr lang="en-US" dirty="0" err="1">
                <a:latin typeface="Courier New"/>
                <a:cs typeface="Courier New"/>
              </a:rPr>
              <a:t>clean.letters</a:t>
            </a:r>
            <a:r>
              <a:rPr lang="en-US" dirty="0">
                <a:latin typeface="Courier New"/>
                <a:cs typeface="Courier New"/>
              </a:rPr>
              <a:t>, type=c("prevalent"))</a:t>
            </a:r>
          </a:p>
          <a:p>
            <a:r>
              <a:rPr lang="en-US" dirty="0">
                <a:latin typeface="Courier New"/>
                <a:cs typeface="Courier New"/>
              </a:rPr>
              <a:t># change to stem completed row names</a:t>
            </a:r>
          </a:p>
          <a:p>
            <a:r>
              <a:rPr lang="en-US" dirty="0" err="1">
                <a:latin typeface="Courier New"/>
                <a:cs typeface="Courier New"/>
              </a:rPr>
              <a:t>rownames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tdm</a:t>
            </a:r>
            <a:r>
              <a:rPr lang="en-US" dirty="0">
                <a:latin typeface="Courier New"/>
                <a:cs typeface="Courier New"/>
              </a:rPr>
              <a:t>) &lt;- </a:t>
            </a:r>
            <a:r>
              <a:rPr lang="en-US" dirty="0" err="1">
                <a:latin typeface="Courier New"/>
                <a:cs typeface="Courier New"/>
              </a:rPr>
              <a:t>as.vector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tdm.stem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</p:txBody>
      </p:sp>
      <p:sp>
        <p:nvSpPr>
          <p:cNvPr id="9" name="Round Diagonal Corner Rectangle 8"/>
          <p:cNvSpPr/>
          <p:nvPr/>
        </p:nvSpPr>
        <p:spPr bwMode="auto">
          <a:xfrm>
            <a:off x="7315200" y="152400"/>
            <a:ext cx="1524000" cy="1371600"/>
          </a:xfrm>
          <a:prstGeom prst="round2Diag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Will take minutes to run</a:t>
            </a:r>
          </a:p>
        </p:txBody>
      </p:sp>
    </p:spTree>
    <p:extLst>
      <p:ext uri="{BB962C8B-B14F-4D97-AF65-F5344CB8AC3E}">
        <p14:creationId xmlns:p14="http://schemas.microsoft.com/office/powerpoint/2010/main" val="2315158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urier New"/>
              </a:rPr>
              <a:t>Report the frequency</a:t>
            </a:r>
          </a:p>
          <a:p>
            <a:pPr lvl="1"/>
            <a:r>
              <a:rPr lang="en-US" sz="1400" dirty="0" err="1">
                <a:latin typeface="Courier New"/>
                <a:cs typeface="Courier New"/>
              </a:rPr>
              <a:t>findFreqTerms</a:t>
            </a:r>
            <a:r>
              <a:rPr lang="en-US" sz="1400" dirty="0">
                <a:latin typeface="Courier New"/>
                <a:cs typeface="Courier New"/>
              </a:rPr>
              <a:t>(</a:t>
            </a:r>
            <a:r>
              <a:rPr lang="en-US" sz="1400" dirty="0" err="1">
                <a:latin typeface="Courier New"/>
                <a:cs typeface="Courier New"/>
              </a:rPr>
              <a:t>tdm</a:t>
            </a:r>
            <a:r>
              <a:rPr lang="en-US" sz="1400" dirty="0">
                <a:latin typeface="Courier New"/>
                <a:cs typeface="Courier New"/>
              </a:rPr>
              <a:t>, </a:t>
            </a:r>
            <a:r>
              <a:rPr lang="en-US" sz="1400" dirty="0" err="1">
                <a:latin typeface="Courier New"/>
                <a:cs typeface="Courier New"/>
              </a:rPr>
              <a:t>lowfreq</a:t>
            </a:r>
            <a:r>
              <a:rPr lang="en-US" sz="1400" dirty="0">
                <a:latin typeface="Courier New"/>
                <a:cs typeface="Courier New"/>
              </a:rPr>
              <a:t> = 100, </a:t>
            </a:r>
            <a:r>
              <a:rPr lang="en-US" sz="1400" dirty="0" err="1">
                <a:latin typeface="Courier New"/>
                <a:cs typeface="Courier New"/>
              </a:rPr>
              <a:t>highfreq</a:t>
            </a:r>
            <a:r>
              <a:rPr lang="en-US" sz="1400" dirty="0">
                <a:latin typeface="Courier New"/>
                <a:cs typeface="Courier New"/>
              </a:rPr>
              <a:t> = </a:t>
            </a:r>
            <a:r>
              <a:rPr lang="en-US" sz="1400" dirty="0" err="1">
                <a:latin typeface="Courier New"/>
                <a:cs typeface="Courier New"/>
              </a:rPr>
              <a:t>Inf</a:t>
            </a:r>
            <a:r>
              <a:rPr lang="en-US" sz="1400" dirty="0">
                <a:latin typeface="Courier New"/>
                <a:cs typeface="Courier New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00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of words (alternative)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Extract all the terms and place into a document-term matrix </a:t>
            </a:r>
          </a:p>
          <a:p>
            <a:pPr lvl="1"/>
            <a:r>
              <a:rPr lang="en-US" dirty="0"/>
              <a:t>One row for each document and one column for each term</a:t>
            </a:r>
          </a:p>
          <a:p>
            <a:pPr lvl="1"/>
            <a:r>
              <a:rPr lang="en-US" sz="1400" dirty="0" err="1">
                <a:latin typeface="Courier New"/>
                <a:cs typeface="Courier New"/>
              </a:rPr>
              <a:t>dtm</a:t>
            </a:r>
            <a:r>
              <a:rPr lang="en-US" sz="1400" dirty="0">
                <a:latin typeface="Courier New"/>
                <a:cs typeface="Courier New"/>
              </a:rPr>
              <a:t> &lt;-  </a:t>
            </a:r>
            <a:r>
              <a:rPr lang="en-US" sz="1400" dirty="0" err="1">
                <a:latin typeface="Courier New"/>
                <a:cs typeface="Courier New"/>
              </a:rPr>
              <a:t>DocumentTermMatrix</a:t>
            </a:r>
            <a:r>
              <a:rPr lang="en-US" sz="1400" dirty="0">
                <a:latin typeface="Courier New"/>
                <a:cs typeface="Courier New"/>
              </a:rPr>
              <a:t>(</a:t>
            </a:r>
            <a:r>
              <a:rPr lang="en-US" sz="1400" dirty="0" err="1">
                <a:latin typeface="Courier New"/>
                <a:cs typeface="Courier New"/>
              </a:rPr>
              <a:t>stem.letters,control</a:t>
            </a:r>
            <a:r>
              <a:rPr lang="en-US" sz="1400" dirty="0">
                <a:latin typeface="Courier New"/>
                <a:cs typeface="Courier New"/>
              </a:rPr>
              <a:t> = list(</a:t>
            </a:r>
            <a:r>
              <a:rPr lang="en-US" sz="1400" dirty="0" err="1">
                <a:latin typeface="Courier New"/>
                <a:cs typeface="Courier New"/>
              </a:rPr>
              <a:t>minWordLength</a:t>
            </a:r>
            <a:r>
              <a:rPr lang="en-US" sz="1400" dirty="0">
                <a:latin typeface="Courier New"/>
                <a:cs typeface="Courier New"/>
              </a:rPr>
              <a:t>=3))</a:t>
            </a:r>
          </a:p>
          <a:p>
            <a:pPr lvl="1"/>
            <a:r>
              <a:rPr lang="en-US" sz="1400" dirty="0" err="1">
                <a:latin typeface="Courier New"/>
                <a:cs typeface="Courier New"/>
              </a:rPr>
              <a:t>dtm.stem</a:t>
            </a:r>
            <a:r>
              <a:rPr lang="en-US" sz="1400" dirty="0">
                <a:latin typeface="Courier New"/>
                <a:cs typeface="Courier New"/>
              </a:rPr>
              <a:t> &lt;- </a:t>
            </a:r>
            <a:r>
              <a:rPr lang="en-US" sz="1400" dirty="0" err="1">
                <a:latin typeface="Courier New"/>
                <a:cs typeface="Courier New"/>
              </a:rPr>
              <a:t>stemCompletion</a:t>
            </a:r>
            <a:r>
              <a:rPr lang="en-US" sz="1400" dirty="0">
                <a:latin typeface="Courier New"/>
                <a:cs typeface="Courier New"/>
              </a:rPr>
              <a:t>(</a:t>
            </a:r>
            <a:r>
              <a:rPr lang="en-US" sz="1400" dirty="0" err="1">
                <a:latin typeface="Courier New"/>
                <a:cs typeface="Courier New"/>
              </a:rPr>
              <a:t>rownames</a:t>
            </a:r>
            <a:r>
              <a:rPr lang="en-US" sz="1400" dirty="0">
                <a:latin typeface="Courier New"/>
                <a:cs typeface="Courier New"/>
              </a:rPr>
              <a:t>(</a:t>
            </a:r>
            <a:r>
              <a:rPr lang="en-US" sz="1400" dirty="0" err="1">
                <a:latin typeface="Courier New"/>
                <a:cs typeface="Courier New"/>
              </a:rPr>
              <a:t>dtm</a:t>
            </a:r>
            <a:r>
              <a:rPr lang="en-US" sz="1400" dirty="0">
                <a:latin typeface="Courier New"/>
                <a:cs typeface="Courier New"/>
              </a:rPr>
              <a:t>), dictionary=</a:t>
            </a:r>
            <a:r>
              <a:rPr lang="en-US" sz="1400" dirty="0" err="1">
                <a:latin typeface="Courier New"/>
                <a:cs typeface="Courier New"/>
              </a:rPr>
              <a:t>clean.letters</a:t>
            </a:r>
            <a:r>
              <a:rPr lang="en-US" sz="1400" dirty="0">
                <a:latin typeface="Courier New"/>
                <a:cs typeface="Courier New"/>
              </a:rPr>
              <a:t>, type=c("prevalent"))</a:t>
            </a:r>
          </a:p>
          <a:p>
            <a:pPr lvl="1"/>
            <a:r>
              <a:rPr lang="en-US" sz="1400" dirty="0" err="1">
                <a:latin typeface="Courier New"/>
                <a:cs typeface="Courier New"/>
              </a:rPr>
              <a:t>rownames</a:t>
            </a:r>
            <a:r>
              <a:rPr lang="en-US" sz="1400" dirty="0">
                <a:latin typeface="Courier New"/>
                <a:cs typeface="Courier New"/>
              </a:rPr>
              <a:t>(</a:t>
            </a:r>
            <a:r>
              <a:rPr lang="en-US" sz="1400" dirty="0" err="1">
                <a:latin typeface="Courier New"/>
                <a:cs typeface="Courier New"/>
              </a:rPr>
              <a:t>dtm</a:t>
            </a:r>
            <a:r>
              <a:rPr lang="en-US" sz="1400" dirty="0">
                <a:latin typeface="Courier New"/>
                <a:cs typeface="Courier New"/>
              </a:rPr>
              <a:t>) &lt;- </a:t>
            </a:r>
            <a:r>
              <a:rPr lang="en-US" sz="1400" dirty="0" err="1">
                <a:latin typeface="Courier New"/>
                <a:cs typeface="Courier New"/>
              </a:rPr>
              <a:t>as.vector</a:t>
            </a:r>
            <a:r>
              <a:rPr lang="en-US" sz="1400" dirty="0">
                <a:latin typeface="Courier New"/>
                <a:cs typeface="Courier New"/>
              </a:rPr>
              <a:t>(</a:t>
            </a:r>
            <a:r>
              <a:rPr lang="en-US" sz="1400" dirty="0" err="1">
                <a:latin typeface="Courier New"/>
                <a:cs typeface="Courier New"/>
              </a:rPr>
              <a:t>dtm.stem</a:t>
            </a:r>
            <a:r>
              <a:rPr lang="en-US" sz="1400" dirty="0">
                <a:latin typeface="Courier New"/>
                <a:cs typeface="Courier New"/>
              </a:rPr>
              <a:t>)</a:t>
            </a:r>
          </a:p>
          <a:p>
            <a:pPr lvl="1"/>
            <a:endParaRPr lang="en-US" sz="1400" dirty="0">
              <a:latin typeface="Courier New"/>
              <a:cs typeface="Courier New"/>
            </a:endParaRPr>
          </a:p>
          <a:p>
            <a:r>
              <a:rPr lang="en-US" dirty="0">
                <a:cs typeface="Courier New"/>
              </a:rPr>
              <a:t>Report the frequency</a:t>
            </a:r>
          </a:p>
          <a:p>
            <a:pPr lvl="1"/>
            <a:r>
              <a:rPr lang="en-US" sz="1400" dirty="0" err="1">
                <a:latin typeface="Courier New"/>
                <a:cs typeface="Courier New"/>
              </a:rPr>
              <a:t>findFreqTerms</a:t>
            </a:r>
            <a:r>
              <a:rPr lang="en-US" sz="1400" dirty="0">
                <a:latin typeface="Courier New"/>
                <a:cs typeface="Courier New"/>
              </a:rPr>
              <a:t>(</a:t>
            </a:r>
            <a:r>
              <a:rPr lang="en-US" sz="1400" dirty="0" err="1">
                <a:latin typeface="Courier New"/>
                <a:cs typeface="Courier New"/>
              </a:rPr>
              <a:t>dtm</a:t>
            </a:r>
            <a:r>
              <a:rPr lang="en-US" sz="1400" dirty="0">
                <a:latin typeface="Courier New"/>
                <a:cs typeface="Courier New"/>
              </a:rPr>
              <a:t>, </a:t>
            </a:r>
            <a:r>
              <a:rPr lang="en-US" sz="1400" dirty="0" err="1">
                <a:latin typeface="Courier New"/>
                <a:cs typeface="Courier New"/>
              </a:rPr>
              <a:t>lowfreq</a:t>
            </a:r>
            <a:r>
              <a:rPr lang="en-US" sz="1400" dirty="0">
                <a:latin typeface="Courier New"/>
                <a:cs typeface="Courier New"/>
              </a:rPr>
              <a:t> = 100, </a:t>
            </a:r>
            <a:r>
              <a:rPr lang="en-US" sz="1400" dirty="0" err="1">
                <a:latin typeface="Courier New"/>
                <a:cs typeface="Courier New"/>
              </a:rPr>
              <a:t>highfreq</a:t>
            </a:r>
            <a:r>
              <a:rPr lang="en-US" sz="1400" dirty="0">
                <a:latin typeface="Courier New"/>
                <a:cs typeface="Courier New"/>
              </a:rPr>
              <a:t> = </a:t>
            </a:r>
            <a:r>
              <a:rPr lang="en-US" sz="1400" dirty="0" err="1">
                <a:latin typeface="Courier New"/>
                <a:cs typeface="Courier New"/>
              </a:rPr>
              <a:t>Inf</a:t>
            </a:r>
            <a:r>
              <a:rPr lang="en-US" sz="1400" dirty="0">
                <a:latin typeface="Courier New"/>
                <a:cs typeface="Courier New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064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term-document matrix and find the words occurring more than 100 times in the letters for 2008-2102</a:t>
            </a:r>
          </a:p>
          <a:p>
            <a:pPr lvl="1"/>
            <a:r>
              <a:rPr lang="en-US" dirty="0"/>
              <a:t>Do appropriate preprocessing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34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translation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187069"/>
              </p:ext>
            </p:extLst>
          </p:nvPr>
        </p:nvGraphicFramePr>
        <p:xfrm>
          <a:off x="457200" y="13716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37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 frequency (</a:t>
            </a:r>
            <a:r>
              <a:rPr lang="en-US" dirty="0" err="1"/>
              <a:t>tf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Words that occur frequently in a document represent its meaning well </a:t>
            </a:r>
          </a:p>
          <a:p>
            <a:r>
              <a:rPr lang="en-US" dirty="0"/>
              <a:t>Inverse document frequency (</a:t>
            </a:r>
            <a:r>
              <a:rPr lang="en-US" dirty="0" err="1"/>
              <a:t>idf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Words that occur frequently in many documents aren’t good at discriminating among documents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842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8800"/>
            <a:ext cx="7769225" cy="211931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# convert term document matrix to a regular matrix to get frequencies of words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m &lt;-  </a:t>
            </a:r>
            <a:r>
              <a:rPr lang="en-US" sz="1600" dirty="0" err="1">
                <a:latin typeface="Courier"/>
                <a:cs typeface="Courier"/>
              </a:rPr>
              <a:t>as.matrix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tdm</a:t>
            </a:r>
            <a:r>
              <a:rPr lang="en-US" sz="1600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# sort on frequency of terms to get frequencies of words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v &lt;- sort(</a:t>
            </a:r>
            <a:r>
              <a:rPr lang="en-US" sz="1600" dirty="0" err="1">
                <a:latin typeface="Courier"/>
                <a:cs typeface="Courier"/>
              </a:rPr>
              <a:t>rowSums</a:t>
            </a:r>
            <a:r>
              <a:rPr lang="en-US" sz="1600" dirty="0">
                <a:latin typeface="Courier"/>
                <a:cs typeface="Courier"/>
              </a:rPr>
              <a:t>(m), decreasing=TRUE)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# display the ten most frequent words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v[1:10]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02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Report the frequency of the 20 most frequent words </a:t>
            </a:r>
          </a:p>
          <a:p>
            <a:pPr lvl="1"/>
            <a:r>
              <a:rPr lang="en-US" dirty="0"/>
              <a:t> Do several runs to identify words that should be removed from the top 20 and remove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F975-5784-E84D-AD4C-0AE23DB3F7F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184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density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125" y="1555890"/>
            <a:ext cx="7769225" cy="227171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Require(ggplot2)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# get the names corresponding to the words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names &lt;- names(v)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# create a data frame for plotting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d &lt;- </a:t>
            </a:r>
            <a:r>
              <a:rPr lang="en-US" sz="1800" dirty="0" err="1">
                <a:latin typeface="Courier"/>
                <a:cs typeface="Courier"/>
              </a:rPr>
              <a:t>data.frame</a:t>
            </a:r>
            <a:r>
              <a:rPr lang="en-US" sz="1800" dirty="0">
                <a:latin typeface="Courier"/>
                <a:cs typeface="Courier"/>
              </a:rPr>
              <a:t>(word=names, </a:t>
            </a:r>
            <a:r>
              <a:rPr lang="en-US" sz="1800" dirty="0" err="1">
                <a:latin typeface="Courier"/>
                <a:cs typeface="Courier"/>
              </a:rPr>
              <a:t>freq</a:t>
            </a:r>
            <a:r>
              <a:rPr lang="en-US" sz="1800" dirty="0">
                <a:latin typeface="Courier"/>
                <a:cs typeface="Courier"/>
              </a:rPr>
              <a:t>=v)</a:t>
            </a:r>
          </a:p>
          <a:p>
            <a:pPr marL="0" indent="0">
              <a:buNone/>
            </a:pPr>
            <a:r>
              <a:rPr lang="en-US" sz="1800" dirty="0" err="1">
                <a:latin typeface="Courier"/>
                <a:cs typeface="Courier"/>
              </a:rPr>
              <a:t>ggplot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d,aes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freq</a:t>
            </a:r>
            <a:r>
              <a:rPr lang="en-US" sz="1800" dirty="0">
                <a:latin typeface="Courier"/>
                <a:cs typeface="Courier"/>
              </a:rPr>
              <a:t>)) + </a:t>
            </a:r>
            <a:r>
              <a:rPr lang="en-US" sz="1800" dirty="0" err="1">
                <a:latin typeface="Courier"/>
                <a:cs typeface="Courier"/>
              </a:rPr>
              <a:t>geom_density</a:t>
            </a:r>
            <a:r>
              <a:rPr lang="en-US" sz="1800" dirty="0">
                <a:latin typeface="Courier"/>
                <a:cs typeface="Courier"/>
              </a:rPr>
              <a:t>(fill="salmon") + </a:t>
            </a:r>
            <a:r>
              <a:rPr lang="en-US" sz="1800" dirty="0" err="1">
                <a:latin typeface="Courier"/>
                <a:cs typeface="Courier"/>
              </a:rPr>
              <a:t>xlab</a:t>
            </a:r>
            <a:r>
              <a:rPr lang="en-US" sz="1800" dirty="0">
                <a:latin typeface="Courier"/>
                <a:cs typeface="Courier"/>
              </a:rPr>
              <a:t>("Frequency")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15" y="3895232"/>
            <a:ext cx="3256662" cy="281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0182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cloud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1841" y="1600200"/>
            <a:ext cx="80010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"/>
                <a:cs typeface="Courier"/>
              </a:rPr>
              <a:t>require(</a:t>
            </a:r>
            <a:r>
              <a:rPr lang="en-US" sz="1800" dirty="0" err="1">
                <a:latin typeface="Courier"/>
                <a:cs typeface="Courier"/>
              </a:rPr>
              <a:t>wordcloud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r>
              <a:rPr lang="en-US" sz="1800" dirty="0">
                <a:latin typeface="Courier"/>
                <a:cs typeface="Courier"/>
              </a:rPr>
              <a:t># select the color palette</a:t>
            </a:r>
          </a:p>
          <a:p>
            <a:r>
              <a:rPr lang="en-US" sz="1800" dirty="0">
                <a:latin typeface="Courier"/>
                <a:cs typeface="Courier"/>
              </a:rPr>
              <a:t>pal = </a:t>
            </a:r>
            <a:r>
              <a:rPr lang="en-US" sz="1800" dirty="0" err="1">
                <a:latin typeface="Courier"/>
                <a:cs typeface="Courier"/>
              </a:rPr>
              <a:t>brewer.pal</a:t>
            </a:r>
            <a:r>
              <a:rPr lang="en-US" sz="1800" dirty="0">
                <a:latin typeface="Courier"/>
                <a:cs typeface="Courier"/>
              </a:rPr>
              <a:t>(5,"Accent")</a:t>
            </a:r>
          </a:p>
          <a:p>
            <a:r>
              <a:rPr lang="en-US" sz="1800" dirty="0">
                <a:latin typeface="Courier"/>
                <a:cs typeface="Courier"/>
              </a:rPr>
              <a:t># generate the cloud based on the 30 most frequent words</a:t>
            </a:r>
          </a:p>
          <a:p>
            <a:r>
              <a:rPr lang="en-US" sz="1800" dirty="0" err="1">
                <a:latin typeface="Courier"/>
                <a:cs typeface="Courier"/>
              </a:rPr>
              <a:t>wordcloud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d$word</a:t>
            </a:r>
            <a:r>
              <a:rPr lang="en-US" sz="1800" dirty="0">
                <a:latin typeface="Courier"/>
                <a:cs typeface="Courier"/>
              </a:rPr>
              <a:t>, </a:t>
            </a:r>
            <a:r>
              <a:rPr lang="en-US" sz="1800" dirty="0" err="1">
                <a:latin typeface="Courier"/>
                <a:cs typeface="Courier"/>
              </a:rPr>
              <a:t>d$freq</a:t>
            </a:r>
            <a:r>
              <a:rPr lang="en-US" sz="1800" dirty="0">
                <a:latin typeface="Courier"/>
                <a:cs typeface="Courier"/>
              </a:rPr>
              <a:t>, </a:t>
            </a:r>
            <a:r>
              <a:rPr lang="en-US" sz="1800" dirty="0" err="1">
                <a:latin typeface="Courier"/>
                <a:cs typeface="Courier"/>
              </a:rPr>
              <a:t>min.freq</a:t>
            </a:r>
            <a:r>
              <a:rPr lang="en-US" sz="1800" dirty="0">
                <a:latin typeface="Courier"/>
                <a:cs typeface="Courier"/>
              </a:rPr>
              <a:t>=</a:t>
            </a:r>
            <a:r>
              <a:rPr lang="en-US" sz="1800" dirty="0" err="1">
                <a:latin typeface="Courier"/>
                <a:cs typeface="Courier"/>
              </a:rPr>
              <a:t>d$freq</a:t>
            </a:r>
            <a:r>
              <a:rPr lang="en-US" sz="1800" dirty="0">
                <a:latin typeface="Courier"/>
                <a:cs typeface="Courier"/>
              </a:rPr>
              <a:t>[30],colors=pal)</a:t>
            </a:r>
          </a:p>
        </p:txBody>
      </p:sp>
      <p:pic>
        <p:nvPicPr>
          <p:cNvPr id="9" name="Picture 8" descr="Rplot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55" y="3104032"/>
            <a:ext cx="3911600" cy="355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710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Produce a word cloud for the words identified in the prior exercise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954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Co-occurrence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Co-occurrence measures the frequency with which two words appear together</a:t>
            </a:r>
          </a:p>
          <a:p>
            <a:r>
              <a:rPr lang="en-US" dirty="0"/>
              <a:t>If two words both appear or neither appears in same document</a:t>
            </a:r>
          </a:p>
          <a:p>
            <a:pPr lvl="1"/>
            <a:r>
              <a:rPr lang="en-US" dirty="0"/>
              <a:t>Correlation = 1</a:t>
            </a:r>
          </a:p>
          <a:p>
            <a:r>
              <a:rPr lang="en-US" dirty="0"/>
              <a:t> If two words never appear together in the same document</a:t>
            </a:r>
          </a:p>
          <a:p>
            <a:pPr lvl="1"/>
            <a:r>
              <a:rPr lang="en-US" dirty="0"/>
              <a:t>Correlation = -1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F975-5784-E84D-AD4C-0AE23DB3F7FE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23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Co-occurrence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528" y="1632091"/>
            <a:ext cx="8077200" cy="219551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data &lt;-  c("word1", "word1 word2","word1 word2 word3","word1 word2 word3 word4","word1 word2 word3 word4 word5")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frame &lt;-  </a:t>
            </a:r>
            <a:r>
              <a:rPr lang="en-US" sz="1600" dirty="0" err="1">
                <a:latin typeface="Courier"/>
                <a:cs typeface="Courier"/>
              </a:rPr>
              <a:t>data.frame</a:t>
            </a:r>
            <a:r>
              <a:rPr lang="en-US" sz="1600" dirty="0">
                <a:latin typeface="Courier"/>
                <a:cs typeface="Courier"/>
              </a:rPr>
              <a:t>(data)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frame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test &lt;-  Corpus(</a:t>
            </a:r>
            <a:r>
              <a:rPr lang="en-US" sz="1600" dirty="0" err="1">
                <a:latin typeface="Courier"/>
                <a:cs typeface="Courier"/>
              </a:rPr>
              <a:t>DataframeSource</a:t>
            </a:r>
            <a:r>
              <a:rPr lang="en-US" sz="1600" dirty="0">
                <a:latin typeface="Courier"/>
                <a:cs typeface="Courier"/>
              </a:rPr>
              <a:t>(frame, encoding = "UTF-8"))</a:t>
            </a:r>
          </a:p>
          <a:p>
            <a:pPr marL="0" indent="0">
              <a:buNone/>
            </a:pPr>
            <a:r>
              <a:rPr lang="en-US" sz="1600" dirty="0" err="1">
                <a:latin typeface="Courier"/>
                <a:cs typeface="Courier"/>
              </a:rPr>
              <a:t>tdmTest</a:t>
            </a:r>
            <a:r>
              <a:rPr lang="en-US" sz="1600" dirty="0">
                <a:latin typeface="Courier"/>
                <a:cs typeface="Courier"/>
              </a:rPr>
              <a:t> &lt;-  </a:t>
            </a:r>
            <a:r>
              <a:rPr lang="en-US" sz="1600" dirty="0" err="1">
                <a:latin typeface="Courier"/>
                <a:cs typeface="Courier"/>
              </a:rPr>
              <a:t>TermDocumentMatrix</a:t>
            </a:r>
            <a:r>
              <a:rPr lang="en-US" sz="1600" dirty="0">
                <a:latin typeface="Courier"/>
                <a:cs typeface="Courier"/>
              </a:rPr>
              <a:t>(test)</a:t>
            </a:r>
          </a:p>
          <a:p>
            <a:pPr marL="0" indent="0">
              <a:buNone/>
            </a:pPr>
            <a:r>
              <a:rPr lang="en-US" sz="1600" dirty="0" err="1">
                <a:latin typeface="Courier"/>
                <a:cs typeface="Courier"/>
              </a:rPr>
              <a:t>findFreqTerms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tdmTest</a:t>
            </a:r>
            <a:r>
              <a:rPr lang="en-US" sz="1600" dirty="0">
                <a:latin typeface="Courier"/>
                <a:cs typeface="Courier"/>
              </a:rPr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764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foldedCorner">
            <a:avLst/>
          </a:prstGeom>
        </p:spPr>
        <p:txBody>
          <a:bodyPr/>
          <a:lstStyle/>
          <a:p>
            <a:r>
              <a:rPr lang="en-US" dirty="0"/>
              <a:t>Co-occurrence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871037"/>
              </p:ext>
            </p:extLst>
          </p:nvPr>
        </p:nvGraphicFramePr>
        <p:xfrm>
          <a:off x="685800" y="1853217"/>
          <a:ext cx="7769226" cy="222504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294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4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4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4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4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48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word</a:t>
                      </a:r>
                      <a:r>
                        <a:rPr lang="en-US" baseline="0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 flipH="1">
            <a:off x="3703747" y="1381613"/>
            <a:ext cx="1733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147935"/>
            <a:ext cx="6172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Note that co-occurrence is at the document level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8589" y="4507339"/>
            <a:ext cx="731520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&gt; # Correlation between word2 and word3, word4, and word5</a:t>
            </a:r>
          </a:p>
          <a:p>
            <a:r>
              <a:rPr lang="en-US" sz="1600" dirty="0">
                <a:latin typeface="Courier"/>
                <a:cs typeface="Courier"/>
              </a:rPr>
              <a:t>&gt; </a:t>
            </a:r>
            <a:r>
              <a:rPr lang="en-US" sz="1600" dirty="0" err="1">
                <a:latin typeface="Courier"/>
                <a:cs typeface="Courier"/>
              </a:rPr>
              <a:t>cor</a:t>
            </a:r>
            <a:r>
              <a:rPr lang="en-US" sz="1600" dirty="0">
                <a:latin typeface="Courier"/>
                <a:cs typeface="Courier"/>
              </a:rPr>
              <a:t>(c(0,1,1,1,1),c(0,0,1,1,1))</a:t>
            </a:r>
          </a:p>
          <a:p>
            <a:r>
              <a:rPr lang="en-US" sz="1600" dirty="0">
                <a:latin typeface="Courier"/>
                <a:cs typeface="Courier"/>
              </a:rPr>
              <a:t>[1] 0.6123724</a:t>
            </a:r>
          </a:p>
          <a:p>
            <a:r>
              <a:rPr lang="en-US" sz="1600" dirty="0">
                <a:latin typeface="Courier"/>
                <a:cs typeface="Courier"/>
              </a:rPr>
              <a:t>&gt; </a:t>
            </a:r>
            <a:r>
              <a:rPr lang="en-US" sz="1600" dirty="0" err="1">
                <a:latin typeface="Courier"/>
                <a:cs typeface="Courier"/>
              </a:rPr>
              <a:t>cor</a:t>
            </a:r>
            <a:r>
              <a:rPr lang="en-US" sz="1600" dirty="0">
                <a:latin typeface="Courier"/>
                <a:cs typeface="Courier"/>
              </a:rPr>
              <a:t>(c(0,1,1,1,1),c(0,0,0,1,1))</a:t>
            </a:r>
          </a:p>
          <a:p>
            <a:r>
              <a:rPr lang="en-US" sz="1600" dirty="0">
                <a:latin typeface="Courier"/>
                <a:cs typeface="Courier"/>
              </a:rPr>
              <a:t>[1] 0.4082483</a:t>
            </a:r>
          </a:p>
          <a:p>
            <a:r>
              <a:rPr lang="en-US" sz="1600" dirty="0">
                <a:latin typeface="Courier"/>
                <a:cs typeface="Courier"/>
              </a:rPr>
              <a:t>&gt; </a:t>
            </a:r>
            <a:r>
              <a:rPr lang="en-US" sz="1600" dirty="0" err="1">
                <a:latin typeface="Courier"/>
                <a:cs typeface="Courier"/>
              </a:rPr>
              <a:t>cor</a:t>
            </a:r>
            <a:r>
              <a:rPr lang="en-US" sz="1600" dirty="0">
                <a:latin typeface="Courier"/>
                <a:cs typeface="Courier"/>
              </a:rPr>
              <a:t>(c(0,1,1,1,1),c(0,0,0,0,1))</a:t>
            </a:r>
          </a:p>
          <a:p>
            <a:r>
              <a:rPr lang="en-US" sz="1600" dirty="0">
                <a:latin typeface="Courier"/>
                <a:cs typeface="Courier"/>
              </a:rPr>
              <a:t>[1] 0.25</a:t>
            </a:r>
          </a:p>
        </p:txBody>
      </p:sp>
    </p:spTree>
    <p:extLst>
      <p:ext uri="{BB962C8B-B14F-4D97-AF65-F5344CB8AC3E}">
        <p14:creationId xmlns:p14="http://schemas.microsoft.com/office/powerpoint/2010/main" val="28991998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Measuring the association between a corpus and a given term</a:t>
            </a:r>
          </a:p>
          <a:p>
            <a:r>
              <a:rPr lang="en-US" dirty="0"/>
              <a:t>Compute all correlations between the given term and all terms in the term-document matrix and report those higher than the correlation threshold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F975-5784-E84D-AD4C-0AE23DB3F7FE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90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is more difficult to process than numbers</a:t>
            </a:r>
          </a:p>
          <a:p>
            <a:r>
              <a:rPr lang="en-US" dirty="0"/>
              <a:t>Language has many irregularities</a:t>
            </a:r>
          </a:p>
          <a:p>
            <a:r>
              <a:rPr lang="en-US" dirty="0"/>
              <a:t>Typical speech and written text are not perfect</a:t>
            </a:r>
          </a:p>
          <a:p>
            <a:r>
              <a:rPr lang="en-US" dirty="0"/>
              <a:t>Don’t expect perfection from text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F975-5784-E84D-AD4C-0AE23DB3F7F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677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Computes correlation of columns to get association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# find associations greater than 0.1</a:t>
            </a:r>
          </a:p>
          <a:p>
            <a:pPr marL="0" indent="0">
              <a:buNone/>
            </a:pPr>
            <a:r>
              <a:rPr lang="en-US" sz="2400" dirty="0" err="1">
                <a:latin typeface="Courier"/>
                <a:cs typeface="Courier"/>
              </a:rPr>
              <a:t>findAssocs</a:t>
            </a:r>
            <a:r>
              <a:rPr lang="en-US" sz="2400" dirty="0">
                <a:latin typeface="Courier"/>
                <a:cs typeface="Courier"/>
              </a:rPr>
              <a:t>(tdmTest,"word2",0.1)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899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33644"/>
            <a:ext cx="7769225" cy="10668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# compute the associations</a:t>
            </a: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findAssocs</a:t>
            </a:r>
            <a:r>
              <a:rPr lang="en-US" sz="2000" dirty="0">
                <a:latin typeface="Courier"/>
                <a:cs typeface="Courier"/>
              </a:rPr>
              <a:t>(</a:t>
            </a:r>
            <a:r>
              <a:rPr lang="en-US" sz="2000" dirty="0" err="1">
                <a:latin typeface="Courier"/>
                <a:cs typeface="Courier"/>
              </a:rPr>
              <a:t>tdm</a:t>
            </a:r>
            <a:r>
              <a:rPr lang="en-US" sz="2000" dirty="0">
                <a:latin typeface="Courier"/>
                <a:cs typeface="Courier"/>
              </a:rPr>
              <a:t>, "investment",0.90)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3838" y="2966403"/>
            <a:ext cx="7834159" cy="110799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1400" dirty="0">
                <a:latin typeface="Courier New"/>
                <a:cs typeface="Courier New"/>
              </a:rPr>
              <a:t>shooting  cigarettes    eyesight        feed </a:t>
            </a:r>
            <a:r>
              <a:rPr lang="en-US" sz="1400" dirty="0" err="1">
                <a:latin typeface="Courier New"/>
                <a:cs typeface="Courier New"/>
              </a:rPr>
              <a:t>moneymarket</a:t>
            </a:r>
            <a:r>
              <a:rPr lang="en-US" sz="1400" dirty="0">
                <a:latin typeface="Courier New"/>
                <a:cs typeface="Courier New"/>
              </a:rPr>
              <a:t>    pinpoint </a:t>
            </a:r>
          </a:p>
          <a:p>
            <a:r>
              <a:rPr lang="en-US" sz="1400" dirty="0">
                <a:latin typeface="Courier New"/>
                <a:cs typeface="Courier New"/>
              </a:rPr>
              <a:t>       0.83        0.82        0.82        0.82        0.82        0.82 </a:t>
            </a:r>
          </a:p>
          <a:p>
            <a:r>
              <a:rPr lang="en-US" sz="1400" dirty="0">
                <a:latin typeface="Courier New"/>
                <a:cs typeface="Courier New"/>
              </a:rPr>
              <a:t> ringmaster     suffice     tunnels     unnoted </a:t>
            </a:r>
          </a:p>
          <a:p>
            <a:r>
              <a:rPr lang="en-US" sz="1400" dirty="0">
                <a:latin typeface="Courier New"/>
                <a:cs typeface="Courier New"/>
              </a:rPr>
              <a:t>       0.82        0.82        0.82        0.82 </a:t>
            </a:r>
          </a:p>
        </p:txBody>
      </p:sp>
    </p:spTree>
    <p:extLst>
      <p:ext uri="{BB962C8B-B14F-4D97-AF65-F5344CB8AC3E}">
        <p14:creationId xmlns:p14="http://schemas.microsoft.com/office/powerpoint/2010/main" val="38060061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 word and compute its association with other words in the Buffett letters corpus</a:t>
            </a:r>
          </a:p>
          <a:p>
            <a:pPr lvl="1"/>
            <a:r>
              <a:rPr lang="en-US" dirty="0"/>
              <a:t>Adjust the correlation coefficient to get about 10 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493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Assigning documents to groups based on their similarity</a:t>
            </a:r>
          </a:p>
          <a:p>
            <a:pPr lvl="1"/>
            <a:r>
              <a:rPr lang="en-US" dirty="0"/>
              <a:t>Google uses clustering for its news site</a:t>
            </a:r>
          </a:p>
          <a:p>
            <a:r>
              <a:rPr lang="en-US" dirty="0"/>
              <a:t>Map frequent words into a multi-dimensional space</a:t>
            </a:r>
          </a:p>
          <a:p>
            <a:r>
              <a:rPr lang="en-US" dirty="0"/>
              <a:t>Multiple methods of clustering</a:t>
            </a:r>
          </a:p>
          <a:p>
            <a:r>
              <a:rPr lang="en-US" dirty="0"/>
              <a:t>How many clusters?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606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terms in a document are mapped into n-dimensional space</a:t>
            </a:r>
          </a:p>
          <a:p>
            <a:pPr lvl="1"/>
            <a:r>
              <a:rPr lang="en-US" dirty="0"/>
              <a:t>Frequency is used as a weight</a:t>
            </a:r>
          </a:p>
          <a:p>
            <a:r>
              <a:rPr lang="en-US" dirty="0"/>
              <a:t>Similar documents are close together</a:t>
            </a:r>
          </a:p>
          <a:p>
            <a:pPr lvl="1"/>
            <a:r>
              <a:rPr lang="en-US" dirty="0"/>
              <a:t>Several methods of </a:t>
            </a:r>
            <a:r>
              <a:rPr lang="en-US"/>
              <a:t>measuring distance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692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8528" y="1657559"/>
            <a:ext cx="7010400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"/>
                <a:cs typeface="Courier"/>
              </a:rPr>
              <a:t>require(ggplot2)</a:t>
            </a:r>
          </a:p>
          <a:p>
            <a:r>
              <a:rPr lang="en-US" sz="1800" dirty="0">
                <a:latin typeface="Courier"/>
                <a:cs typeface="Courier"/>
              </a:rPr>
              <a:t>require(</a:t>
            </a:r>
            <a:r>
              <a:rPr lang="en-US" sz="1800" dirty="0" err="1">
                <a:latin typeface="Courier"/>
                <a:cs typeface="Courier"/>
              </a:rPr>
              <a:t>ggdendro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r>
              <a:rPr lang="en-US" sz="1800" dirty="0">
                <a:latin typeface="Courier"/>
                <a:cs typeface="Courier"/>
              </a:rPr>
              <a:t># name the columns for the letter's year</a:t>
            </a:r>
          </a:p>
          <a:p>
            <a:r>
              <a:rPr lang="en-US" sz="1800" dirty="0" err="1">
                <a:latin typeface="Courier"/>
                <a:cs typeface="Courier"/>
              </a:rPr>
              <a:t>colnames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tdm</a:t>
            </a:r>
            <a:r>
              <a:rPr lang="en-US" sz="1800" dirty="0">
                <a:latin typeface="Courier"/>
                <a:cs typeface="Courier"/>
              </a:rPr>
              <a:t>) &lt;-  1998:2012</a:t>
            </a:r>
          </a:p>
          <a:p>
            <a:r>
              <a:rPr lang="en-US" sz="1800" dirty="0">
                <a:latin typeface="Courier"/>
                <a:cs typeface="Courier"/>
              </a:rPr>
              <a:t># Remove sparse terms</a:t>
            </a:r>
          </a:p>
          <a:p>
            <a:r>
              <a:rPr lang="en-US" sz="1800" dirty="0">
                <a:latin typeface="Courier"/>
                <a:cs typeface="Courier"/>
              </a:rPr>
              <a:t>tdm1 &lt;- </a:t>
            </a:r>
            <a:r>
              <a:rPr lang="en-US" sz="1800" dirty="0" err="1">
                <a:latin typeface="Courier"/>
                <a:cs typeface="Courier"/>
              </a:rPr>
              <a:t>removeSparseTerms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tdm</a:t>
            </a:r>
            <a:r>
              <a:rPr lang="en-US" sz="1800" dirty="0">
                <a:latin typeface="Courier"/>
                <a:cs typeface="Courier"/>
              </a:rPr>
              <a:t>, 0.5) </a:t>
            </a:r>
          </a:p>
          <a:p>
            <a:r>
              <a:rPr lang="en-US" sz="1800" dirty="0">
                <a:latin typeface="Courier"/>
                <a:cs typeface="Courier"/>
              </a:rPr>
              <a:t># transpose the matrix</a:t>
            </a:r>
          </a:p>
          <a:p>
            <a:r>
              <a:rPr lang="en-US" sz="1800" dirty="0" err="1">
                <a:latin typeface="Courier"/>
                <a:cs typeface="Courier"/>
              </a:rPr>
              <a:t>tdmtranspose</a:t>
            </a:r>
            <a:r>
              <a:rPr lang="en-US" sz="1800" dirty="0">
                <a:latin typeface="Courier"/>
                <a:cs typeface="Courier"/>
              </a:rPr>
              <a:t> &lt;-  t(tdm1) </a:t>
            </a:r>
          </a:p>
          <a:p>
            <a:r>
              <a:rPr lang="en-US" sz="1800" dirty="0">
                <a:latin typeface="Courier"/>
                <a:cs typeface="Courier"/>
              </a:rPr>
              <a:t>cluster = </a:t>
            </a:r>
            <a:r>
              <a:rPr lang="en-US" sz="1800" dirty="0" err="1">
                <a:latin typeface="Courier"/>
                <a:cs typeface="Courier"/>
              </a:rPr>
              <a:t>hclust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dist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tdmtranspose</a:t>
            </a:r>
            <a:r>
              <a:rPr lang="en-US" sz="1800" dirty="0">
                <a:latin typeface="Courier"/>
                <a:cs typeface="Courier"/>
              </a:rPr>
              <a:t>),method='centroid')</a:t>
            </a:r>
          </a:p>
          <a:p>
            <a:r>
              <a:rPr lang="en-US" sz="1800" dirty="0">
                <a:latin typeface="Courier"/>
                <a:cs typeface="Courier"/>
              </a:rPr>
              <a:t># get the clustering data</a:t>
            </a:r>
          </a:p>
          <a:p>
            <a:r>
              <a:rPr lang="en-US" sz="1800" dirty="0" err="1">
                <a:latin typeface="Courier"/>
                <a:cs typeface="Courier"/>
              </a:rPr>
              <a:t>dend</a:t>
            </a:r>
            <a:r>
              <a:rPr lang="en-US" sz="1800" dirty="0">
                <a:latin typeface="Courier"/>
                <a:cs typeface="Courier"/>
              </a:rPr>
              <a:t> &lt;-  </a:t>
            </a:r>
            <a:r>
              <a:rPr lang="en-US" sz="1800" dirty="0" err="1">
                <a:latin typeface="Courier"/>
                <a:cs typeface="Courier"/>
              </a:rPr>
              <a:t>as.dendrogram</a:t>
            </a:r>
            <a:r>
              <a:rPr lang="en-US" sz="1800" dirty="0">
                <a:latin typeface="Courier"/>
                <a:cs typeface="Courier"/>
              </a:rPr>
              <a:t>(cluster) </a:t>
            </a:r>
          </a:p>
          <a:p>
            <a:r>
              <a:rPr lang="en-US" sz="1800" dirty="0">
                <a:latin typeface="Courier"/>
                <a:cs typeface="Courier"/>
              </a:rPr>
              <a:t># plot the tree</a:t>
            </a:r>
          </a:p>
          <a:p>
            <a:r>
              <a:rPr lang="en-US" sz="1800" dirty="0" err="1">
                <a:latin typeface="Courier"/>
                <a:cs typeface="Courier"/>
              </a:rPr>
              <a:t>ggdendrogram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dend,rotate</a:t>
            </a:r>
            <a:r>
              <a:rPr lang="en-US" sz="1800" dirty="0">
                <a:latin typeface="Courier"/>
                <a:cs typeface="Courier"/>
              </a:rPr>
              <a:t>=T)</a:t>
            </a:r>
          </a:p>
        </p:txBody>
      </p:sp>
    </p:spTree>
    <p:extLst>
      <p:ext uri="{BB962C8B-B14F-4D97-AF65-F5344CB8AC3E}">
        <p14:creationId xmlns:p14="http://schemas.microsoft.com/office/powerpoint/2010/main" val="7505670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5" name="Picture 4" descr="tem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28800"/>
            <a:ext cx="5854700" cy="367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5568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the documentation of the </a:t>
            </a:r>
            <a:r>
              <a:rPr lang="en-US" dirty="0" err="1"/>
              <a:t>hclust</a:t>
            </a:r>
            <a:r>
              <a:rPr lang="en-US" dirty="0"/>
              <a:t> function in the stats package and try one or two other clustering techniques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781D7-66B4-F04E-A88E-B8DE74042C22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520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modeling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Goes beyond the independent bag-of-words approach to consider the order of words</a:t>
            </a:r>
          </a:p>
          <a:p>
            <a:r>
              <a:rPr lang="en-US" dirty="0"/>
              <a:t>Topics are latent (hidden)</a:t>
            </a:r>
          </a:p>
          <a:p>
            <a:r>
              <a:rPr lang="en-US" dirty="0"/>
              <a:t>The number of topics is fixed in advance</a:t>
            </a:r>
          </a:p>
          <a:p>
            <a:r>
              <a:rPr lang="en-US" dirty="0"/>
              <a:t>Input is a document term matrix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781D7-66B4-F04E-A88E-B8DE74042C22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134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modeling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methods</a:t>
            </a:r>
          </a:p>
          <a:p>
            <a:pPr lvl="1"/>
            <a:r>
              <a:rPr lang="en-US" dirty="0"/>
              <a:t>Latent </a:t>
            </a:r>
            <a:r>
              <a:rPr lang="en-US" dirty="0" err="1"/>
              <a:t>Dirichlet</a:t>
            </a:r>
            <a:r>
              <a:rPr lang="en-US" dirty="0"/>
              <a:t> allocation (LDA)</a:t>
            </a:r>
          </a:p>
          <a:p>
            <a:pPr lvl="1"/>
            <a:r>
              <a:rPr lang="en-US" dirty="0"/>
              <a:t>Correlated topics model (CTM)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781D7-66B4-F04E-A88E-B8DE74042C22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0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Sentiment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popular and simple method of measuring aggregate feeling</a:t>
            </a:r>
          </a:p>
          <a:p>
            <a:r>
              <a:rPr lang="en-US" dirty="0"/>
              <a:t>Give a score of +1 to each “positive” word and -1 to each “negative” word</a:t>
            </a:r>
          </a:p>
          <a:p>
            <a:r>
              <a:rPr lang="en-US" dirty="0"/>
              <a:t> Sum the total to get a sentiment score for the unit of analysis (e.g., tweet)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125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Words that occur frequently in many documents are not good differentiators</a:t>
            </a:r>
          </a:p>
          <a:p>
            <a:r>
              <a:rPr lang="en-US" dirty="0"/>
              <a:t>The weighted term frequency inverse document frequency (</a:t>
            </a:r>
            <a:r>
              <a:rPr lang="en-US" dirty="0" err="1"/>
              <a:t>tf-idf</a:t>
            </a:r>
            <a:r>
              <a:rPr lang="en-US" dirty="0"/>
              <a:t>) determines discriminators</a:t>
            </a:r>
          </a:p>
          <a:p>
            <a:r>
              <a:rPr lang="en-US" dirty="0"/>
              <a:t> Based on</a:t>
            </a:r>
          </a:p>
          <a:p>
            <a:pPr lvl="1"/>
            <a:r>
              <a:rPr lang="en-US" dirty="0"/>
              <a:t>term frequency (</a:t>
            </a:r>
            <a:r>
              <a:rPr lang="en-US" dirty="0" err="1"/>
              <a:t>tf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inverse document frequency (</a:t>
            </a:r>
            <a:r>
              <a:rPr lang="en-US" dirty="0" err="1"/>
              <a:t>idf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917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document frequency (</a:t>
            </a:r>
            <a:r>
              <a:rPr lang="en-US" dirty="0" err="1"/>
              <a:t>idf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idf</a:t>
            </a:r>
            <a:r>
              <a:rPr lang="en-US" dirty="0"/>
              <a:t> measures the frequency of a term across documents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a term occurs in every document</a:t>
            </a:r>
          </a:p>
          <a:p>
            <a:pPr lvl="1"/>
            <a:r>
              <a:rPr lang="en-US" dirty="0" err="1"/>
              <a:t>idf</a:t>
            </a:r>
            <a:r>
              <a:rPr lang="en-US" dirty="0"/>
              <a:t> = 0</a:t>
            </a:r>
          </a:p>
          <a:p>
            <a:r>
              <a:rPr lang="en-US" dirty="0"/>
              <a:t>If a term occurs in only one document out of 15</a:t>
            </a:r>
          </a:p>
          <a:p>
            <a:pPr lvl="1"/>
            <a:r>
              <a:rPr lang="en-US" dirty="0" err="1"/>
              <a:t>idf</a:t>
            </a:r>
            <a:r>
              <a:rPr lang="en-US" dirty="0"/>
              <a:t> = 3.91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57400"/>
            <a:ext cx="1955800" cy="9884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06417" y="2214818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 = number of documents</a:t>
            </a:r>
          </a:p>
          <a:p>
            <a:r>
              <a:rPr lang="en-US" dirty="0" err="1"/>
              <a:t>df</a:t>
            </a:r>
            <a:r>
              <a:rPr lang="en-US" baseline="-25000" dirty="0" err="1"/>
              <a:t>t</a:t>
            </a:r>
            <a:r>
              <a:rPr lang="en-US" dirty="0"/>
              <a:t> = number of documents with term t</a:t>
            </a:r>
          </a:p>
        </p:txBody>
      </p:sp>
    </p:spTree>
    <p:extLst>
      <p:ext uri="{BB962C8B-B14F-4D97-AF65-F5344CB8AC3E}">
        <p14:creationId xmlns:p14="http://schemas.microsoft.com/office/powerpoint/2010/main" val="14177429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document frequency (</a:t>
            </a:r>
            <a:r>
              <a:rPr lang="en-US" dirty="0" err="1"/>
              <a:t>idf</a:t>
            </a:r>
            <a:r>
              <a:rPr lang="en-US" dirty="0"/>
              <a:t>)</a:t>
            </a: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3950" y="2851944"/>
            <a:ext cx="4356100" cy="22987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9" name="Oval Callout 8"/>
          <p:cNvSpPr/>
          <p:nvPr/>
        </p:nvSpPr>
        <p:spPr bwMode="auto">
          <a:xfrm>
            <a:off x="1626704" y="1755851"/>
            <a:ext cx="4114800" cy="1143000"/>
          </a:xfrm>
          <a:prstGeom prst="wedgeEllipseCallout">
            <a:avLst>
              <a:gd name="adj1" fmla="val 62844"/>
              <a:gd name="adj2" fmla="val 43056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7704" y="2082284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n-lt"/>
              </a:rPr>
              <a:t>More than 5,000 terms in only in one document</a:t>
            </a:r>
          </a:p>
        </p:txBody>
      </p:sp>
      <p:sp>
        <p:nvSpPr>
          <p:cNvPr id="11" name="Oval Callout 10"/>
          <p:cNvSpPr/>
          <p:nvPr/>
        </p:nvSpPr>
        <p:spPr bwMode="auto">
          <a:xfrm>
            <a:off x="3684104" y="5215806"/>
            <a:ext cx="4114800" cy="1184994"/>
          </a:xfrm>
          <a:prstGeom prst="wedgeEllipseCallout">
            <a:avLst>
              <a:gd name="adj1" fmla="val -57280"/>
              <a:gd name="adj2" fmla="val -70942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79404" y="5371807"/>
            <a:ext cx="3124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n-lt"/>
              </a:rPr>
              <a:t>Less than 500 terms in all documents</a:t>
            </a:r>
          </a:p>
        </p:txBody>
      </p:sp>
    </p:spTree>
    <p:extLst>
      <p:ext uri="{BB962C8B-B14F-4D97-AF65-F5344CB8AC3E}">
        <p14:creationId xmlns:p14="http://schemas.microsoft.com/office/powerpoint/2010/main" val="8822568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 frequency inverse document frequency (</a:t>
            </a:r>
            <a:r>
              <a:rPr lang="en-US" dirty="0" err="1"/>
              <a:t>tf-idf</a:t>
            </a:r>
            <a:r>
              <a:rPr lang="en-US" i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Multiply a term’s frequency (</a:t>
            </a:r>
            <a:r>
              <a:rPr lang="en-US" dirty="0" err="1"/>
              <a:t>tf</a:t>
            </a:r>
            <a:r>
              <a:rPr lang="en-US" dirty="0"/>
              <a:t>) by its inverse document frequency (</a:t>
            </a:r>
            <a:r>
              <a:rPr lang="en-US" dirty="0" err="1"/>
              <a:t>idf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971800"/>
            <a:ext cx="3346174" cy="1282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0" y="4572000"/>
            <a:ext cx="5545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+mn-lt"/>
              </a:rPr>
              <a:t>tf</a:t>
            </a:r>
            <a:r>
              <a:rPr lang="en-US" baseline="-25000" dirty="0" err="1">
                <a:latin typeface="+mn-lt"/>
              </a:rPr>
              <a:t>td</a:t>
            </a:r>
            <a:r>
              <a:rPr lang="en-US" baseline="-25000" dirty="0">
                <a:latin typeface="+mn-lt"/>
              </a:rPr>
              <a:t> </a:t>
            </a:r>
            <a:r>
              <a:rPr lang="en-US" dirty="0">
                <a:latin typeface="+mn-lt"/>
              </a:rPr>
              <a:t>= frequency of term </a:t>
            </a:r>
            <a:r>
              <a:rPr lang="en-US" i="1" dirty="0">
                <a:latin typeface="+mn-lt"/>
              </a:rPr>
              <a:t>t</a:t>
            </a:r>
            <a:r>
              <a:rPr lang="en-US" dirty="0">
                <a:latin typeface="+mn-lt"/>
              </a:rPr>
              <a:t> in document </a:t>
            </a:r>
            <a:r>
              <a:rPr lang="en-US" i="1" dirty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54048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modeling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Pre-process in the usual fashion to create a document-term matrix</a:t>
            </a:r>
          </a:p>
          <a:p>
            <a:r>
              <a:rPr lang="en-US" dirty="0"/>
              <a:t>Reduce the document-term matrix to include terms occurring in a minimum number of documents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781D7-66B4-F04E-A88E-B8DE74042C22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276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</a:t>
            </a:r>
            <a:r>
              <a:rPr lang="en-US" dirty="0" err="1"/>
              <a:t>tf-idf</a:t>
            </a:r>
            <a:endParaRPr lang="en-US" dirty="0"/>
          </a:p>
          <a:p>
            <a:r>
              <a:rPr lang="en-US" dirty="0"/>
              <a:t>Use median of td-</a:t>
            </a:r>
            <a:r>
              <a:rPr lang="en-US" dirty="0" err="1"/>
              <a:t>idf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8296" y="2971800"/>
            <a:ext cx="6934200" cy="2862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require(</a:t>
            </a:r>
            <a:r>
              <a:rPr lang="en-US" sz="1800" dirty="0" err="1">
                <a:latin typeface="Courier"/>
                <a:cs typeface="Courier"/>
              </a:rPr>
              <a:t>topicmodels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require(slam)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dim(</a:t>
            </a:r>
            <a:r>
              <a:rPr lang="en-US" sz="1800" dirty="0" err="1">
                <a:latin typeface="Courier"/>
                <a:cs typeface="Courier"/>
              </a:rPr>
              <a:t>tdm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# calculate </a:t>
            </a:r>
            <a:r>
              <a:rPr lang="en-US" sz="1800" dirty="0" err="1">
                <a:latin typeface="Courier"/>
                <a:cs typeface="Courier"/>
              </a:rPr>
              <a:t>tf-idf</a:t>
            </a:r>
            <a:r>
              <a:rPr lang="en-US" sz="1800" dirty="0">
                <a:latin typeface="Courier"/>
                <a:cs typeface="Courier"/>
              </a:rPr>
              <a:t> for each term</a:t>
            </a:r>
          </a:p>
          <a:p>
            <a:pPr marL="0" indent="0">
              <a:buNone/>
            </a:pPr>
            <a:r>
              <a:rPr lang="en-US" sz="1800" dirty="0" err="1">
                <a:latin typeface="Courier"/>
                <a:cs typeface="Courier"/>
              </a:rPr>
              <a:t>tfidf</a:t>
            </a:r>
            <a:r>
              <a:rPr lang="en-US" sz="1800" dirty="0">
                <a:latin typeface="Courier"/>
                <a:cs typeface="Courier"/>
              </a:rPr>
              <a:t> &lt;-  </a:t>
            </a:r>
            <a:r>
              <a:rPr lang="en-US" sz="1800" dirty="0" err="1">
                <a:latin typeface="Courier"/>
                <a:cs typeface="Courier"/>
              </a:rPr>
              <a:t>tapply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dtm$v</a:t>
            </a:r>
            <a:r>
              <a:rPr lang="en-US" sz="1800" dirty="0">
                <a:latin typeface="Courier"/>
                <a:cs typeface="Courier"/>
              </a:rPr>
              <a:t>/</a:t>
            </a:r>
            <a:r>
              <a:rPr lang="en-US" sz="1800" dirty="0" err="1">
                <a:latin typeface="Courier"/>
                <a:cs typeface="Courier"/>
              </a:rPr>
              <a:t>row_sums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dtm</a:t>
            </a:r>
            <a:r>
              <a:rPr lang="en-US" sz="1800" dirty="0">
                <a:latin typeface="Courier"/>
                <a:cs typeface="Courier"/>
              </a:rPr>
              <a:t>)[</a:t>
            </a:r>
            <a:r>
              <a:rPr lang="en-US" sz="1800" dirty="0" err="1">
                <a:latin typeface="Courier"/>
                <a:cs typeface="Courier"/>
              </a:rPr>
              <a:t>dtm$i</a:t>
            </a:r>
            <a:r>
              <a:rPr lang="en-US" sz="1800" dirty="0">
                <a:latin typeface="Courier"/>
                <a:cs typeface="Courier"/>
              </a:rPr>
              <a:t>], </a:t>
            </a:r>
            <a:r>
              <a:rPr lang="en-US" sz="1800" dirty="0" err="1">
                <a:latin typeface="Courier"/>
                <a:cs typeface="Courier"/>
              </a:rPr>
              <a:t>dtm$j</a:t>
            </a:r>
            <a:r>
              <a:rPr lang="en-US" sz="1800" dirty="0">
                <a:latin typeface="Courier"/>
                <a:cs typeface="Courier"/>
              </a:rPr>
              <a:t>, mean) * log2(</a:t>
            </a:r>
            <a:r>
              <a:rPr lang="en-US" sz="1800" dirty="0" err="1">
                <a:latin typeface="Courier"/>
                <a:cs typeface="Courier"/>
              </a:rPr>
              <a:t>nDocs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dtm</a:t>
            </a:r>
            <a:r>
              <a:rPr lang="en-US" sz="1800" dirty="0">
                <a:latin typeface="Courier"/>
                <a:cs typeface="Courier"/>
              </a:rPr>
              <a:t>)/</a:t>
            </a:r>
            <a:r>
              <a:rPr lang="en-US" sz="1800" dirty="0" err="1">
                <a:latin typeface="Courier"/>
                <a:cs typeface="Courier"/>
              </a:rPr>
              <a:t>col_sums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dtm</a:t>
            </a:r>
            <a:r>
              <a:rPr lang="en-US" sz="1800" dirty="0">
                <a:latin typeface="Courier"/>
                <a:cs typeface="Courier"/>
              </a:rPr>
              <a:t> &gt; 0))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# report dimensions (terms)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dim(</a:t>
            </a:r>
            <a:r>
              <a:rPr lang="en-US" sz="1800" dirty="0" err="1">
                <a:latin typeface="Courier"/>
                <a:cs typeface="Courier"/>
              </a:rPr>
              <a:t>tfidf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# report median to use as cut-off point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median(</a:t>
            </a:r>
            <a:r>
              <a:rPr lang="en-US" sz="1800" dirty="0" err="1">
                <a:latin typeface="Courier"/>
                <a:cs typeface="Courier"/>
              </a:rPr>
              <a:t>tfidf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7569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Omit terms with a low frequency and those occurring in many documents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F975-5784-E84D-AD4C-0AE23DB3F7FE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2847132"/>
            <a:ext cx="6833722" cy="2308324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# select columns with </a:t>
            </a:r>
            <a:r>
              <a:rPr lang="en-US" dirty="0" err="1">
                <a:latin typeface="Courier New"/>
                <a:cs typeface="Courier New"/>
              </a:rPr>
              <a:t>tfidf</a:t>
            </a:r>
            <a:r>
              <a:rPr lang="en-US" dirty="0">
                <a:latin typeface="Courier New"/>
                <a:cs typeface="Courier New"/>
              </a:rPr>
              <a:t> &gt; median</a:t>
            </a: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dtm</a:t>
            </a:r>
            <a:r>
              <a:rPr lang="en-US" dirty="0">
                <a:latin typeface="Courier New"/>
                <a:cs typeface="Courier New"/>
              </a:rPr>
              <a:t> &lt;- </a:t>
            </a:r>
            <a:r>
              <a:rPr lang="en-US" dirty="0" err="1">
                <a:latin typeface="Courier New"/>
                <a:cs typeface="Courier New"/>
              </a:rPr>
              <a:t>dtm</a:t>
            </a:r>
            <a:r>
              <a:rPr lang="en-US" dirty="0">
                <a:latin typeface="Courier New"/>
                <a:cs typeface="Courier New"/>
              </a:rPr>
              <a:t>[, </a:t>
            </a:r>
            <a:r>
              <a:rPr lang="en-US" dirty="0" err="1">
                <a:latin typeface="Courier New"/>
                <a:cs typeface="Courier New"/>
              </a:rPr>
              <a:t>tfidf</a:t>
            </a:r>
            <a:r>
              <a:rPr lang="en-US" dirty="0">
                <a:latin typeface="Courier New"/>
                <a:cs typeface="Courier New"/>
              </a:rPr>
              <a:t> &gt;= median(</a:t>
            </a:r>
            <a:r>
              <a:rPr lang="en-US" dirty="0" err="1">
                <a:latin typeface="Courier New"/>
                <a:cs typeface="Courier New"/>
              </a:rPr>
              <a:t>tfidf</a:t>
            </a:r>
            <a:r>
              <a:rPr lang="en-US" dirty="0">
                <a:latin typeface="Courier New"/>
                <a:cs typeface="Courier New"/>
              </a:rPr>
              <a:t>)]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#select rows with </a:t>
            </a:r>
            <a:r>
              <a:rPr lang="en-US" dirty="0" err="1">
                <a:latin typeface="Courier New"/>
                <a:cs typeface="Courier New"/>
              </a:rPr>
              <a:t>rowsum</a:t>
            </a:r>
            <a:r>
              <a:rPr lang="en-US" dirty="0">
                <a:latin typeface="Courier New"/>
                <a:cs typeface="Courier New"/>
              </a:rPr>
              <a:t> &gt; 0</a:t>
            </a: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dtm</a:t>
            </a:r>
            <a:r>
              <a:rPr lang="en-US" dirty="0">
                <a:latin typeface="Courier New"/>
                <a:cs typeface="Courier New"/>
              </a:rPr>
              <a:t> &lt;- </a:t>
            </a:r>
            <a:r>
              <a:rPr lang="en-US" dirty="0" err="1">
                <a:latin typeface="Courier New"/>
                <a:cs typeface="Courier New"/>
              </a:rPr>
              <a:t>dtm</a:t>
            </a:r>
            <a:r>
              <a:rPr lang="en-US" dirty="0">
                <a:latin typeface="Courier New"/>
                <a:cs typeface="Courier New"/>
              </a:rPr>
              <a:t>[</a:t>
            </a:r>
            <a:r>
              <a:rPr lang="en-US" dirty="0" err="1">
                <a:latin typeface="Courier New"/>
                <a:cs typeface="Courier New"/>
              </a:rPr>
              <a:t>row_sums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dtm</a:t>
            </a:r>
            <a:r>
              <a:rPr lang="en-US" dirty="0">
                <a:latin typeface="Courier New"/>
                <a:cs typeface="Courier New"/>
              </a:rPr>
              <a:t>) &gt; 0,]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# report reduced dimension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dim(</a:t>
            </a:r>
            <a:r>
              <a:rPr lang="en-US" dirty="0" err="1">
                <a:latin typeface="Courier New"/>
                <a:cs typeface="Courier New"/>
              </a:rPr>
              <a:t>dtm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91938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modeling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 number of topics is in general not known, models with several different numbers of topics are fitted and the optimal number is determined in a data-driven way</a:t>
            </a:r>
          </a:p>
          <a:p>
            <a:r>
              <a:rPr lang="en-US" dirty="0"/>
              <a:t>Need to estimate some parameters</a:t>
            </a:r>
          </a:p>
          <a:p>
            <a:pPr lvl="1"/>
            <a:r>
              <a:rPr lang="en-US" dirty="0">
                <a:cs typeface="Symbol" charset="2"/>
              </a:rPr>
              <a:t>alpha = 50/k where k is number of topics</a:t>
            </a:r>
          </a:p>
          <a:p>
            <a:pPr lvl="1"/>
            <a:r>
              <a:rPr lang="en-US" dirty="0">
                <a:cs typeface="Symbol" charset="2"/>
              </a:rPr>
              <a:t>delta = 0.1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781D7-66B4-F04E-A88E-B8DE74042C22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2126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125" y="1610451"/>
            <a:ext cx="7769225" cy="318611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# set number of topics to extract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k &lt;- 5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SEED &lt;- 2010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# try multiple methods – takes a while for a big corpus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TM &lt;- list(VEM = LDA(</a:t>
            </a:r>
            <a:r>
              <a:rPr lang="en-US" sz="1600" dirty="0" err="1">
                <a:latin typeface="Courier New"/>
                <a:cs typeface="Courier New"/>
              </a:rPr>
              <a:t>dtm</a:t>
            </a:r>
            <a:r>
              <a:rPr lang="en-US" sz="1600" dirty="0">
                <a:latin typeface="Courier New"/>
                <a:cs typeface="Courier New"/>
              </a:rPr>
              <a:t>, k = k, control = list(seed = SEED)),  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VEM_fixed</a:t>
            </a:r>
            <a:r>
              <a:rPr lang="en-US" sz="1600" dirty="0">
                <a:latin typeface="Courier New"/>
                <a:cs typeface="Courier New"/>
              </a:rPr>
              <a:t> = LDA(</a:t>
            </a:r>
            <a:r>
              <a:rPr lang="en-US" sz="1600" dirty="0" err="1">
                <a:latin typeface="Courier New"/>
                <a:cs typeface="Courier New"/>
              </a:rPr>
              <a:t>dtm</a:t>
            </a:r>
            <a:r>
              <a:rPr lang="en-US" sz="1600" dirty="0">
                <a:latin typeface="Courier New"/>
                <a:cs typeface="Courier New"/>
              </a:rPr>
              <a:t>, k = k, control = list(</a:t>
            </a:r>
            <a:r>
              <a:rPr lang="en-US" sz="1600" dirty="0" err="1">
                <a:latin typeface="Courier New"/>
                <a:cs typeface="Courier New"/>
              </a:rPr>
              <a:t>estimate.alpha</a:t>
            </a:r>
            <a:r>
              <a:rPr lang="en-US" sz="1600" dirty="0">
                <a:latin typeface="Courier New"/>
                <a:cs typeface="Courier New"/>
              </a:rPr>
              <a:t> = FALSE, seed = SEED)), 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Gibbs = LDA(</a:t>
            </a:r>
            <a:r>
              <a:rPr lang="en-US" sz="1600" dirty="0" err="1">
                <a:latin typeface="Courier New"/>
                <a:cs typeface="Courier New"/>
              </a:rPr>
              <a:t>dtm</a:t>
            </a:r>
            <a:r>
              <a:rPr lang="en-US" sz="1600" dirty="0">
                <a:latin typeface="Courier New"/>
                <a:cs typeface="Courier New"/>
              </a:rPr>
              <a:t>, k = k, method = "Gibbs", control = list(seed = SEED, </a:t>
            </a:r>
            <a:r>
              <a:rPr lang="en-US" sz="1600" dirty="0" err="1">
                <a:latin typeface="Courier New"/>
                <a:cs typeface="Courier New"/>
              </a:rPr>
              <a:t>burnin</a:t>
            </a:r>
            <a:r>
              <a:rPr lang="en-US" sz="1600" dirty="0">
                <a:latin typeface="Courier New"/>
                <a:cs typeface="Courier New"/>
              </a:rPr>
              <a:t> = 1000,  thin = 100, </a:t>
            </a:r>
            <a:r>
              <a:rPr lang="en-US" sz="1600" dirty="0" err="1">
                <a:latin typeface="Courier New"/>
                <a:cs typeface="Courier New"/>
              </a:rPr>
              <a:t>iter</a:t>
            </a:r>
            <a:r>
              <a:rPr lang="en-US" sz="1600" dirty="0">
                <a:latin typeface="Courier New"/>
                <a:cs typeface="Courier New"/>
              </a:rPr>
              <a:t> = 1000)), CTM = CTM(</a:t>
            </a:r>
            <a:r>
              <a:rPr lang="en-US" sz="1600" dirty="0" err="1">
                <a:latin typeface="Courier New"/>
                <a:cs typeface="Courier New"/>
              </a:rPr>
              <a:t>dtm</a:t>
            </a:r>
            <a:r>
              <a:rPr lang="en-US" sz="1600" dirty="0">
                <a:latin typeface="Courier New"/>
                <a:cs typeface="Courier New"/>
              </a:rPr>
              <a:t>, k = </a:t>
            </a:r>
            <a:r>
              <a:rPr lang="en-US" sz="1600" dirty="0" err="1">
                <a:latin typeface="Courier New"/>
                <a:cs typeface="Courier New"/>
              </a:rPr>
              <a:t>k,control</a:t>
            </a:r>
            <a:r>
              <a:rPr lang="en-US" sz="1600" dirty="0">
                <a:latin typeface="Courier New"/>
                <a:cs typeface="Courier New"/>
              </a:rPr>
              <a:t> = list(seed = SEED, </a:t>
            </a:r>
            <a:r>
              <a:rPr lang="en-US" sz="1600" dirty="0" err="1">
                <a:latin typeface="Courier New"/>
                <a:cs typeface="Courier New"/>
              </a:rPr>
              <a:t>var</a:t>
            </a:r>
            <a:r>
              <a:rPr lang="en-US" sz="1600" dirty="0">
                <a:latin typeface="Courier New"/>
                <a:cs typeface="Courier New"/>
              </a:rPr>
              <a:t> = list(</a:t>
            </a:r>
            <a:r>
              <a:rPr lang="en-US" sz="1600" dirty="0" err="1">
                <a:latin typeface="Courier New"/>
                <a:cs typeface="Courier New"/>
              </a:rPr>
              <a:t>tol</a:t>
            </a:r>
            <a:r>
              <a:rPr lang="en-US" sz="1600" dirty="0">
                <a:latin typeface="Courier New"/>
                <a:cs typeface="Courier New"/>
              </a:rPr>
              <a:t> = 10^-3), </a:t>
            </a:r>
            <a:r>
              <a:rPr lang="en-US" sz="1600" dirty="0" err="1">
                <a:latin typeface="Courier New"/>
                <a:cs typeface="Courier New"/>
              </a:rPr>
              <a:t>em</a:t>
            </a:r>
            <a:r>
              <a:rPr lang="en-US" sz="1600" dirty="0">
                <a:latin typeface="Courier New"/>
                <a:cs typeface="Courier New"/>
              </a:rPr>
              <a:t> = list(</a:t>
            </a:r>
            <a:r>
              <a:rPr lang="en-US" sz="1600" dirty="0" err="1">
                <a:latin typeface="Courier New"/>
                <a:cs typeface="Courier New"/>
              </a:rPr>
              <a:t>tol</a:t>
            </a:r>
            <a:r>
              <a:rPr lang="en-US" sz="1600" dirty="0">
                <a:latin typeface="Courier New"/>
                <a:cs typeface="Courier New"/>
              </a:rPr>
              <a:t> = 10^-3))))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248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Examine results for meaningfulness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905000"/>
            <a:ext cx="8372855" cy="224676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&gt; topics(TM[["VEM"]], 1)</a:t>
            </a:r>
          </a:p>
          <a:p>
            <a:r>
              <a:rPr lang="en-US" sz="1400" dirty="0">
                <a:latin typeface="Courier New"/>
                <a:cs typeface="Courier New"/>
              </a:rPr>
              <a:t> 1  2  3  4  5  6  7  8  9 10 11 12 13 14 15 </a:t>
            </a:r>
          </a:p>
          <a:p>
            <a:r>
              <a:rPr lang="en-US" sz="1400" dirty="0">
                <a:latin typeface="Courier New"/>
                <a:cs typeface="Courier New"/>
              </a:rPr>
              <a:t> 4  4  4  2  2  5  4  4  4  3  3  5  1  5  5 </a:t>
            </a:r>
          </a:p>
          <a:p>
            <a:r>
              <a:rPr lang="en-US" sz="1400" dirty="0">
                <a:latin typeface="Courier New"/>
                <a:cs typeface="Courier New"/>
              </a:rPr>
              <a:t>&gt; terms(TM[["VEM"]], 5)</a:t>
            </a:r>
          </a:p>
          <a:p>
            <a:r>
              <a:rPr lang="en-US" sz="1400" dirty="0">
                <a:latin typeface="Courier New"/>
                <a:cs typeface="Courier New"/>
              </a:rPr>
              <a:t>     Topic 1        Topic 2         Topic 3      Topic 4         Topic 5  </a:t>
            </a:r>
          </a:p>
          <a:p>
            <a:r>
              <a:rPr lang="en-US" sz="1400" dirty="0">
                <a:latin typeface="Courier New"/>
                <a:cs typeface="Courier New"/>
              </a:rPr>
              <a:t>[1,] "</a:t>
            </a:r>
            <a:r>
              <a:rPr lang="en-US" sz="1400" dirty="0" err="1">
                <a:latin typeface="Courier New"/>
                <a:cs typeface="Courier New"/>
              </a:rPr>
              <a:t>thats</a:t>
            </a:r>
            <a:r>
              <a:rPr lang="en-US" sz="1400" dirty="0">
                <a:latin typeface="Courier New"/>
                <a:cs typeface="Courier New"/>
              </a:rPr>
              <a:t>"        "independent"   "borrowers"  "clayton"       "clayton"</a:t>
            </a:r>
          </a:p>
          <a:p>
            <a:r>
              <a:rPr lang="en-US" sz="1400" dirty="0">
                <a:latin typeface="Courier New"/>
                <a:cs typeface="Courier New"/>
              </a:rPr>
              <a:t>[2,] "</a:t>
            </a:r>
            <a:r>
              <a:rPr lang="en-US" sz="1400" dirty="0" err="1">
                <a:latin typeface="Courier New"/>
                <a:cs typeface="Courier New"/>
              </a:rPr>
              <a:t>bnsf</a:t>
            </a:r>
            <a:r>
              <a:rPr lang="en-US" sz="1400" dirty="0">
                <a:latin typeface="Courier New"/>
                <a:cs typeface="Courier New"/>
              </a:rPr>
              <a:t>"         "audit"         "clayton"    "</a:t>
            </a:r>
            <a:r>
              <a:rPr lang="en-US" sz="1400" dirty="0" err="1">
                <a:latin typeface="Courier New"/>
                <a:cs typeface="Courier New"/>
              </a:rPr>
              <a:t>eja</a:t>
            </a:r>
            <a:r>
              <a:rPr lang="en-US" sz="1400" dirty="0">
                <a:latin typeface="Courier New"/>
                <a:cs typeface="Courier New"/>
              </a:rPr>
              <a:t>"           "</a:t>
            </a:r>
            <a:r>
              <a:rPr lang="en-US" sz="1400" dirty="0" err="1">
                <a:latin typeface="Courier New"/>
                <a:cs typeface="Courier New"/>
              </a:rPr>
              <a:t>bnsf</a:t>
            </a:r>
            <a:r>
              <a:rPr lang="en-US" sz="1400" dirty="0">
                <a:latin typeface="Courier New"/>
                <a:cs typeface="Courier New"/>
              </a:rPr>
              <a:t>"   </a:t>
            </a:r>
          </a:p>
          <a:p>
            <a:r>
              <a:rPr lang="en-US" sz="1400" dirty="0">
                <a:latin typeface="Courier New"/>
                <a:cs typeface="Courier New"/>
              </a:rPr>
              <a:t>[3,] "cant"         "contributions" "housing"    "contributions" "housing"</a:t>
            </a:r>
          </a:p>
          <a:p>
            <a:r>
              <a:rPr lang="en-US" sz="1400" dirty="0">
                <a:latin typeface="Courier New"/>
                <a:cs typeface="Courier New"/>
              </a:rPr>
              <a:t>[4,] "</a:t>
            </a:r>
            <a:r>
              <a:rPr lang="en-US" sz="1400" dirty="0" err="1">
                <a:latin typeface="Courier New"/>
                <a:cs typeface="Courier New"/>
              </a:rPr>
              <a:t>blackscholes</a:t>
            </a:r>
            <a:r>
              <a:rPr lang="en-US" sz="1400" dirty="0">
                <a:latin typeface="Courier New"/>
                <a:cs typeface="Courier New"/>
              </a:rPr>
              <a:t>" "reserves"      "</a:t>
            </a:r>
            <a:r>
              <a:rPr lang="en-US" sz="1400" dirty="0" err="1">
                <a:latin typeface="Courier New"/>
                <a:cs typeface="Courier New"/>
              </a:rPr>
              <a:t>bhac</a:t>
            </a:r>
            <a:r>
              <a:rPr lang="en-US" sz="1400" dirty="0">
                <a:latin typeface="Courier New"/>
                <a:cs typeface="Courier New"/>
              </a:rPr>
              <a:t>"       "merger"        "papers" </a:t>
            </a:r>
          </a:p>
          <a:p>
            <a:r>
              <a:rPr lang="en-US" sz="1400" dirty="0">
                <a:latin typeface="Courier New"/>
                <a:cs typeface="Courier New"/>
              </a:rPr>
              <a:t>[5,] "railroad"     "committee"     "derivative" "reserves"      "</a:t>
            </a:r>
            <a:r>
              <a:rPr lang="en-US" sz="1400" dirty="0" err="1">
                <a:latin typeface="Courier New"/>
                <a:cs typeface="Courier New"/>
              </a:rPr>
              <a:t>marmon</a:t>
            </a:r>
            <a:r>
              <a:rPr lang="en-US" sz="1400" dirty="0">
                <a:latin typeface="Courier New"/>
                <a:cs typeface="Courier New"/>
              </a:rPr>
              <a:t>" </a:t>
            </a:r>
          </a:p>
        </p:txBody>
      </p:sp>
    </p:spTree>
    <p:extLst>
      <p:ext uri="{BB962C8B-B14F-4D97-AF65-F5344CB8AC3E}">
        <p14:creationId xmlns:p14="http://schemas.microsoft.com/office/powerpoint/2010/main" val="3750247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Shortcomings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Irony</a:t>
            </a:r>
          </a:p>
          <a:p>
            <a:pPr lvl="1"/>
            <a:r>
              <a:rPr lang="en-US" dirty="0"/>
              <a:t>The name of Britain’s biggest dog (until it died) was Tiny</a:t>
            </a:r>
          </a:p>
          <a:p>
            <a:r>
              <a:rPr lang="en-US" dirty="0"/>
              <a:t>Sarcasm</a:t>
            </a:r>
          </a:p>
          <a:p>
            <a:pPr lvl="1"/>
            <a:r>
              <a:rPr lang="en-US" dirty="0"/>
              <a:t>I started out with nothing and still have most of it left</a:t>
            </a:r>
          </a:p>
          <a:p>
            <a:r>
              <a:rPr lang="en-US" dirty="0"/>
              <a:t>Word analysis</a:t>
            </a:r>
          </a:p>
          <a:p>
            <a:pPr lvl="1"/>
            <a:r>
              <a:rPr lang="en-US" dirty="0"/>
              <a:t>“Not happy” scores +1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032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Named Entity Recognition (NER)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14617"/>
            <a:ext cx="7769225" cy="1096006"/>
          </a:xfrm>
        </p:spPr>
        <p:txBody>
          <a:bodyPr/>
          <a:lstStyle/>
          <a:p>
            <a:r>
              <a:rPr lang="en-US" dirty="0"/>
              <a:t>Identifying some or all mentions of people, places, organizations, time and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8400" y="4252401"/>
            <a:ext cx="50483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Olympics were in London in 2012.</a:t>
            </a:r>
          </a:p>
          <a:p>
            <a:endParaRPr lang="en-US" dirty="0"/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2286000" y="3303699"/>
            <a:ext cx="1828800" cy="533400"/>
          </a:xfrm>
          <a:prstGeom prst="wedgeRoundRectCallout">
            <a:avLst>
              <a:gd name="adj1" fmla="val 1508"/>
              <a:gd name="adj2" fmla="val 132872"/>
              <a:gd name="adj3" fmla="val 16667"/>
            </a:avLst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Organization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4210177" y="5410200"/>
            <a:ext cx="914400" cy="533400"/>
          </a:xfrm>
          <a:prstGeom prst="wedgeRoundRectCallout">
            <a:avLst>
              <a:gd name="adj1" fmla="val 26603"/>
              <a:gd name="adj2" fmla="val -196230"/>
              <a:gd name="adj3" fmla="val 16667"/>
            </a:avLst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Times" charset="0"/>
              </a:rPr>
              <a:t>Place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5562600" y="3429000"/>
            <a:ext cx="990600" cy="533400"/>
          </a:xfrm>
          <a:prstGeom prst="wedgeRoundRectCallout">
            <a:avLst>
              <a:gd name="adj1" fmla="val -43198"/>
              <a:gd name="adj2" fmla="val 94775"/>
              <a:gd name="adj3" fmla="val 16667"/>
            </a:avLst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Date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9777" y="6132842"/>
            <a:ext cx="6400800" cy="5847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The &lt;organization&gt;Olympics&lt;/organization&gt; were in &lt;place&gt;London&lt;/place&gt; in &lt;date&gt;2012&lt;/date&gt;.</a:t>
            </a:r>
          </a:p>
        </p:txBody>
      </p:sp>
    </p:spTree>
    <p:extLst>
      <p:ext uri="{BB962C8B-B14F-4D97-AF65-F5344CB8AC3E}">
        <p14:creationId xmlns:p14="http://schemas.microsoft.com/office/powerpoint/2010/main" val="42566138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Rules-based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Appropriate for well-understood domains</a:t>
            </a:r>
          </a:p>
          <a:p>
            <a:r>
              <a:rPr lang="en-US" dirty="0"/>
              <a:t>Requires maintenance</a:t>
            </a:r>
          </a:p>
          <a:p>
            <a:r>
              <a:rPr lang="en-US" dirty="0"/>
              <a:t>Language dependent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903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classifiers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at each word in a sentence and decide</a:t>
            </a:r>
          </a:p>
          <a:p>
            <a:pPr lvl="1"/>
            <a:r>
              <a:rPr lang="en-US" dirty="0"/>
              <a:t>Start of a named-entity</a:t>
            </a:r>
          </a:p>
          <a:p>
            <a:pPr lvl="1"/>
            <a:r>
              <a:rPr lang="en-US" dirty="0"/>
              <a:t>Continuation of an already identified named-entity</a:t>
            </a:r>
          </a:p>
          <a:p>
            <a:pPr lvl="1"/>
            <a:r>
              <a:rPr lang="en-US" dirty="0"/>
              <a:t>Not part of a named-entity</a:t>
            </a:r>
          </a:p>
          <a:p>
            <a:r>
              <a:rPr lang="en-US" dirty="0"/>
              <a:t>Identify type of named-entity</a:t>
            </a:r>
          </a:p>
          <a:p>
            <a:r>
              <a:rPr lang="en-US" dirty="0"/>
              <a:t>Need to train on a collection of human-annotated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712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Annotation is time-consuming but does not require a high-level of skill</a:t>
            </a:r>
          </a:p>
          <a:p>
            <a:r>
              <a:rPr lang="en-US" dirty="0"/>
              <a:t>The classifier needs to be trained on approximately 30,000 words</a:t>
            </a:r>
          </a:p>
          <a:p>
            <a:r>
              <a:rPr lang="en-US" dirty="0"/>
              <a:t>A well-trained system is usually capable of correctly recognizing entities with 90% accuracy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81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OpenNLP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Comes with an NER tool</a:t>
            </a:r>
          </a:p>
          <a:p>
            <a:r>
              <a:rPr lang="en-US" dirty="0"/>
              <a:t>Recognizes</a:t>
            </a:r>
          </a:p>
          <a:p>
            <a:pPr lvl="1"/>
            <a:r>
              <a:rPr lang="en-US" dirty="0"/>
              <a:t>People</a:t>
            </a:r>
          </a:p>
          <a:p>
            <a:pPr lvl="1"/>
            <a:r>
              <a:rPr lang="en-US" dirty="0"/>
              <a:t>Locations</a:t>
            </a:r>
          </a:p>
          <a:p>
            <a:pPr lvl="1"/>
            <a:r>
              <a:rPr lang="en-US" dirty="0"/>
              <a:t>Organizations</a:t>
            </a:r>
          </a:p>
          <a:p>
            <a:pPr lvl="1"/>
            <a:r>
              <a:rPr lang="en-US" dirty="0"/>
              <a:t>Dates</a:t>
            </a:r>
          </a:p>
          <a:p>
            <a:pPr lvl="1"/>
            <a:r>
              <a:rPr lang="en-US" dirty="0"/>
              <a:t>Times</a:t>
            </a:r>
          </a:p>
          <a:p>
            <a:pPr lvl="1"/>
            <a:r>
              <a:rPr lang="en-US" dirty="0"/>
              <a:t>Percentages</a:t>
            </a:r>
          </a:p>
          <a:p>
            <a:pPr lvl="1"/>
            <a:r>
              <a:rPr lang="en-US" dirty="0"/>
              <a:t>Money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203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OpenNLP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quality of an NER system is dependent on the corpus used for training</a:t>
            </a:r>
          </a:p>
          <a:p>
            <a:r>
              <a:rPr lang="en-US" dirty="0"/>
              <a:t>For some domains, you might need to train a model</a:t>
            </a:r>
          </a:p>
          <a:p>
            <a:r>
              <a:rPr lang="en-US" dirty="0" err="1"/>
              <a:t>OpenNLP</a:t>
            </a:r>
            <a:r>
              <a:rPr lang="en-US" dirty="0"/>
              <a:t> uses</a:t>
            </a:r>
            <a:br>
              <a:rPr lang="en-US" dirty="0"/>
            </a:br>
            <a:r>
              <a:rPr lang="en-US" sz="1600" dirty="0">
                <a:latin typeface="Courier New"/>
                <a:cs typeface="Courier New"/>
                <a:hlinkClick r:id="rId2"/>
              </a:rPr>
              <a:t>http://www-nlpir.nist.gov/related_projects/muc/proceedings/muc_7_toc.html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8872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Mostly implemented with Java code</a:t>
            </a:r>
          </a:p>
          <a:p>
            <a:r>
              <a:rPr lang="en-US" dirty="0"/>
              <a:t>R implementation is not cross platform</a:t>
            </a:r>
          </a:p>
          <a:p>
            <a:r>
              <a:rPr lang="en-US" dirty="0"/>
              <a:t>KNIME offers a GUI “Lego” kit</a:t>
            </a:r>
          </a:p>
          <a:p>
            <a:pPr lvl="1"/>
            <a:r>
              <a:rPr lang="en-US" dirty="0"/>
              <a:t>Output is limited</a:t>
            </a:r>
          </a:p>
          <a:p>
            <a:pPr lvl="1"/>
            <a:r>
              <a:rPr lang="en-US" dirty="0"/>
              <a:t>Documentation is 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F975-5784-E84D-AD4C-0AE23DB3F7FE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5500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KNIME (Konstanz Information Miner)</a:t>
            </a:r>
          </a:p>
          <a:p>
            <a:r>
              <a:rPr lang="en-US" dirty="0"/>
              <a:t>General purpose data management and analysis package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0718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KNIME 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579" y="1739900"/>
            <a:ext cx="7620000" cy="3378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8294" y="5567948"/>
            <a:ext cx="78866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http://</a:t>
            </a:r>
            <a:r>
              <a:rPr lang="en-US" sz="1600" dirty="0" err="1">
                <a:latin typeface="Courier New"/>
                <a:cs typeface="Courier New"/>
              </a:rPr>
              <a:t>tech.knime.org</a:t>
            </a:r>
            <a:r>
              <a:rPr lang="en-US" sz="1600" dirty="0">
                <a:latin typeface="Courier New"/>
                <a:cs typeface="Courier New"/>
              </a:rPr>
              <a:t>/files/009004_nytimesrssfeedtagcloud.zip</a:t>
            </a:r>
          </a:p>
        </p:txBody>
      </p:sp>
    </p:spTree>
    <p:extLst>
      <p:ext uri="{BB962C8B-B14F-4D97-AF65-F5344CB8AC3E}">
        <p14:creationId xmlns:p14="http://schemas.microsoft.com/office/powerpoint/2010/main" val="413612711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developments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 summarization</a:t>
            </a:r>
          </a:p>
          <a:p>
            <a:r>
              <a:rPr lang="en-US" dirty="0"/>
              <a:t>Relationship extraction</a:t>
            </a:r>
          </a:p>
          <a:p>
            <a:pPr lvl="1"/>
            <a:r>
              <a:rPr lang="en-US" dirty="0"/>
              <a:t>Linkage to other documents</a:t>
            </a:r>
          </a:p>
          <a:p>
            <a:r>
              <a:rPr lang="en-US" dirty="0"/>
              <a:t>Sentiment analysis</a:t>
            </a:r>
          </a:p>
          <a:p>
            <a:pPr lvl="1"/>
            <a:r>
              <a:rPr lang="en-US" dirty="0"/>
              <a:t>Beyond the naïve</a:t>
            </a:r>
          </a:p>
          <a:p>
            <a:r>
              <a:rPr lang="en-US" dirty="0"/>
              <a:t>Cross-language information retrieval</a:t>
            </a:r>
          </a:p>
          <a:p>
            <a:pPr lvl="1"/>
            <a:r>
              <a:rPr lang="en-US" dirty="0"/>
              <a:t>Chinese speaker querying English documents and getting a translation of the search and selected documents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781D7-66B4-F04E-A88E-B8DE74042C22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9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Breaking a document into chunks</a:t>
            </a:r>
          </a:p>
          <a:p>
            <a:pPr lvl="1"/>
            <a:r>
              <a:rPr lang="en-US" dirty="0"/>
              <a:t>Tokens</a:t>
            </a:r>
          </a:p>
          <a:p>
            <a:pPr lvl="1"/>
            <a:r>
              <a:rPr lang="en-US" dirty="0"/>
              <a:t>Typically words</a:t>
            </a:r>
          </a:p>
          <a:p>
            <a:pPr lvl="1"/>
            <a:r>
              <a:rPr lang="en-US" dirty="0"/>
              <a:t>Break at whitespace</a:t>
            </a:r>
          </a:p>
          <a:p>
            <a:r>
              <a:rPr lang="en-US" dirty="0"/>
              <a:t>Create a “bag of words”</a:t>
            </a:r>
          </a:p>
          <a:p>
            <a:r>
              <a:rPr lang="en-US" dirty="0"/>
              <a:t>Many operations are at the word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0471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mining is a mix of science and art because natural text is often imprecise and ambiguous</a:t>
            </a:r>
          </a:p>
          <a:p>
            <a:r>
              <a:rPr lang="en-US" dirty="0"/>
              <a:t>Manage your clients’ expectations</a:t>
            </a:r>
          </a:p>
          <a:p>
            <a:r>
              <a:rPr lang="en-US" dirty="0"/>
              <a:t>Text mining is a work in progress so continually scan for new developments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68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</a:p>
          <a:p>
            <a:pPr lvl="1"/>
            <a:r>
              <a:rPr lang="en-US" dirty="0"/>
              <a:t>Corpus size </a:t>
            </a:r>
          </a:p>
          <a:p>
            <a:pPr lvl="1"/>
            <a:r>
              <a:rPr lang="en-US" dirty="0"/>
              <a:t>Number of tokens</a:t>
            </a:r>
          </a:p>
          <a:p>
            <a:r>
              <a:rPr lang="en-US" dirty="0"/>
              <a:t>V</a:t>
            </a:r>
          </a:p>
          <a:p>
            <a:pPr lvl="1"/>
            <a:r>
              <a:rPr lang="en-US" dirty="0"/>
              <a:t>Vocabulary</a:t>
            </a:r>
          </a:p>
          <a:p>
            <a:pPr lvl="1"/>
            <a:r>
              <a:rPr lang="en-US" dirty="0"/>
              <a:t>Number of distinct tokens in the corpus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99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 the number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7" y="1664185"/>
            <a:ext cx="7769225" cy="265271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require(</a:t>
            </a:r>
            <a:r>
              <a:rPr lang="en-US" sz="2000" dirty="0" err="1">
                <a:latin typeface="Courier"/>
                <a:cs typeface="Courier"/>
              </a:rPr>
              <a:t>stringr</a:t>
            </a:r>
            <a:r>
              <a:rPr lang="en-US" sz="2000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# split a string into words into a list of words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y &lt;-  </a:t>
            </a:r>
            <a:r>
              <a:rPr lang="en-US" sz="2000" dirty="0" err="1">
                <a:latin typeface="Courier"/>
                <a:cs typeface="Courier"/>
              </a:rPr>
              <a:t>str_split</a:t>
            </a:r>
            <a:r>
              <a:rPr lang="en-US" sz="2000" dirty="0">
                <a:latin typeface="Courier"/>
                <a:cs typeface="Courier"/>
              </a:rPr>
              <a:t>("The dead batteries were given out free of charge", " ")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# report length of the vector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length(y[[1]]) # double square bracket "[[]]" to reference a list member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F975-5784-E84D-AD4C-0AE23DB3F7F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38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7909</TotalTime>
  <Words>3677</Words>
  <Application>Microsoft Macintosh PowerPoint</Application>
  <PresentationFormat>On-screen Show (4:3)</PresentationFormat>
  <Paragraphs>559</Paragraphs>
  <Slides>70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7" baseType="lpstr">
      <vt:lpstr>Arial</vt:lpstr>
      <vt:lpstr>Calibri</vt:lpstr>
      <vt:lpstr>Calibri Light</vt:lpstr>
      <vt:lpstr>Courier</vt:lpstr>
      <vt:lpstr>Courier New</vt:lpstr>
      <vt:lpstr>Times</vt:lpstr>
      <vt:lpstr>Office Theme</vt:lpstr>
      <vt:lpstr>Text mining &amp; natural language processing </vt:lpstr>
      <vt:lpstr>Levels of processing</vt:lpstr>
      <vt:lpstr>Evolution of translation</vt:lpstr>
      <vt:lpstr>NLP</vt:lpstr>
      <vt:lpstr>Sentiment analysis</vt:lpstr>
      <vt:lpstr>Shortcomings</vt:lpstr>
      <vt:lpstr>Tokenization</vt:lpstr>
      <vt:lpstr>Terminology</vt:lpstr>
      <vt:lpstr>Count the number of words</vt:lpstr>
      <vt:lpstr>R function for sentiment analysis</vt:lpstr>
      <vt:lpstr>PowerPoint Presentation</vt:lpstr>
      <vt:lpstr>Sentiment analysis</vt:lpstr>
      <vt:lpstr>Sentiment analysis</vt:lpstr>
      <vt:lpstr>Text mining with tm</vt:lpstr>
      <vt:lpstr>Creating a corpus</vt:lpstr>
      <vt:lpstr>Exercise</vt:lpstr>
      <vt:lpstr>Readability</vt:lpstr>
      <vt:lpstr>koRpus</vt:lpstr>
      <vt:lpstr>Exercise</vt:lpstr>
      <vt:lpstr>Preprocessing</vt:lpstr>
      <vt:lpstr>Preprocessing</vt:lpstr>
      <vt:lpstr>Preprocessing</vt:lpstr>
      <vt:lpstr>Preprocessing</vt:lpstr>
      <vt:lpstr>Stemming</vt:lpstr>
      <vt:lpstr>Frequency of words</vt:lpstr>
      <vt:lpstr>Stem completion</vt:lpstr>
      <vt:lpstr>Frequency of words</vt:lpstr>
      <vt:lpstr>Frequency of words (alternative)</vt:lpstr>
      <vt:lpstr>Exercise</vt:lpstr>
      <vt:lpstr>Frequency</vt:lpstr>
      <vt:lpstr>Frequency of words</vt:lpstr>
      <vt:lpstr>Exercise</vt:lpstr>
      <vt:lpstr>Probability density</vt:lpstr>
      <vt:lpstr>Word cloud</vt:lpstr>
      <vt:lpstr>Exercise</vt:lpstr>
      <vt:lpstr>Co-occurrence</vt:lpstr>
      <vt:lpstr>Co-occurrence</vt:lpstr>
      <vt:lpstr>Co-occurrence matrix</vt:lpstr>
      <vt:lpstr>Association</vt:lpstr>
      <vt:lpstr>Find Association</vt:lpstr>
      <vt:lpstr>Find Association</vt:lpstr>
      <vt:lpstr>Exercise</vt:lpstr>
      <vt:lpstr>Cluster analysis</vt:lpstr>
      <vt:lpstr>Clustering</vt:lpstr>
      <vt:lpstr>Cluster analysis</vt:lpstr>
      <vt:lpstr>Cluster analysis</vt:lpstr>
      <vt:lpstr>Exercise</vt:lpstr>
      <vt:lpstr>Topic modeling</vt:lpstr>
      <vt:lpstr>Topic modeling</vt:lpstr>
      <vt:lpstr>Identifying topics</vt:lpstr>
      <vt:lpstr>Inverse document frequency (idf)</vt:lpstr>
      <vt:lpstr>Inverse document frequency (idf)</vt:lpstr>
      <vt:lpstr>Term frequency inverse document frequency (tf-idf)</vt:lpstr>
      <vt:lpstr>Topic modeling</vt:lpstr>
      <vt:lpstr>Topic modeling</vt:lpstr>
      <vt:lpstr>Topic modeling</vt:lpstr>
      <vt:lpstr>Topic modeling</vt:lpstr>
      <vt:lpstr>Topic modeling</vt:lpstr>
      <vt:lpstr>Examine results for meaningfulness</vt:lpstr>
      <vt:lpstr>Named Entity Recognition (NER)</vt:lpstr>
      <vt:lpstr>Rules-based approach</vt:lpstr>
      <vt:lpstr>Statistical classifiers</vt:lpstr>
      <vt:lpstr>Machine learning</vt:lpstr>
      <vt:lpstr>OpenNLP</vt:lpstr>
      <vt:lpstr>OpenNLP</vt:lpstr>
      <vt:lpstr>NER</vt:lpstr>
      <vt:lpstr>KNIME</vt:lpstr>
      <vt:lpstr>KNIME NER</vt:lpstr>
      <vt:lpstr>Further developments</vt:lpstr>
      <vt:lpstr>Conclusion</vt:lpstr>
    </vt:vector>
  </TitlesOfParts>
  <Company>The 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Data</dc:title>
  <cp:lastModifiedBy>Richard T Watson</cp:lastModifiedBy>
  <cp:revision>235</cp:revision>
  <dcterms:created xsi:type="dcterms:W3CDTF">2010-12-22T17:46:51Z</dcterms:created>
  <dcterms:modified xsi:type="dcterms:W3CDTF">2022-03-02T13:59:41Z</dcterms:modified>
</cp:coreProperties>
</file>