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74"/>
  </p:notesMasterIdLst>
  <p:handoutMasterIdLst>
    <p:handoutMasterId r:id="rId75"/>
  </p:handoutMasterIdLst>
  <p:sldIdLst>
    <p:sldId id="256" r:id="rId2"/>
    <p:sldId id="257" r:id="rId3"/>
    <p:sldId id="258" r:id="rId4"/>
    <p:sldId id="259" r:id="rId5"/>
    <p:sldId id="260" r:id="rId6"/>
    <p:sldId id="299" r:id="rId7"/>
    <p:sldId id="300" r:id="rId8"/>
    <p:sldId id="333" r:id="rId9"/>
    <p:sldId id="261" r:id="rId10"/>
    <p:sldId id="342" r:id="rId11"/>
    <p:sldId id="344" r:id="rId12"/>
    <p:sldId id="323" r:id="rId13"/>
    <p:sldId id="337" r:id="rId14"/>
    <p:sldId id="262" r:id="rId15"/>
    <p:sldId id="263" r:id="rId16"/>
    <p:sldId id="264" r:id="rId17"/>
    <p:sldId id="265" r:id="rId18"/>
    <p:sldId id="266" r:id="rId19"/>
    <p:sldId id="267" r:id="rId20"/>
    <p:sldId id="350" r:id="rId21"/>
    <p:sldId id="268" r:id="rId22"/>
    <p:sldId id="293" r:id="rId23"/>
    <p:sldId id="297" r:id="rId24"/>
    <p:sldId id="332" r:id="rId25"/>
    <p:sldId id="270" r:id="rId26"/>
    <p:sldId id="314" r:id="rId27"/>
    <p:sldId id="343" r:id="rId28"/>
    <p:sldId id="315" r:id="rId29"/>
    <p:sldId id="352" r:id="rId30"/>
    <p:sldId id="353" r:id="rId31"/>
    <p:sldId id="349" r:id="rId32"/>
    <p:sldId id="319" r:id="rId33"/>
    <p:sldId id="271" r:id="rId34"/>
    <p:sldId id="357" r:id="rId35"/>
    <p:sldId id="334" r:id="rId36"/>
    <p:sldId id="272" r:id="rId37"/>
    <p:sldId id="354" r:id="rId38"/>
    <p:sldId id="298" r:id="rId39"/>
    <p:sldId id="345" r:id="rId40"/>
    <p:sldId id="355" r:id="rId41"/>
    <p:sldId id="273" r:id="rId42"/>
    <p:sldId id="308" r:id="rId43"/>
    <p:sldId id="322" r:id="rId44"/>
    <p:sldId id="346" r:id="rId45"/>
    <p:sldId id="305" r:id="rId46"/>
    <p:sldId id="331" r:id="rId47"/>
    <p:sldId id="306" r:id="rId48"/>
    <p:sldId id="351" r:id="rId49"/>
    <p:sldId id="307" r:id="rId50"/>
    <p:sldId id="310" r:id="rId51"/>
    <p:sldId id="311" r:id="rId52"/>
    <p:sldId id="312" r:id="rId53"/>
    <p:sldId id="356" r:id="rId54"/>
    <p:sldId id="276" r:id="rId55"/>
    <p:sldId id="277" r:id="rId56"/>
    <p:sldId id="278" r:id="rId57"/>
    <p:sldId id="279" r:id="rId58"/>
    <p:sldId id="280" r:id="rId59"/>
    <p:sldId id="281" r:id="rId60"/>
    <p:sldId id="282" r:id="rId61"/>
    <p:sldId id="283" r:id="rId62"/>
    <p:sldId id="338" r:id="rId63"/>
    <p:sldId id="340" r:id="rId64"/>
    <p:sldId id="285" r:id="rId65"/>
    <p:sldId id="286" r:id="rId66"/>
    <p:sldId id="335" r:id="rId67"/>
    <p:sldId id="290" r:id="rId68"/>
    <p:sldId id="287" r:id="rId69"/>
    <p:sldId id="288" r:id="rId70"/>
    <p:sldId id="296" r:id="rId71"/>
    <p:sldId id="292" r:id="rId72"/>
    <p:sldId id="321" r:id="rId73"/>
  </p:sldIdLst>
  <p:sldSz cx="9144000" cy="6858000" type="letter"/>
  <p:notesSz cx="9144000" cy="6858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chard Watson" initials="R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76" autoAdjust="0"/>
    <p:restoredTop sz="94717" autoAdjust="0"/>
  </p:normalViewPr>
  <p:slideViewPr>
    <p:cSldViewPr>
      <p:cViewPr varScale="1">
        <p:scale>
          <a:sx n="81" d="100"/>
          <a:sy n="81" d="100"/>
        </p:scale>
        <p:origin x="144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76"/>
    </p:cViewPr>
  </p:sorterViewPr>
  <p:notesViewPr>
    <p:cSldViewPr>
      <p:cViewPr varScale="1">
        <p:scale>
          <a:sx n="86" d="100"/>
          <a:sy n="86" d="100"/>
        </p:scale>
        <p:origin x="-248" y="-9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7458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970559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52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6150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74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452383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i="1"/>
              <a:t>How might  you indicate a column is NULL?</a:t>
            </a:r>
          </a:p>
          <a:p>
            <a:endParaRPr lang="en-GB"/>
          </a:p>
          <a:p>
            <a:r>
              <a:rPr lang="en-GB"/>
              <a:t>DB2 has a hidden one-character column preceding each column that is used to indicate whether a column is NULL.</a:t>
            </a:r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8158564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i="1"/>
              <a:t>Why wasn’t ALL PRIVILEGES used?</a:t>
            </a:r>
            <a:endParaRPr lang="en-GB"/>
          </a:p>
          <a:p>
            <a:endParaRPr lang="en-GB"/>
          </a:p>
          <a:p>
            <a:r>
              <a:rPr lang="en-GB"/>
              <a:t>Since STK is a view, ALICE cannot be granted ALL PRIVILEGES since this would include ALTER and INDEX privileges for a view</a:t>
            </a:r>
          </a:p>
        </p:txBody>
      </p:sp>
      <p:sp>
        <p:nvSpPr>
          <p:cNvPr id="317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16437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/>
              <a:t>A revoked UPDATE is not column specific</a:t>
            </a:r>
          </a:p>
        </p:txBody>
      </p:sp>
      <p:sp>
        <p:nvSpPr>
          <p:cNvPr id="348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095543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99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6940650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1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32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28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00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71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36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8207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34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B9741-077F-3541-8FB6-94C28F7C2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BB1C9B-BEEE-6144-9A07-BCB18816E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AE955-26EC-5841-A7CE-3D41326C8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28902-F5C8-AB46-912F-4863861F1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4B1BC-8A67-654A-ADF2-363D08C56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C2D9-5754-6C45-B85F-94B6A4C3A0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1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98311-1578-B54B-8C7E-610F5AA0F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20EE45-8923-2E49-9820-25209D3B6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11940-AB88-A04E-8A5B-B880284B3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3510E-EF8D-F343-9118-15BFB4C4E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0A4BF-B756-B946-8E2B-7A903013F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3243-D4AD-A448-B94A-D50816CFE9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3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B746A0-BC99-F240-9129-6B34C8A56E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52698-E5B1-B84D-98AA-7CCF49CF1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68B7F-38FF-1541-961B-BD853AD1A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21AE7-271D-284C-A14A-5A1A977B0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632F2-40F3-BE43-9130-F97CCEA8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FEAE-FA63-3943-B46D-52F8F00BF2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735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C604E-F05A-D94C-A1D6-DE91FF875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60635-78E2-EC44-B4ED-57BF2844A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435D4-832E-0342-B70E-909ED3D40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A640F-CFD1-184B-98BB-01EB76E99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B66D6-8A0F-0C41-864B-77F0590D4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36CA-B02A-C94C-96D9-DDE390161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4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A43C8-FE1E-0946-B00C-69B4F339D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69A48-5E68-C949-8B20-593F7AFAB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C008-3CFA-B647-AA29-9289BF7D7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0CC60-E9D8-8146-B4F7-AF998D316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82982-0142-144B-8CB6-01E805057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59F0-EFDD-6A41-A5B8-30A3074057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0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B415E-AFDF-5243-B8AB-0B8DC5139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FB42E-A7E0-644C-A76C-F48F174FCF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80F48-E5E7-AC44-866E-638558C3A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B7C99-011B-8B4B-AA5C-4FAAE3D7C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1FD3A-F71B-C34C-B33E-53D8C083A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45ED29-E4C7-DA40-B24F-40BF71EC3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1BCA4-A3FD-1245-B172-F7202DEC51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00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3E5BA-9C37-3549-AAD4-77F774EEC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A8A6E-87B4-3946-8256-8ADEECEA8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A94E6C-10EC-1841-A406-98642273B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7E24C5-BB7D-7449-9050-02DCF0BA60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3C3EE0-BEFD-724B-8253-372DA8BD0F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B5786D-9C64-864E-9ADA-FF0C2F40A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157445-3F00-0748-8F96-782B9B6DD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DA2A67-3CEA-744E-953A-4D85A29E8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6451-63E5-CE4E-9997-2F70551137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219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C351A-47D7-FC43-B462-8E586C33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890D91-AF3A-764A-B22B-C61E677DD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2FEF13-86C9-1240-A971-03C57D966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7C8847-2F9B-C74E-B148-B52D02C3D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48FD-375C-6A4F-9EEF-95F7BB9533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548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D27ED2-5C3F-3B4E-A8EE-DFFFE50D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383C89-44D5-0148-8A7B-76B5BFB05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BD8F20-181B-2F45-B79E-2B43C592C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404D-47E7-6E4A-AB42-073EC48824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9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A1CE3-93D7-194D-A3CA-0F1BB353B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E95DC-3CF4-BE4A-AB16-5EA5CB85B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80777-C1C2-714A-8E05-A0ADD7C92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B5418-7E66-7E4D-AF16-55AA627C1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56DA3F-71D6-5144-9AA0-F0DD35F9A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95254-0699-A741-9E91-BF7AFC84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A2001-D7F4-4340-B520-E782B3225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2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4A1F3-386D-7F4A-84B8-43B55A3C6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4791BF-9103-F447-86C2-1F77D188A6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F13CC2-A941-0742-BA8F-A86650B00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4C787A-F9EE-D04A-8EDB-F5660BC19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13A02-575E-404F-930C-1871ACE02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81AA34-8C8C-DF43-9EB2-C405E0C4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F9E2-0DE0-AD40-B01C-3C61107968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2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A7BB7C-3D62-BE43-BDCD-24D8B396D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207B30-FED9-3148-8BE1-D04EF68EF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E21E4-69C6-C44D-885C-B39AD6EDF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A4641-055F-5049-AC44-6D0B73270E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699A5-F21C-8F4C-B0DD-7614F43B9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B2FF2-E546-1C4C-9EFC-6C43DB6165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9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SQL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noFill/>
          <a:ln/>
        </p:spPr>
        <p:txBody>
          <a:bodyPr lIns="90488" tIns="44450" rIns="90488" bIns="44450"/>
          <a:lstStyle/>
          <a:p>
            <a:r>
              <a:rPr lang="en-GB" i="1" dirty="0"/>
              <a:t>The questing beast</a:t>
            </a:r>
          </a:p>
          <a:p>
            <a:r>
              <a:rPr lang="en-GB" dirty="0"/>
              <a:t>Sir Thomas Mallory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Formatting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134350" cy="4351338"/>
          </a:xfrm>
        </p:spPr>
        <p:txBody>
          <a:bodyPr/>
          <a:lstStyle/>
          <a:p>
            <a:r>
              <a:rPr lang="en-US" dirty="0"/>
              <a:t>Number</a:t>
            </a:r>
          </a:p>
          <a:p>
            <a:pPr lvl="1"/>
            <a:r>
              <a:rPr lang="en-US" dirty="0"/>
              <a:t>FORMAT(</a:t>
            </a:r>
            <a:r>
              <a:rPr lang="en-US" dirty="0" err="1"/>
              <a:t>x,d</a:t>
            </a:r>
            <a:r>
              <a:rPr lang="en-US" dirty="0"/>
              <a:t>) formats the number x with d decimal places with commas</a:t>
            </a:r>
          </a:p>
          <a:p>
            <a:pPr marL="3429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FORMAT(amount,2) FROM Payments;</a:t>
            </a:r>
          </a:p>
          <a:p>
            <a:r>
              <a:rPr lang="en-US" dirty="0"/>
              <a:t>Date</a:t>
            </a:r>
          </a:p>
          <a:p>
            <a:pPr lvl="1"/>
            <a:r>
              <a:rPr lang="en-US" dirty="0"/>
              <a:t>DATE_FORMAT (date, format) provides a flexible way of reporting dates</a:t>
            </a:r>
          </a:p>
          <a:p>
            <a:pPr marL="3429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DATE_FORMAT(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orderDate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'%W, %M %Y') from Orders;</a:t>
            </a:r>
          </a:p>
          <a:p>
            <a:pPr marL="3429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DATE_FORMAT(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orderDate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'%Y-%m-%d') from Orders;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7467600" y="5791200"/>
            <a:ext cx="1524000" cy="943511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Check the manual for full details</a:t>
            </a:r>
            <a:endParaRPr lang="en-US" sz="1400" b="1" dirty="0">
              <a:solidFill>
                <a:srgbClr val="000000"/>
              </a:solidFill>
              <a:latin typeface="Georgia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370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Using the ClassicModels database, report the total value of payments for each customer to the nearest dollar and list in descending value</a:t>
            </a:r>
          </a:p>
        </p:txBody>
      </p:sp>
      <p:sp>
        <p:nvSpPr>
          <p:cNvPr id="6" name="Folded Corner 5"/>
          <p:cNvSpPr/>
          <p:nvPr/>
        </p:nvSpPr>
        <p:spPr bwMode="auto">
          <a:xfrm>
            <a:off x="6248400" y="4572000"/>
            <a:ext cx="2209800" cy="1752600"/>
          </a:xfrm>
          <a:prstGeom prst="foldedCorner">
            <a:avLst/>
          </a:prstGeom>
          <a:solidFill>
            <a:srgbClr val="FFFF00">
              <a:alpha val="5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>
                <a:latin typeface="+mn-lt"/>
              </a:rPr>
              <a:t>When you use format you create a string, but you often want to sort on the numeric value of the formatted field. How do you handle this?</a:t>
            </a:r>
            <a:endParaRPr lang="en-US" sz="1600" dirty="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0360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Collation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Defines how to sort individual characters in a particular language</a:t>
            </a:r>
          </a:p>
          <a:p>
            <a:r>
              <a:rPr lang="en-US" dirty="0"/>
              <a:t>English</a:t>
            </a:r>
          </a:p>
          <a:p>
            <a:pPr lvl="1"/>
            <a:r>
              <a:rPr lang="en-US" dirty="0"/>
              <a:t>A B C … X Y Z</a:t>
            </a:r>
          </a:p>
          <a:p>
            <a:r>
              <a:rPr lang="en-US" dirty="0"/>
              <a:t>Norwegian</a:t>
            </a:r>
          </a:p>
          <a:p>
            <a:pPr lvl="1"/>
            <a:r>
              <a:rPr lang="en-US" dirty="0"/>
              <a:t>A B C … X Y Z Æ Ø Å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Collation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Can specify a collation sequence at the database, table, and, column level</a:t>
            </a:r>
          </a:p>
          <a:p>
            <a:r>
              <a:rPr lang="en-US"/>
              <a:t>Good practice to specify at the database level</a:t>
            </a:r>
          </a:p>
          <a:p>
            <a:pPr>
              <a:buNone/>
            </a:pPr>
            <a:endParaRPr lang="en-US" sz="180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1800">
                <a:latin typeface="Courier New"/>
                <a:cs typeface="Courier New"/>
              </a:rPr>
              <a:t>	CREATE DATABASE ClassicModels </a:t>
            </a:r>
          </a:p>
          <a:p>
            <a:pPr>
              <a:buNone/>
            </a:pPr>
            <a:r>
              <a:rPr lang="en-US" sz="1800">
                <a:solidFill>
                  <a:srgbClr val="0000FF"/>
                </a:solidFill>
                <a:latin typeface="Courier New"/>
                <a:cs typeface="Courier New"/>
              </a:rPr>
              <a:t>		</a:t>
            </a:r>
            <a:r>
              <a:rPr lang="en-US" sz="1800">
                <a:latin typeface="Courier New"/>
                <a:cs typeface="Courier New"/>
              </a:rPr>
              <a:t>COLLATE latin1_general_cs;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lded Corner 3"/>
          <p:cNvSpPr/>
          <p:nvPr/>
        </p:nvSpPr>
        <p:spPr bwMode="auto">
          <a:xfrm>
            <a:off x="7162800" y="4419600"/>
            <a:ext cx="1295400" cy="1143000"/>
          </a:xfrm>
          <a:prstGeom prst="foldedCorner">
            <a:avLst/>
          </a:prstGeom>
          <a:solidFill>
            <a:srgbClr val="FFFF00">
              <a:alpha val="5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>
                <a:latin typeface="+mn-lt"/>
              </a:rPr>
              <a:t>c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s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indicates case</a:t>
            </a:r>
            <a:r>
              <a:rPr kumimoji="0" lang="en-US" sz="1600" b="0" i="0" u="none" strike="noStrike" cap="none" normalizeH="0" dirty="0">
                <a:ln>
                  <a:noFill/>
                </a:ln>
                <a:effectLst/>
                <a:latin typeface="+mn-lt"/>
              </a:rPr>
              <a:t> sensitivity</a:t>
            </a:r>
            <a:endParaRPr kumimoji="0" lang="en-US" sz="16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Changing a table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ALTER TABLE</a:t>
            </a:r>
          </a:p>
          <a:p>
            <a:pPr lvl="1"/>
            <a:r>
              <a:rPr lang="en-GB"/>
              <a:t>Adding one new column at a time</a:t>
            </a:r>
          </a:p>
          <a:p>
            <a:pPr lvl="1"/>
            <a:r>
              <a:rPr lang="en-GB"/>
              <a:t>Cannot be used to</a:t>
            </a:r>
          </a:p>
          <a:p>
            <a:pPr lvl="2"/>
            <a:r>
              <a:rPr lang="en-GB"/>
              <a:t>Change a column’s storage format</a:t>
            </a:r>
          </a:p>
          <a:p>
            <a:pPr lvl="2"/>
            <a:r>
              <a:rPr lang="en-GB"/>
              <a:t>Delete an unwanted column</a:t>
            </a:r>
          </a:p>
          <a:p>
            <a:r>
              <a:rPr lang="en-GB"/>
              <a:t>DROP TABLE</a:t>
            </a:r>
          </a:p>
          <a:p>
            <a:pPr lvl="1"/>
            <a:r>
              <a:rPr lang="en-GB"/>
              <a:t>Deletes a table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A view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CREATE VIEW</a:t>
            </a:r>
          </a:p>
          <a:p>
            <a:r>
              <a:rPr lang="en-GB"/>
              <a:t>DROP VIEW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An index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CREATE INDEX</a:t>
            </a:r>
          </a:p>
          <a:p>
            <a:r>
              <a:rPr lang="en-GB"/>
              <a:t>DROP INDEX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Data manipulation statements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INSERT</a:t>
            </a:r>
          </a:p>
          <a:p>
            <a:r>
              <a:rPr lang="en-GB"/>
              <a:t>UPDATE</a:t>
            </a:r>
          </a:p>
          <a:p>
            <a:r>
              <a:rPr lang="en-GB"/>
              <a:t>DELETE</a:t>
            </a:r>
          </a:p>
          <a:p>
            <a:r>
              <a:rPr lang="en-GB"/>
              <a:t>SELECT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INSERT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One row</a:t>
            </a:r>
          </a:p>
          <a:p>
            <a:r>
              <a:rPr lang="en-GB" dirty="0"/>
              <a:t>Multiple rows</a:t>
            </a:r>
          </a:p>
          <a:p>
            <a:r>
              <a:rPr lang="en-GB" dirty="0"/>
              <a:t>With a subquery</a:t>
            </a:r>
          </a:p>
          <a:p>
            <a:pPr marL="3429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STOCK</a:t>
            </a:r>
          </a:p>
          <a:p>
            <a:pPr marL="3429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stkcode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stkfirm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stkprice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stkdiv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stkpe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SELECT code, firm, price, div, pe</a:t>
            </a:r>
          </a:p>
          <a:p>
            <a:pPr marL="3429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FROM download WHERE code IN</a:t>
            </a:r>
          </a:p>
          <a:p>
            <a:pPr marL="3429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('FC','PT','AR','SLG','ILZ','BE','BS','NG',</a:t>
            </a:r>
            <a:b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'CS','ROF');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7053263" y="5938838"/>
            <a:ext cx="1770062" cy="649287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Georgia" pitchFamily="-109" charset="0"/>
                <a:ea typeface="ヒラギノ角ゴ Pro W3" pitchFamily="-109" charset="-128"/>
                <a:cs typeface="ヒラギノ角ゴ Pro W3" pitchFamily="-109" charset="-128"/>
              </a:rPr>
              <a:t>The SQL way to copy a table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UPDATE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One row</a:t>
            </a:r>
          </a:p>
          <a:p>
            <a:r>
              <a:rPr lang="en-GB"/>
              <a:t>Multiple rows</a:t>
            </a:r>
          </a:p>
          <a:p>
            <a:r>
              <a:rPr lang="en-GB"/>
              <a:t>All rows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SQL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A standard</a:t>
            </a:r>
          </a:p>
          <a:p>
            <a:pPr lvl="1"/>
            <a:r>
              <a:rPr lang="en-GB" dirty="0"/>
              <a:t>ANSI</a:t>
            </a:r>
          </a:p>
          <a:p>
            <a:pPr lvl="1"/>
            <a:r>
              <a:rPr lang="en-GB" dirty="0"/>
              <a:t>ISO</a:t>
            </a:r>
          </a:p>
          <a:p>
            <a:r>
              <a:rPr lang="en-GB" dirty="0"/>
              <a:t>SQL skills are in demand</a:t>
            </a:r>
          </a:p>
          <a:p>
            <a:r>
              <a:rPr lang="en-GB" dirty="0"/>
              <a:t>Developed by IBM</a:t>
            </a:r>
          </a:p>
          <a:p>
            <a:r>
              <a:rPr lang="en-US" dirty="0"/>
              <a:t>Most data </a:t>
            </a:r>
            <a:r>
              <a:rPr lang="en-US"/>
              <a:t>management systems </a:t>
            </a:r>
            <a:r>
              <a:rPr lang="en-US" dirty="0"/>
              <a:t>have adopted an SQL style language to query data.</a:t>
            </a: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UPDATE: Copy a column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97C265-E92D-4444-A2BA-D28E6FCB0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UPDATE table1 </a:t>
            </a:r>
          </a:p>
          <a:p>
            <a:pPr marL="0" indent="0"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SET column1 = </a:t>
            </a:r>
          </a:p>
          <a:p>
            <a:pPr marL="0" indent="0"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(SELECT column2 FROM table2 </a:t>
            </a:r>
          </a:p>
          <a:p>
            <a:pPr marL="0" indent="0"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 WHERE table2.id = table1.id 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66800" y="2667000"/>
            <a:ext cx="7391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47126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DELETE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GB"/>
              <a:t>One row</a:t>
            </a:r>
          </a:p>
          <a:p>
            <a:r>
              <a:rPr lang="en-GB"/>
              <a:t>Multiple rows</a:t>
            </a:r>
          </a:p>
          <a:p>
            <a:r>
              <a:rPr lang="en-GB"/>
              <a:t>All rows</a:t>
            </a:r>
          </a:p>
          <a:p>
            <a:pPr lvl="1"/>
            <a:r>
              <a:rPr lang="en-GB"/>
              <a:t>Not the same as </a:t>
            </a:r>
            <a:r>
              <a:rPr lang="en-GB">
                <a:latin typeface="Courier New" pitchFamily="-109" charset="0"/>
              </a:rPr>
              <a:t>DROP TABLE</a:t>
            </a:r>
            <a:endParaRPr lang="en-GB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Product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 dirty="0"/>
              <a:t>All rows of the first table concatenated with all possible rows of the second table</a:t>
            </a:r>
          </a:p>
          <a:p>
            <a:r>
              <a:rPr lang="en-GB" dirty="0"/>
              <a:t>Form the product of stock and nation</a:t>
            </a:r>
          </a:p>
          <a:p>
            <a:pPr marL="3429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stock, nation;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03463"/>
            <a:ext cx="8153400" cy="42037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i="1" dirty="0"/>
              <a:t>Find the percentage of Australian stocks in the portfolio.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i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-109" charset="0"/>
              </a:rPr>
              <a:t>CREATE VIEW </a:t>
            </a:r>
            <a:r>
              <a:rPr lang="en-US" sz="2000" dirty="0" err="1">
                <a:latin typeface="Courier New" pitchFamily="-109" charset="0"/>
              </a:rPr>
              <a:t>austotal</a:t>
            </a:r>
            <a:r>
              <a:rPr lang="en-US" sz="2000" dirty="0">
                <a:latin typeface="Courier New" pitchFamily="-109" charset="0"/>
              </a:rPr>
              <a:t> (</a:t>
            </a:r>
            <a:r>
              <a:rPr lang="en-US" sz="2000" dirty="0" err="1">
                <a:latin typeface="Courier New" pitchFamily="-109" charset="0"/>
              </a:rPr>
              <a:t>auscount</a:t>
            </a:r>
            <a:r>
              <a:rPr lang="en-US" sz="2000" dirty="0">
                <a:latin typeface="Courier New" pitchFamily="-109" charset="0"/>
              </a:rPr>
              <a:t>) AS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-109" charset="0"/>
              </a:rPr>
              <a:t>  SELECT COUNT(*) FROM nation JOIN stock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-109" charset="0"/>
              </a:rPr>
              <a:t>   ON </a:t>
            </a:r>
            <a:r>
              <a:rPr lang="en-US" sz="2000" dirty="0" err="1">
                <a:latin typeface="Courier New" pitchFamily="-109" charset="0"/>
              </a:rPr>
              <a:t>nation.natcode</a:t>
            </a:r>
            <a:r>
              <a:rPr lang="en-US" sz="2000" dirty="0">
                <a:latin typeface="Courier New" pitchFamily="-109" charset="0"/>
              </a:rPr>
              <a:t> = </a:t>
            </a:r>
            <a:r>
              <a:rPr lang="en-US" sz="2000" dirty="0" err="1">
                <a:latin typeface="Courier New" pitchFamily="-109" charset="0"/>
              </a:rPr>
              <a:t>stock.natcode</a:t>
            </a:r>
            <a:endParaRPr lang="en-US" sz="20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-109" charset="0"/>
              </a:rPr>
              <a:t>	 WHERE </a:t>
            </a:r>
            <a:r>
              <a:rPr lang="en-US" sz="2000" dirty="0" err="1">
                <a:latin typeface="Courier New" pitchFamily="-109" charset="0"/>
              </a:rPr>
              <a:t>natname</a:t>
            </a:r>
            <a:r>
              <a:rPr lang="en-US" sz="2000" dirty="0">
                <a:latin typeface="Courier New" pitchFamily="-109" charset="0"/>
              </a:rPr>
              <a:t> = 'Australia';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-109" charset="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-109" charset="0"/>
              </a:rPr>
              <a:t>CREATE VIEW total (</a:t>
            </a:r>
            <a:r>
              <a:rPr lang="en-US" sz="2000" dirty="0" err="1">
                <a:latin typeface="Courier New" pitchFamily="-109" charset="0"/>
              </a:rPr>
              <a:t>totalcount</a:t>
            </a:r>
            <a:r>
              <a:rPr lang="en-US" sz="2000" dirty="0">
                <a:latin typeface="Courier New" pitchFamily="-109" charset="0"/>
              </a:rPr>
              <a:t>) AS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-109" charset="0"/>
              </a:rPr>
              <a:t>  SELECT COUNT(*) FROM stock;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-109" charset="0"/>
              </a:rPr>
              <a:t>SELECT </a:t>
            </a:r>
            <a:r>
              <a:rPr lang="en-US" sz="2000" dirty="0" err="1">
                <a:latin typeface="Courier New" pitchFamily="-109" charset="0"/>
              </a:rPr>
              <a:t>auscount/totalcount</a:t>
            </a:r>
            <a:r>
              <a:rPr lang="en-US" sz="2000" dirty="0">
                <a:latin typeface="Courier New" pitchFamily="-109" charset="0"/>
              </a:rPr>
              <a:t>*100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-109" charset="0"/>
              </a:rPr>
              <a:t>  AS percentage FROM </a:t>
            </a:r>
            <a:r>
              <a:rPr lang="en-US" sz="2000" dirty="0" err="1">
                <a:latin typeface="Courier New" pitchFamily="-109" charset="0"/>
              </a:rPr>
              <a:t>austotal</a:t>
            </a:r>
            <a:r>
              <a:rPr lang="en-US" sz="2000" dirty="0">
                <a:latin typeface="Courier New" pitchFamily="-109" charset="0"/>
              </a:rPr>
              <a:t>, total;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dirty="0">
              <a:latin typeface="Courier" pitchFamily="-10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000" dirty="0">
              <a:latin typeface="Courier" pitchFamily="-109" charset="0"/>
            </a:endParaRPr>
          </a:p>
        </p:txBody>
      </p:sp>
      <p:graphicFrame>
        <p:nvGraphicFramePr>
          <p:cNvPr id="60433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045562"/>
              </p:ext>
            </p:extLst>
          </p:nvPr>
        </p:nvGraphicFramePr>
        <p:xfrm>
          <a:off x="1143000" y="6096000"/>
          <a:ext cx="914400" cy="33528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18.75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434" name="AutoShape 18"/>
          <p:cNvSpPr>
            <a:spLocks noChangeArrowheads="1"/>
          </p:cNvSpPr>
          <p:nvPr/>
        </p:nvSpPr>
        <p:spPr bwMode="auto">
          <a:xfrm>
            <a:off x="4713233" y="5807163"/>
            <a:ext cx="4267200" cy="943511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Some implementations might give a result of zero due to use of integer arithmetic. Investigate use of the FLOAT function.</a:t>
            </a:r>
            <a:endParaRPr lang="en-US" sz="1400" b="1" dirty="0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(alternative)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660181" y="1591892"/>
            <a:ext cx="8153400" cy="42037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i="1" dirty="0"/>
              <a:t>Find the percentage of Australian stocks in the portfolio.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SELECT FORMAT((SELECT COUNT(*) 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  FROM nation JOIN stock 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  ON </a:t>
            </a:r>
            <a:r>
              <a:rPr lang="en-US" sz="2000" dirty="0" err="1">
                <a:latin typeface="Courier New"/>
                <a:cs typeface="Courier New"/>
              </a:rPr>
              <a:t>nation.natcode</a:t>
            </a:r>
            <a:r>
              <a:rPr lang="en-US" sz="2000" dirty="0">
                <a:latin typeface="Courier New"/>
                <a:cs typeface="Courier New"/>
              </a:rPr>
              <a:t> = </a:t>
            </a:r>
            <a:r>
              <a:rPr lang="en-US" sz="2000" dirty="0" err="1">
                <a:latin typeface="Courier New"/>
                <a:cs typeface="Courier New"/>
              </a:rPr>
              <a:t>stock.natcode</a:t>
            </a:r>
            <a:endParaRPr lang="en-US" sz="20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  WHERE </a:t>
            </a:r>
            <a:r>
              <a:rPr lang="en-US" sz="2000" dirty="0" err="1">
                <a:latin typeface="Courier New"/>
                <a:cs typeface="Courier New"/>
              </a:rPr>
              <a:t>natname</a:t>
            </a:r>
            <a:r>
              <a:rPr lang="en-US" sz="2000" dirty="0">
                <a:latin typeface="Courier New"/>
                <a:cs typeface="Courier New"/>
              </a:rPr>
              <a:t> = 'Australia')*100/(SELECT COUNT(*)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    FROM stock),2) AS Percentage;</a:t>
            </a:r>
            <a:endParaRPr lang="en-US" sz="2000" dirty="0">
              <a:latin typeface="Courier" pitchFamily="-109" charset="0"/>
            </a:endParaRPr>
          </a:p>
        </p:txBody>
      </p:sp>
      <p:graphicFrame>
        <p:nvGraphicFramePr>
          <p:cNvPr id="60433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197090"/>
              </p:ext>
            </p:extLst>
          </p:nvPr>
        </p:nvGraphicFramePr>
        <p:xfrm>
          <a:off x="1066800" y="4876800"/>
          <a:ext cx="990600" cy="33528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18.75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Join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Join creates a new table from two existing tables by matching on a column common to both tables</a:t>
            </a:r>
          </a:p>
          <a:p>
            <a:r>
              <a:rPr lang="en-GB" dirty="0"/>
              <a:t>Equijoin</a:t>
            </a:r>
          </a:p>
          <a:p>
            <a:pPr lvl="1"/>
            <a:r>
              <a:rPr lang="en-GB" dirty="0"/>
              <a:t>The new table contains two identical columns</a:t>
            </a:r>
          </a:p>
          <a:p>
            <a:pPr marL="342900" lvl="1" indent="0">
              <a:buNone/>
            </a:pPr>
            <a:r>
              <a:rPr lang="en-GB" dirty="0"/>
              <a:t>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stock JOIN nation</a:t>
            </a:r>
          </a:p>
          <a:p>
            <a:pPr marL="3429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 ON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stock.natcode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nation.natcode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 variations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7700" y="2147094"/>
            <a:ext cx="5308600" cy="3708400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join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itchFamily="-109" charset="0"/>
              </a:rPr>
              <a:t>SELECT * FROM stock JOIN nation ON </a:t>
            </a:r>
            <a:r>
              <a:rPr lang="en-US" sz="2000" dirty="0" err="1">
                <a:latin typeface="Courier New" pitchFamily="-109" charset="0"/>
              </a:rPr>
              <a:t>stock.natcode</a:t>
            </a:r>
            <a:r>
              <a:rPr lang="en-US" sz="2000" dirty="0">
                <a:latin typeface="Courier New" pitchFamily="-109" charset="0"/>
              </a:rPr>
              <a:t> = </a:t>
            </a:r>
            <a:r>
              <a:rPr lang="en-US" sz="2000" dirty="0" err="1">
                <a:latin typeface="Courier New" pitchFamily="-109" charset="0"/>
              </a:rPr>
              <a:t>nation.natcode</a:t>
            </a:r>
            <a:r>
              <a:rPr lang="en-US" sz="2000" dirty="0">
                <a:latin typeface="Courier New" pitchFamily="-109" charset="0"/>
              </a:rPr>
              <a:t>;</a:t>
            </a:r>
          </a:p>
          <a:p>
            <a:pPr marL="0" indent="0">
              <a:buNone/>
            </a:pPr>
            <a:endParaRPr lang="en-US" sz="2000" dirty="0">
              <a:latin typeface="Courier New" pitchFamily="-10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-109" charset="0"/>
              </a:rPr>
              <a:t>SELECT * FROM stock INNER JOIN nation USING (</a:t>
            </a:r>
            <a:r>
              <a:rPr lang="en-US" sz="2000" dirty="0" err="1">
                <a:latin typeface="Courier New" pitchFamily="-109" charset="0"/>
              </a:rPr>
              <a:t>natcode</a:t>
            </a:r>
            <a:r>
              <a:rPr lang="en-US" sz="2000" dirty="0">
                <a:latin typeface="Courier New" pitchFamily="-109" charset="0"/>
              </a:rPr>
              <a:t>);</a:t>
            </a:r>
          </a:p>
          <a:p>
            <a:pPr marL="0" indent="0">
              <a:buNone/>
            </a:pPr>
            <a:endParaRPr lang="en-US" sz="2000" dirty="0">
              <a:latin typeface="Courier New" pitchFamily="-10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-109" charset="0"/>
              </a:rPr>
              <a:t>SELECT * FROM stock JOIN nation USING (</a:t>
            </a:r>
            <a:r>
              <a:rPr lang="en-US" sz="2000" dirty="0" err="1">
                <a:latin typeface="Courier New" pitchFamily="-109" charset="0"/>
              </a:rPr>
              <a:t>natcode</a:t>
            </a:r>
            <a:r>
              <a:rPr lang="en-US" sz="2000" dirty="0">
                <a:latin typeface="Courier New" pitchFamily="-109" charset="0"/>
              </a:rPr>
              <a:t>);</a:t>
            </a:r>
          </a:p>
          <a:p>
            <a:pPr marL="0" indent="0">
              <a:buNone/>
            </a:pPr>
            <a:endParaRPr lang="en-US" sz="2000" dirty="0">
              <a:latin typeface="Courier New" pitchFamily="-10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-109" charset="0"/>
              </a:rPr>
              <a:t>SELECT * FROM stock NATURAL JOIN nation;</a:t>
            </a:r>
          </a:p>
          <a:p>
            <a:pPr marL="342900" lvl="1" indent="0">
              <a:buNone/>
            </a:pPr>
            <a:r>
              <a:rPr lang="en-US" sz="1600" dirty="0">
                <a:latin typeface="Courier New" pitchFamily="-109" charset="0"/>
              </a:rPr>
              <a:t>Primary key and foreign key have the same name</a:t>
            </a:r>
          </a:p>
          <a:p>
            <a:pPr marL="457200" lvl="1" indent="0">
              <a:buNone/>
            </a:pPr>
            <a:endParaRPr lang="en-US" sz="1600" dirty="0">
              <a:latin typeface="Courier New" pitchFamily="-10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80892"/>
            <a:ext cx="1874715" cy="12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956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39" name="Rectangle 4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 outer join</a:t>
            </a:r>
          </a:p>
        </p:txBody>
      </p:sp>
      <p:sp>
        <p:nvSpPr>
          <p:cNvPr id="80940" name="Rectangle 44"/>
          <p:cNvSpPr>
            <a:spLocks noGrp="1" noChangeArrowheads="1"/>
          </p:cNvSpPr>
          <p:nvPr>
            <p:ph idx="1"/>
          </p:nvPr>
        </p:nvSpPr>
        <p:spPr>
          <a:xfrm>
            <a:off x="628650" y="1678426"/>
            <a:ext cx="8081962" cy="21193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inner join plus those rows from t1 not included in the inner join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SELECT id, col1, col2 FROM t1 LEFT JOIN t2 USING (id);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graphicFrame>
        <p:nvGraphicFramePr>
          <p:cNvPr id="81088" name="Group 1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863697"/>
              </p:ext>
            </p:extLst>
          </p:nvPr>
        </p:nvGraphicFramePr>
        <p:xfrm>
          <a:off x="1066800" y="4038600"/>
          <a:ext cx="4267200" cy="196564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col1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R w="6350" cap="flat" cmpd="sng" algn="ctr">
                      <a:noFill/>
                      <a:prstDash val="solid"/>
                      <a:miter lim="800000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col2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R w="6350" cap="flat" cmpd="sng" algn="ctr">
                      <a:noFill/>
                      <a:prstDash val="solid"/>
                      <a:miter lim="800000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R w="6350" cap="flat" cmpd="sng" algn="ctr">
                      <a:noFill/>
                      <a:prstDash val="solid"/>
                      <a:miter lim="800000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R w="6350" cap="flat" cmpd="sng" algn="ctr">
                      <a:noFill/>
                      <a:prstDash val="solid"/>
                      <a:miter lim="800000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1089" name="Group 1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198707"/>
              </p:ext>
            </p:extLst>
          </p:nvPr>
        </p:nvGraphicFramePr>
        <p:xfrm>
          <a:off x="6019800" y="4572000"/>
          <a:ext cx="2209800" cy="144811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col1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col2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null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4389" y="256027"/>
            <a:ext cx="1854982" cy="11938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outer join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inner join plus those rows from t2 not included in the inner join</a:t>
            </a:r>
          </a:p>
          <a:p>
            <a:pPr>
              <a:buNone/>
            </a:pPr>
            <a:r>
              <a:rPr lang="en-US" sz="2400" dirty="0">
                <a:latin typeface="Courier New" pitchFamily="-109" charset="0"/>
              </a:rPr>
              <a:t>	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SELECT id, col1, col2 FROM t1 RIGHT JOIN t2 USING (id);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328340"/>
            <a:ext cx="1828800" cy="1176950"/>
          </a:xfrm>
          <a:prstGeom prst="rect">
            <a:avLst/>
          </a:prstGeom>
        </p:spPr>
      </p:pic>
      <p:graphicFrame>
        <p:nvGraphicFramePr>
          <p:cNvPr id="7" name="Group 192">
            <a:extLst>
              <a:ext uri="{FF2B5EF4-FFF2-40B4-BE49-F238E27FC236}">
                <a16:creationId xmlns:a16="http://schemas.microsoft.com/office/drawing/2014/main" id="{CC34DA4B-03FA-C84B-9BEC-BE55B95A0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727318"/>
              </p:ext>
            </p:extLst>
          </p:nvPr>
        </p:nvGraphicFramePr>
        <p:xfrm>
          <a:off x="685800" y="3733800"/>
          <a:ext cx="4267200" cy="196564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col1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R w="6350" cap="flat" cmpd="sng" algn="ctr">
                      <a:noFill/>
                      <a:prstDash val="solid"/>
                      <a:miter lim="800000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col2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R w="6350" cap="flat" cmpd="sng" algn="ctr">
                      <a:noFill/>
                      <a:prstDash val="solid"/>
                      <a:miter lim="800000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R w="6350" cap="flat" cmpd="sng" algn="ctr">
                      <a:noFill/>
                      <a:prstDash val="solid"/>
                      <a:miter lim="800000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R w="6350" cap="flat" cmpd="sng" algn="ctr">
                      <a:noFill/>
                      <a:prstDash val="solid"/>
                      <a:miter lim="800000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Group 193">
            <a:extLst>
              <a:ext uri="{FF2B5EF4-FFF2-40B4-BE49-F238E27FC236}">
                <a16:creationId xmlns:a16="http://schemas.microsoft.com/office/drawing/2014/main" id="{D05F27FB-8721-964F-BD47-4460EA864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822361"/>
              </p:ext>
            </p:extLst>
          </p:nvPr>
        </p:nvGraphicFramePr>
        <p:xfrm>
          <a:off x="5638800" y="4267200"/>
          <a:ext cx="2209800" cy="144811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col1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col2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a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x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c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y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null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z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051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SQL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A complete database language</a:t>
            </a:r>
          </a:p>
          <a:p>
            <a:r>
              <a:rPr lang="en-GB" dirty="0"/>
              <a:t>Data definition</a:t>
            </a:r>
          </a:p>
          <a:p>
            <a:pPr lvl="1"/>
            <a:r>
              <a:rPr lang="en-GB" dirty="0"/>
              <a:t>Definition of tables and views</a:t>
            </a:r>
          </a:p>
          <a:p>
            <a:r>
              <a:rPr lang="en-GB" dirty="0"/>
              <a:t>Data manipulation</a:t>
            </a:r>
          </a:p>
          <a:p>
            <a:pPr lvl="1"/>
            <a:r>
              <a:rPr lang="en-GB" dirty="0"/>
              <a:t>Specifying queries</a:t>
            </a:r>
          </a:p>
          <a:p>
            <a:pPr lvl="2"/>
            <a:r>
              <a:rPr lang="en-GB" dirty="0"/>
              <a:t>SELECT</a:t>
            </a:r>
          </a:p>
          <a:p>
            <a:pPr lvl="1"/>
            <a:r>
              <a:rPr lang="en-GB" dirty="0"/>
              <a:t>Maintaining a database</a:t>
            </a:r>
          </a:p>
          <a:p>
            <a:pPr lvl="2"/>
            <a:r>
              <a:rPr lang="en-GB" dirty="0"/>
              <a:t>INSERT</a:t>
            </a:r>
          </a:p>
          <a:p>
            <a:pPr lvl="2"/>
            <a:r>
              <a:rPr lang="en-GB" dirty="0"/>
              <a:t>UPDATE</a:t>
            </a:r>
          </a:p>
          <a:p>
            <a:pPr lvl="2"/>
            <a:r>
              <a:rPr lang="en-GB" dirty="0"/>
              <a:t>DELETE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outer join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1062038" y="1766888"/>
            <a:ext cx="7853362" cy="4113212"/>
          </a:xfrm>
        </p:spPr>
        <p:txBody>
          <a:bodyPr/>
          <a:lstStyle/>
          <a:p>
            <a:r>
              <a:rPr lang="en-US" dirty="0"/>
              <a:t>An inner join plus those rows from t1 and t2 not included in the inner join</a:t>
            </a:r>
          </a:p>
          <a:p>
            <a:pPr lvl="1"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SELECT id, col1, col2 FROM t1 FULL JOIN t2 USING (id);</a:t>
            </a:r>
          </a:p>
        </p:txBody>
      </p:sp>
      <p:sp>
        <p:nvSpPr>
          <p:cNvPr id="6" name="AutoShape 18"/>
          <p:cNvSpPr>
            <a:spLocks noChangeArrowheads="1"/>
          </p:cNvSpPr>
          <p:nvPr/>
        </p:nvSpPr>
        <p:spPr bwMode="auto">
          <a:xfrm>
            <a:off x="1066800" y="6473607"/>
            <a:ext cx="4267200" cy="384393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MySQL does not support FULL JOIN.</a:t>
            </a:r>
            <a:endParaRPr lang="en-US" sz="1400" b="1" dirty="0">
              <a:solidFill>
                <a:srgbClr val="000000"/>
              </a:solidFill>
              <a:latin typeface="Georgia" pitchFamily="-10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2179" y="306924"/>
            <a:ext cx="1894449" cy="1219200"/>
          </a:xfrm>
          <a:prstGeom prst="rect">
            <a:avLst/>
          </a:prstGeom>
        </p:spPr>
      </p:pic>
      <p:graphicFrame>
        <p:nvGraphicFramePr>
          <p:cNvPr id="9" name="Group 192">
            <a:extLst>
              <a:ext uri="{FF2B5EF4-FFF2-40B4-BE49-F238E27FC236}">
                <a16:creationId xmlns:a16="http://schemas.microsoft.com/office/drawing/2014/main" id="{3BC1DC73-D063-424C-A826-F8ACE4B119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243020"/>
              </p:ext>
            </p:extLst>
          </p:nvPr>
        </p:nvGraphicFramePr>
        <p:xfrm>
          <a:off x="685800" y="3733800"/>
          <a:ext cx="4267200" cy="196564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col1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R w="6350" cap="flat" cmpd="sng" algn="ctr">
                      <a:noFill/>
                      <a:prstDash val="solid"/>
                      <a:miter lim="800000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col2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R w="6350" cap="flat" cmpd="sng" algn="ctr">
                      <a:noFill/>
                      <a:prstDash val="solid"/>
                      <a:miter lim="800000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R w="6350" cap="flat" cmpd="sng" algn="ctr">
                      <a:noFill/>
                      <a:prstDash val="solid"/>
                      <a:miter lim="800000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R w="6350" cap="flat" cmpd="sng" algn="ctr">
                      <a:noFill/>
                      <a:prstDash val="solid"/>
                      <a:miter lim="800000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Group 193">
            <a:extLst>
              <a:ext uri="{FF2B5EF4-FFF2-40B4-BE49-F238E27FC236}">
                <a16:creationId xmlns:a16="http://schemas.microsoft.com/office/drawing/2014/main" id="{CDB61F42-06A9-C04C-933D-464A4AD9D1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012649"/>
              </p:ext>
            </p:extLst>
          </p:nvPr>
        </p:nvGraphicFramePr>
        <p:xfrm>
          <a:off x="5829300" y="3823494"/>
          <a:ext cx="2209800" cy="182911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col1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col2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a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x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b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null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c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y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null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84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703020202090204" pitchFamily="34" charset="0"/>
                        </a:rPr>
                        <a:t>z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22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7789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MySQL: Full outer join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1828800"/>
            <a:ext cx="7766870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SELECT id, col1, col2 FROM t1 LEFT JOIN t2 USING (id)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UNION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SELECT id, col1, col2 FROM t1 RIGHT JOIN t2 USING (id);</a:t>
            </a:r>
          </a:p>
        </p:txBody>
      </p:sp>
    </p:spTree>
    <p:extLst>
      <p:ext uri="{BB962C8B-B14F-4D97-AF65-F5344CB8AC3E}">
        <p14:creationId xmlns:p14="http://schemas.microsoft.com/office/powerpoint/2010/main" val="5092439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4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Outer join</a:t>
            </a:r>
          </a:p>
        </p:txBody>
      </p:sp>
      <p:sp>
        <p:nvSpPr>
          <p:cNvPr id="88069" name="Rectangle 5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Left join example</a:t>
            </a:r>
          </a:p>
          <a:p>
            <a:pPr lvl="1"/>
            <a:r>
              <a:rPr lang="en-US" dirty="0"/>
              <a:t>List names of all items with details of delivery quantities if any deliveries have been made</a:t>
            </a:r>
          </a:p>
          <a:p>
            <a:pPr marL="3429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SELECT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delqty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qitem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429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LEFT JOIN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qdel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USING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/>
              <a:t>Right join example</a:t>
            </a:r>
          </a:p>
          <a:p>
            <a:pPr lvl="1"/>
            <a:r>
              <a:rPr lang="en-US" dirty="0"/>
              <a:t>List item and quantity sold by department for each sale, including those departments that have not made sales.</a:t>
            </a:r>
          </a:p>
          <a:p>
            <a:pPr marL="3429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saleqty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qsale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429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RIGHT JOIN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qdept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USING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Theta join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Join is a product with a condition clause</a:t>
            </a:r>
          </a:p>
          <a:p>
            <a:r>
              <a:rPr lang="en-GB"/>
              <a:t>The condition is not restricted to equality.</a:t>
            </a:r>
          </a:p>
          <a:p>
            <a:r>
              <a:rPr lang="en-GB"/>
              <a:t>A theta join is the general version</a:t>
            </a:r>
          </a:p>
          <a:p>
            <a:r>
              <a:rPr lang="en-GB"/>
              <a:t>Theta is a variable that can take any value from the set [=, &lt;&gt;, &gt;, ≥, &lt;, ≤]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Theta join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28649" y="1825625"/>
            <a:ext cx="8105447" cy="4351338"/>
          </a:xfrm>
          <a:noFill/>
          <a:ln/>
        </p:spPr>
        <p:txBody>
          <a:bodyPr lIns="90488" tIns="44450" rIns="90488" bIns="44450"/>
          <a:lstStyle/>
          <a:p>
            <a:pPr marL="0" indent="0">
              <a:buNone/>
            </a:pPr>
            <a:r>
              <a:rPr lang="en-US" b="1" i="1" dirty="0">
                <a:solidFill>
                  <a:schemeClr val="tx2"/>
                </a:solidFill>
                <a:effectLst/>
                <a:latin typeface="Courier New" panose="02070309020205020404" pitchFamily="49" charset="0"/>
              </a:rPr>
              <a:t>Find the names of employees who earn more than their boss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</a:t>
            </a:r>
            <a:r>
              <a:rPr lang="en-US" sz="1800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wrk</a:t>
            </a:r>
            <a:r>
              <a:rPr lang="en-US" sz="18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AS (SELECT * FROM emp),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boss AS (SELECT * FROM emp)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1800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wrk.empfname</a:t>
            </a:r>
            <a:r>
              <a:rPr lang="en-US" sz="18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as Worker, </a:t>
            </a:r>
            <a:r>
              <a:rPr lang="en-US" sz="1800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boss.empfname</a:t>
            </a:r>
            <a:r>
              <a:rPr lang="en-US" sz="18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as Boss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FROM </a:t>
            </a:r>
            <a:r>
              <a:rPr lang="en-US" sz="1800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wrk</a:t>
            </a:r>
            <a:r>
              <a:rPr lang="en-US" sz="18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JOIN boss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ON </a:t>
            </a:r>
            <a:r>
              <a:rPr lang="en-US" sz="1800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wrk.bossno</a:t>
            </a:r>
            <a:r>
              <a:rPr lang="en-US" sz="18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boss.empno</a:t>
            </a:r>
            <a:endParaRPr lang="en-US" sz="1800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WHERE </a:t>
            </a:r>
            <a:r>
              <a:rPr lang="en-US" sz="1800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wrk.empsalary</a:t>
            </a:r>
            <a:r>
              <a:rPr lang="en-US" sz="18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sz="1800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boss.empsalary</a:t>
            </a:r>
            <a:r>
              <a:rPr lang="en-US" sz="18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891796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Theta join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pPr marL="0" indent="0">
              <a:buNone/>
            </a:pPr>
            <a:r>
              <a:rPr lang="en-US" i="1" dirty="0"/>
              <a:t>In an alphabetical list of employees, how many appear before Clare?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WITH A AS (SELECT * FROM emp),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B AS (SELECT * FROM emp)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count(*)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FROM A JOIN  B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A.empfname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B.empfname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WHERE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A.empfname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"Clare"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7053263" y="5861353"/>
            <a:ext cx="1770062" cy="663952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Georgia" pitchFamily="-109" charset="0"/>
                <a:ea typeface="ヒラギノ角ゴ Pro W3" pitchFamily="-109" charset="-128"/>
                <a:cs typeface="ヒラギノ角ゴ Pro W3" pitchFamily="-109" charset="-128"/>
              </a:rPr>
              <a:t>How many after Clare?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762000" y="5105400"/>
            <a:ext cx="4343400" cy="943511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Georgia" pitchFamily="-109" charset="0"/>
                <a:ea typeface="ヒラギノ角ゴ Pro W3" pitchFamily="-109" charset="-128"/>
                <a:cs typeface="ヒラギノ角ゴ Pro W3" pitchFamily="-109" charset="-128"/>
              </a:rPr>
              <a:t>This query does not match a foreign key and primary key, but it demonstrates the principle of a theta join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Correlated subquery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The inner query is evaluated many times rather than once</a:t>
            </a:r>
          </a:p>
          <a:p>
            <a:endParaRPr lang="en-GB" dirty="0"/>
          </a:p>
          <a:p>
            <a:pPr marL="342900" lvl="1" indent="0">
              <a:buNone/>
            </a:pPr>
            <a:r>
              <a:rPr lang="en-US" i="1" dirty="0"/>
              <a:t>Find those stocks where the quantity is greater than the average for that country.</a:t>
            </a:r>
          </a:p>
          <a:p>
            <a:pPr lvl="1"/>
            <a:endParaRPr lang="en-GB" dirty="0"/>
          </a:p>
          <a:p>
            <a:pPr marL="3429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natname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stkfirm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stkqty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FROM stock JOIN nation</a:t>
            </a:r>
          </a:p>
          <a:p>
            <a:pPr marL="3429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stock.natcode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nation.natcode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WHERE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stkqty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</a:p>
          <a:p>
            <a:pPr marL="3429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(SELECT AVG(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stkqty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FROM stock</a:t>
            </a:r>
          </a:p>
          <a:p>
            <a:pPr marL="3429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  WHERE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stock.natcode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nation.natcode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21040"/>
            <a:ext cx="6400800" cy="533400"/>
          </a:xfrm>
          <a:noFill/>
          <a:ln/>
        </p:spPr>
        <p:txBody>
          <a:bodyPr lIns="90488" tIns="44450" rIns="90488" bIns="44450" anchor="ctr">
            <a:normAutofit fontScale="90000"/>
          </a:bodyPr>
          <a:lstStyle/>
          <a:p>
            <a:r>
              <a:rPr lang="en-GB" dirty="0"/>
              <a:t>Correlated </a:t>
            </a:r>
            <a:r>
              <a:rPr lang="en-GB" dirty="0" err="1"/>
              <a:t>subquery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62245" y="1040584"/>
            <a:ext cx="731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SELECT </a:t>
            </a:r>
            <a:r>
              <a:rPr lang="en-US" sz="1600" dirty="0" err="1">
                <a:latin typeface="Courier New" pitchFamily="-109" charset="0"/>
              </a:rPr>
              <a:t>natname</a:t>
            </a:r>
            <a:r>
              <a:rPr lang="en-US" sz="1600" dirty="0">
                <a:latin typeface="Courier New" pitchFamily="-109" charset="0"/>
              </a:rPr>
              <a:t>, </a:t>
            </a:r>
            <a:r>
              <a:rPr lang="en-US" sz="1600" dirty="0" err="1">
                <a:latin typeface="Courier New" pitchFamily="-109" charset="0"/>
              </a:rPr>
              <a:t>stkfirm</a:t>
            </a:r>
            <a:r>
              <a:rPr lang="en-US" sz="1600" dirty="0">
                <a:latin typeface="Courier New" pitchFamily="-109" charset="0"/>
              </a:rPr>
              <a:t>, </a:t>
            </a:r>
            <a:r>
              <a:rPr lang="en-US" sz="1600" dirty="0" err="1">
                <a:latin typeface="Courier New" pitchFamily="-109" charset="0"/>
              </a:rPr>
              <a:t>stkqty</a:t>
            </a:r>
            <a:r>
              <a:rPr lang="en-US" sz="1600" dirty="0">
                <a:latin typeface="Courier New" pitchFamily="-109" charset="0"/>
              </a:rPr>
              <a:t> FROM stock JOIN nation</a:t>
            </a: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  ON </a:t>
            </a:r>
            <a:r>
              <a:rPr lang="en-US" sz="1600" dirty="0" err="1">
                <a:latin typeface="Courier New" pitchFamily="-109" charset="0"/>
              </a:rPr>
              <a:t>stock.natcode</a:t>
            </a:r>
            <a:r>
              <a:rPr lang="en-US" sz="1600" dirty="0">
                <a:latin typeface="Courier New" pitchFamily="-109" charset="0"/>
              </a:rPr>
              <a:t> = </a:t>
            </a:r>
            <a:r>
              <a:rPr lang="en-US" sz="1600" dirty="0" err="1">
                <a:latin typeface="Courier New" pitchFamily="-109" charset="0"/>
              </a:rPr>
              <a:t>nation.natcode</a:t>
            </a:r>
            <a:endParaRPr lang="en-US" sz="1600" dirty="0">
              <a:latin typeface="Courier New" pitchFamily="-109" charset="0"/>
            </a:endParaRP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  WHERE </a:t>
            </a:r>
            <a:r>
              <a:rPr lang="en-US" sz="1600" dirty="0" err="1">
                <a:latin typeface="Courier New" pitchFamily="-109" charset="0"/>
              </a:rPr>
              <a:t>stkqty</a:t>
            </a:r>
            <a:r>
              <a:rPr lang="en-US" sz="1600" dirty="0">
                <a:latin typeface="Courier New" pitchFamily="-109" charset="0"/>
              </a:rPr>
              <a:t> &gt; </a:t>
            </a: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   (SELECT AVG(</a:t>
            </a:r>
            <a:r>
              <a:rPr lang="en-US" sz="1600" dirty="0" err="1">
                <a:latin typeface="Courier New" pitchFamily="-109" charset="0"/>
              </a:rPr>
              <a:t>stkqty</a:t>
            </a:r>
            <a:r>
              <a:rPr lang="en-US" sz="1600" dirty="0">
                <a:latin typeface="Courier New" pitchFamily="-109" charset="0"/>
              </a:rPr>
              <a:t>) FROM stock</a:t>
            </a: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      WHERE </a:t>
            </a:r>
            <a:r>
              <a:rPr lang="en-US" sz="1600" dirty="0" err="1">
                <a:latin typeface="Courier New" pitchFamily="-109" charset="0"/>
              </a:rPr>
              <a:t>stock.natcode</a:t>
            </a:r>
            <a:r>
              <a:rPr lang="en-US" sz="1600" dirty="0">
                <a:latin typeface="Courier New" pitchFamily="-109" charset="0"/>
              </a:rPr>
              <a:t> = </a:t>
            </a:r>
            <a:r>
              <a:rPr lang="en-US" sz="1600" dirty="0" err="1">
                <a:latin typeface="Courier New" pitchFamily="-109" charset="0"/>
              </a:rPr>
              <a:t>nation.natcode</a:t>
            </a:r>
            <a:r>
              <a:rPr lang="en-US" sz="1600" dirty="0">
                <a:latin typeface="Courier New" pitchFamily="-109" charset="0"/>
              </a:rPr>
              <a:t>);</a:t>
            </a:r>
            <a:endParaRPr lang="en-GB" sz="1600" dirty="0"/>
          </a:p>
        </p:txBody>
      </p:sp>
      <p:graphicFrame>
        <p:nvGraphicFramePr>
          <p:cNvPr id="6" name="Group 163">
            <a:extLst>
              <a:ext uri="{FF2B5EF4-FFF2-40B4-BE49-F238E27FC236}">
                <a16:creationId xmlns:a16="http://schemas.microsoft.com/office/drawing/2014/main" id="{4641E156-D0A7-B44E-9017-F3622AA19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072328"/>
              </p:ext>
            </p:extLst>
          </p:nvPr>
        </p:nvGraphicFramePr>
        <p:xfrm>
          <a:off x="4119845" y="2681601"/>
          <a:ext cx="4825877" cy="3961770"/>
        </p:xfrm>
        <a:graphic>
          <a:graphicData uri="http://schemas.openxmlformats.org/drawingml/2006/table">
            <a:tbl>
              <a:tblPr/>
              <a:tblGrid>
                <a:gridCol w="603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1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7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8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07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64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37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Stock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*</a:t>
                      </a:r>
                      <a:r>
                        <a:rPr kumimoji="0" lang="en-US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stkcode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stkfirm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stkprice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stkqty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stkdiv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stkpe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natcode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NE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Narembeen</a:t>
                      </a: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 Emu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12.34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45619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AUS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IR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Indooroopilly Ruby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15.92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56147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AUS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QD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Queensland Diamond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6.73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89251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AUS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BD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Bombay Duck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25.55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167382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IND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ROF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Royal Ostrich Farms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33.75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1234923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CS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Canadian Sugar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52.78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4716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FC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Freedonia Copper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27.50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10529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1.84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BS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Bolivian Sheep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12.75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231678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1.78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BE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Burmese Elephant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0.07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154713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0.01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ILZ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Indian Lead &amp; Zinc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37.75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6390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SLG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Sri Lankan Gold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50.37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32868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2.68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AR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Abyssinian Ruby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31.82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22010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1.32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PT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Patagonian Tea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55.25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12635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Nigerian Geese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12323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1.68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MG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Minnesota Gold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53.87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816122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GP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Georgia Peach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2.35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387333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0.20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8E661EE-5E4E-B446-8E54-6DF0CAF3D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991131"/>
              </p:ext>
            </p:extLst>
          </p:nvPr>
        </p:nvGraphicFramePr>
        <p:xfrm>
          <a:off x="198278" y="2713036"/>
          <a:ext cx="3425031" cy="3930335"/>
        </p:xfrm>
        <a:graphic>
          <a:graphicData uri="http://schemas.openxmlformats.org/drawingml/2006/table">
            <a:tbl>
              <a:tblPr/>
              <a:tblGrid>
                <a:gridCol w="132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JOIN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9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*</a:t>
                      </a:r>
                      <a:r>
                        <a:rPr lang="en-US" sz="800" dirty="0" err="1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natname</a:t>
                      </a:r>
                      <a:endParaRPr lang="en-US" sz="800" dirty="0">
                        <a:effectLst/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stkfirm</a:t>
                      </a:r>
                      <a:endParaRPr lang="en-US" sz="800" dirty="0">
                        <a:effectLst/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stkqty</a:t>
                      </a:r>
                      <a:endParaRPr lang="en-US" sz="800" dirty="0">
                        <a:effectLst/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Australia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Indooroopilly Ruby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56147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Australia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800" dirty="0" err="1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Narembeen</a:t>
                      </a: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Emu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45619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Australia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Queensland Diamond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89251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India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Bombay Duck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167382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Abyssinian Ruby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22010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Burmese Elephant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154713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Bolivian Sheep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231678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Canadian Sugar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4716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800" dirty="0" err="1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Freedonia</a:t>
                      </a: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Copper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10529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Indian Lead &amp; Zinc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6390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4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Nigerian Geese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12323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Patagonian Tea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12635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Royal Ostrich Farms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1234923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Sri Lankan Gold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32868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States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Georgia Peach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387333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States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Minnesota Gold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816122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727914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Correlated subquery</a:t>
            </a:r>
          </a:p>
        </p:txBody>
      </p:sp>
      <p:sp>
        <p:nvSpPr>
          <p:cNvPr id="61445" name="Rectangle 5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Clue</a:t>
            </a:r>
          </a:p>
          <a:p>
            <a:pPr lvl="1"/>
            <a:r>
              <a:rPr lang="en-US" dirty="0"/>
              <a:t>The need to compare each row of a table against a function (e.g., average or count) for some rows of a column</a:t>
            </a:r>
            <a:endParaRPr lang="en-GB" dirty="0"/>
          </a:p>
          <a:p>
            <a:r>
              <a:rPr lang="en-GB" dirty="0"/>
              <a:t>Must be used with EXISTS and NOT EXISTS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Using the ClassicModels database, write a correlated subquery to determine which employees work in the Paris office</a:t>
            </a:r>
          </a:p>
        </p:txBody>
      </p:sp>
    </p:spTree>
    <p:extLst>
      <p:ext uri="{BB962C8B-B14F-4D97-AF65-F5344CB8AC3E}">
        <p14:creationId xmlns:p14="http://schemas.microsoft.com/office/powerpoint/2010/main" val="4063973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SQL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Not a complete programming language</a:t>
            </a:r>
          </a:p>
          <a:p>
            <a:r>
              <a:rPr lang="en-GB" dirty="0"/>
              <a:t>Use in conjunction with a complete programming language</a:t>
            </a:r>
          </a:p>
          <a:p>
            <a:pPr lvl="1"/>
            <a:r>
              <a:rPr lang="en-GB" dirty="0"/>
              <a:t>e.g., Java, C#, Python, R</a:t>
            </a:r>
          </a:p>
          <a:p>
            <a:pPr lvl="1"/>
            <a:r>
              <a:rPr lang="en-GB" dirty="0"/>
              <a:t>Embedded SQL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C8259-EF9C-9E49-B79A-5B788780C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906E5-DD15-E846-AF38-A348E270D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 CASE statement is used to implement a series of conditional clauses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WITH temp AS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(SELECT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COUNT(*)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orderCount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FROM Orders JOIN Customers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Customers.customerNumber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Orders.customerNumber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GROUP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CASE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orderCount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WHEN 1 THEN 'One-time customer'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WHEN 2 THEN 'Repeated customer'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WHEN 3 THEN 'Frequent customer'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ELSE 'Loyal customer'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end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customerType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FROM temp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ORDER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81D3AAEA-EC25-E24A-B70F-88BFA8AD5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168980"/>
            <a:ext cx="3810000" cy="663952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Georgia" pitchFamily="-109" charset="0"/>
                <a:ea typeface="ヒラギノ角ゴ Pro W3" pitchFamily="-109" charset="-128"/>
                <a:cs typeface="ヒラギノ角ゴ Pro W3" pitchFamily="-109" charset="-128"/>
              </a:rPr>
              <a:t>How would you sort by customer value (e.g., Loyal customer first)</a:t>
            </a:r>
          </a:p>
        </p:txBody>
      </p:sp>
    </p:spTree>
    <p:extLst>
      <p:ext uri="{BB962C8B-B14F-4D97-AF65-F5344CB8AC3E}">
        <p14:creationId xmlns:p14="http://schemas.microsoft.com/office/powerpoint/2010/main" val="33565391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Aggregate functions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COUNT</a:t>
            </a:r>
          </a:p>
          <a:p>
            <a:r>
              <a:rPr lang="en-GB"/>
              <a:t>SUM</a:t>
            </a:r>
          </a:p>
          <a:p>
            <a:r>
              <a:rPr lang="en-GB"/>
              <a:t>AVG</a:t>
            </a:r>
          </a:p>
          <a:p>
            <a:r>
              <a:rPr lang="en-GB"/>
              <a:t>MAX</a:t>
            </a:r>
          </a:p>
          <a:p>
            <a:r>
              <a:rPr lang="en-GB"/>
              <a:t>MIN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SQL Routines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Function</a:t>
            </a:r>
          </a:p>
          <a:p>
            <a:r>
              <a:rPr lang="en-US" dirty="0"/>
              <a:t>Procedure</a:t>
            </a:r>
          </a:p>
          <a:p>
            <a:r>
              <a:rPr lang="en-US" dirty="0"/>
              <a:t>Trigger</a:t>
            </a:r>
          </a:p>
          <a:p>
            <a:r>
              <a:rPr lang="en-US" dirty="0"/>
              <a:t>Improve flexibility, productivity, and enforcement of business rules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SQL function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Similar purpose to built-in functions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CREATE 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km_to_miles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(km REAL)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RETURNS REAL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DETERMINISTIC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0.6213712*km;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Use in SQL</a:t>
            </a:r>
          </a:p>
          <a:p>
            <a:pPr marL="0" indent="0">
              <a:buNone/>
            </a:pPr>
            <a:r>
              <a:rPr lang="en-US" dirty="0"/>
              <a:t> 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FORMAT(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km_to_miles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(100),0);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SELECT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km_to_miles(distance)from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flight;</a:t>
            </a: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D2C4C477-7BE5-DFBF-8246-32FD793345BF}"/>
              </a:ext>
            </a:extLst>
          </p:cNvPr>
          <p:cNvSpPr/>
          <p:nvPr/>
        </p:nvSpPr>
        <p:spPr>
          <a:xfrm>
            <a:off x="4876800" y="2667000"/>
            <a:ext cx="3638550" cy="1295400"/>
          </a:xfrm>
          <a:prstGeom prst="wedgeRectCallout">
            <a:avLst>
              <a:gd name="adj1" fmla="val -95634"/>
              <a:gd name="adj2" fmla="val -120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fontAlgn="base"/>
            <a:r>
              <a:rPr lang="en-US" i="0" u="none" strike="noStrik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  <a:latin typeface="-apple-system"/>
              </a:rPr>
              <a:t>MySQL defines a deterministic function as one that 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  <a:latin typeface="-apple-system"/>
              </a:rPr>
              <a:t> 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  <a:latin typeface="inherit"/>
              </a:rPr>
              <a:t>always produces the same result for the same input parameters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Write an SQL function to convert Fahrenheit to Celsius.</a:t>
            </a:r>
          </a:p>
        </p:txBody>
      </p:sp>
    </p:spTree>
    <p:extLst>
      <p:ext uri="{BB962C8B-B14F-4D97-AF65-F5344CB8AC3E}">
        <p14:creationId xmlns:p14="http://schemas.microsoft.com/office/powerpoint/2010/main" val="18457729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72" name="Rectangle 16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SQL procedure</a:t>
            </a:r>
          </a:p>
        </p:txBody>
      </p:sp>
      <p:sp>
        <p:nvSpPr>
          <p:cNvPr id="70673" name="Rectangle 17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A stored procedure is SQL code that is dynamically loaded and executed by a CALL statement</a:t>
            </a:r>
          </a:p>
          <a:p>
            <a:r>
              <a:rPr lang="en-US" dirty="0"/>
              <a:t>Accounting example</a:t>
            </a:r>
          </a:p>
        </p:txBody>
      </p:sp>
      <p:pic>
        <p:nvPicPr>
          <p:cNvPr id="70674" name="Picture 18" descr="FireLite:Books:Data Management:6e:Art PNG:10-accounting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896116" y="3610304"/>
            <a:ext cx="5607050" cy="1508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125" y="1510644"/>
            <a:ext cx="7769225" cy="4938712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400" dirty="0">
                <a:latin typeface="Courier New"/>
                <a:cs typeface="Courier New"/>
              </a:rPr>
              <a:t>CREATE TABLE account (</a:t>
            </a:r>
          </a:p>
          <a:p>
            <a:pPr>
              <a:buNone/>
            </a:pPr>
            <a:r>
              <a:rPr lang="en-US" sz="1400" dirty="0" err="1">
                <a:latin typeface="Courier New"/>
                <a:cs typeface="Courier New"/>
              </a:rPr>
              <a:t>acctno</a:t>
            </a:r>
            <a:r>
              <a:rPr lang="en-US" sz="1400" dirty="0">
                <a:latin typeface="Courier New"/>
                <a:cs typeface="Courier New"/>
              </a:rPr>
              <a:t> INTEGER,</a:t>
            </a:r>
          </a:p>
          <a:p>
            <a:pPr>
              <a:buNone/>
            </a:pPr>
            <a:r>
              <a:rPr lang="en-US" sz="1400" dirty="0" err="1">
                <a:latin typeface="Courier New"/>
                <a:cs typeface="Courier New"/>
              </a:rPr>
              <a:t>acctbalance</a:t>
            </a:r>
            <a:r>
              <a:rPr lang="en-US" sz="1400" dirty="0">
                <a:latin typeface="Courier New"/>
                <a:cs typeface="Courier New"/>
              </a:rPr>
              <a:t> DECIMAL(9,2),</a:t>
            </a:r>
          </a:p>
          <a:p>
            <a:pPr>
              <a:buNone/>
            </a:pPr>
            <a:r>
              <a:rPr lang="en-US" sz="1400" dirty="0">
                <a:latin typeface="Courier New"/>
                <a:cs typeface="Courier New"/>
              </a:rPr>
              <a:t>primary key (</a:t>
            </a:r>
            <a:r>
              <a:rPr lang="en-US" sz="1400" dirty="0" err="1">
                <a:latin typeface="Courier New"/>
                <a:cs typeface="Courier New"/>
              </a:rPr>
              <a:t>acctno</a:t>
            </a:r>
            <a:r>
              <a:rPr lang="en-US" sz="1400" dirty="0">
                <a:latin typeface="Courier New"/>
                <a:cs typeface="Courier New"/>
              </a:rPr>
              <a:t>));</a:t>
            </a:r>
          </a:p>
          <a:p>
            <a:pPr>
              <a:buNone/>
            </a:pPr>
            <a:endParaRPr lang="en-US" sz="1400" dirty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1400" dirty="0">
                <a:latin typeface="Courier New"/>
                <a:cs typeface="Courier New"/>
              </a:rPr>
              <a:t>CREATE TABLE transaction (</a:t>
            </a:r>
          </a:p>
          <a:p>
            <a:pPr>
              <a:buNone/>
            </a:pPr>
            <a:r>
              <a:rPr lang="en-US" sz="1400" dirty="0" err="1">
                <a:latin typeface="Courier New"/>
                <a:cs typeface="Courier New"/>
              </a:rPr>
              <a:t>transid</a:t>
            </a:r>
            <a:r>
              <a:rPr lang="en-US" sz="1400" dirty="0">
                <a:latin typeface="Courier New"/>
                <a:cs typeface="Courier New"/>
              </a:rPr>
              <a:t> INTEGER,</a:t>
            </a:r>
          </a:p>
          <a:p>
            <a:pPr>
              <a:buNone/>
            </a:pPr>
            <a:r>
              <a:rPr lang="en-US" sz="1400" dirty="0" err="1">
                <a:latin typeface="Courier New"/>
                <a:cs typeface="Courier New"/>
              </a:rPr>
              <a:t>transamt</a:t>
            </a:r>
            <a:r>
              <a:rPr lang="en-US" sz="1400" dirty="0">
                <a:latin typeface="Courier New"/>
                <a:cs typeface="Courier New"/>
              </a:rPr>
              <a:t> DECIMAL(9,2),</a:t>
            </a:r>
          </a:p>
          <a:p>
            <a:pPr>
              <a:buNone/>
            </a:pPr>
            <a:r>
              <a:rPr lang="en-US" sz="1400" dirty="0" err="1">
                <a:latin typeface="Courier New"/>
                <a:cs typeface="Courier New"/>
              </a:rPr>
              <a:t>transdate</a:t>
            </a:r>
            <a:r>
              <a:rPr lang="en-US" sz="1400" dirty="0">
                <a:latin typeface="Courier New"/>
                <a:cs typeface="Courier New"/>
              </a:rPr>
              <a:t> DATE,</a:t>
            </a:r>
          </a:p>
          <a:p>
            <a:pPr>
              <a:buNone/>
            </a:pPr>
            <a:r>
              <a:rPr lang="en-US" sz="1400" dirty="0">
                <a:latin typeface="Courier New"/>
                <a:cs typeface="Courier New"/>
              </a:rPr>
              <a:t>PRIMARY </a:t>
            </a:r>
            <a:r>
              <a:rPr lang="en-US" sz="1400" dirty="0" err="1">
                <a:latin typeface="Courier New"/>
                <a:cs typeface="Courier New"/>
              </a:rPr>
              <a:t>KEY(transid</a:t>
            </a:r>
            <a:r>
              <a:rPr lang="en-US" sz="1400" dirty="0">
                <a:latin typeface="Courier New"/>
                <a:cs typeface="Courier New"/>
              </a:rPr>
              <a:t>));</a:t>
            </a:r>
          </a:p>
          <a:p>
            <a:pPr>
              <a:buNone/>
            </a:pPr>
            <a:endParaRPr lang="en-US" sz="1400" dirty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1400" dirty="0">
                <a:latin typeface="Courier New"/>
                <a:cs typeface="Courier New"/>
              </a:rPr>
              <a:t>CREATE TABLE entry (</a:t>
            </a:r>
          </a:p>
          <a:p>
            <a:pPr>
              <a:buNone/>
            </a:pPr>
            <a:r>
              <a:rPr lang="en-US" sz="1400" dirty="0" err="1">
                <a:latin typeface="Courier New"/>
                <a:cs typeface="Courier New"/>
              </a:rPr>
              <a:t>transid</a:t>
            </a:r>
            <a:r>
              <a:rPr lang="en-US" sz="1400" dirty="0">
                <a:latin typeface="Courier New"/>
                <a:cs typeface="Courier New"/>
              </a:rPr>
              <a:t> INTEGER,</a:t>
            </a:r>
          </a:p>
          <a:p>
            <a:pPr>
              <a:buNone/>
            </a:pPr>
            <a:r>
              <a:rPr lang="en-US" sz="1400" dirty="0" err="1">
                <a:latin typeface="Courier New"/>
                <a:cs typeface="Courier New"/>
              </a:rPr>
              <a:t>acctno</a:t>
            </a:r>
            <a:r>
              <a:rPr lang="en-US" sz="1400" dirty="0">
                <a:latin typeface="Courier New"/>
                <a:cs typeface="Courier New"/>
              </a:rPr>
              <a:t> INTEGER,</a:t>
            </a:r>
          </a:p>
          <a:p>
            <a:pPr>
              <a:buNone/>
            </a:pPr>
            <a:r>
              <a:rPr lang="en-US" sz="1400" dirty="0" err="1">
                <a:latin typeface="Courier New"/>
                <a:cs typeface="Courier New"/>
              </a:rPr>
              <a:t>entrytype</a:t>
            </a:r>
            <a:r>
              <a:rPr lang="en-US" sz="1400" dirty="0">
                <a:latin typeface="Courier New"/>
                <a:cs typeface="Courier New"/>
              </a:rPr>
              <a:t> CHAR(2),</a:t>
            </a:r>
          </a:p>
          <a:p>
            <a:pPr>
              <a:buNone/>
            </a:pPr>
            <a:r>
              <a:rPr lang="en-US" sz="1400" dirty="0">
                <a:latin typeface="Courier New"/>
                <a:cs typeface="Courier New"/>
              </a:rPr>
              <a:t>PRIMARY </a:t>
            </a:r>
            <a:r>
              <a:rPr lang="en-US" sz="1400" dirty="0" err="1">
                <a:latin typeface="Courier New"/>
                <a:cs typeface="Courier New"/>
              </a:rPr>
              <a:t>KEY(acctno</a:t>
            </a:r>
            <a:r>
              <a:rPr lang="en-US" sz="1400" dirty="0">
                <a:latin typeface="Courier New"/>
                <a:cs typeface="Courier New"/>
              </a:rPr>
              <a:t>, </a:t>
            </a:r>
            <a:r>
              <a:rPr lang="en-US" sz="1400" dirty="0" err="1">
                <a:latin typeface="Courier New"/>
                <a:cs typeface="Courier New"/>
              </a:rPr>
              <a:t>transid</a:t>
            </a:r>
            <a:r>
              <a:rPr lang="en-US" sz="1400" dirty="0">
                <a:latin typeface="Courier New"/>
                <a:cs typeface="Courier New"/>
              </a:rPr>
              <a:t>),</a:t>
            </a:r>
          </a:p>
          <a:p>
            <a:pPr>
              <a:buNone/>
            </a:pPr>
            <a:r>
              <a:rPr lang="en-US" sz="1400" dirty="0">
                <a:latin typeface="Courier New"/>
                <a:cs typeface="Courier New"/>
              </a:rPr>
              <a:t>CONSTRAINT </a:t>
            </a:r>
            <a:r>
              <a:rPr lang="en-US" sz="1400" dirty="0" err="1">
                <a:latin typeface="Courier New"/>
                <a:cs typeface="Courier New"/>
              </a:rPr>
              <a:t>fk_account</a:t>
            </a:r>
            <a:r>
              <a:rPr lang="en-US" sz="1400" dirty="0">
                <a:latin typeface="Courier New"/>
                <a:cs typeface="Courier New"/>
              </a:rPr>
              <a:t> FOREIGN </a:t>
            </a:r>
            <a:r>
              <a:rPr lang="en-US" sz="1400" dirty="0" err="1">
                <a:latin typeface="Courier New"/>
                <a:cs typeface="Courier New"/>
              </a:rPr>
              <a:t>KEY(acctno</a:t>
            </a:r>
            <a:r>
              <a:rPr lang="en-US" sz="1400" dirty="0">
                <a:latin typeface="Courier New"/>
                <a:cs typeface="Courier New"/>
              </a:rPr>
              <a:t>) REFERENCES </a:t>
            </a:r>
            <a:r>
              <a:rPr lang="en-US" sz="1400" dirty="0" err="1">
                <a:latin typeface="Courier New"/>
                <a:cs typeface="Courier New"/>
              </a:rPr>
              <a:t>account(acctno</a:t>
            </a:r>
            <a:r>
              <a:rPr lang="en-US" sz="1400" dirty="0">
                <a:latin typeface="Courier New"/>
                <a:cs typeface="Courier New"/>
              </a:rPr>
              <a:t>),</a:t>
            </a:r>
          </a:p>
          <a:p>
            <a:pPr>
              <a:buNone/>
            </a:pPr>
            <a:r>
              <a:rPr lang="en-US" sz="1400" dirty="0">
                <a:latin typeface="Courier New"/>
                <a:cs typeface="Courier New"/>
              </a:rPr>
              <a:t>CONSTRAINT </a:t>
            </a:r>
            <a:r>
              <a:rPr lang="en-US" sz="1400" dirty="0" err="1">
                <a:latin typeface="Courier New"/>
                <a:cs typeface="Courier New"/>
              </a:rPr>
              <a:t>fk_transaction</a:t>
            </a:r>
            <a:r>
              <a:rPr lang="en-US" sz="1400" dirty="0">
                <a:latin typeface="Courier New"/>
                <a:cs typeface="Courier New"/>
              </a:rPr>
              <a:t> FOREIGN </a:t>
            </a:r>
            <a:r>
              <a:rPr lang="en-US" sz="1400" dirty="0" err="1">
                <a:latin typeface="Courier New"/>
                <a:cs typeface="Courier New"/>
              </a:rPr>
              <a:t>KEY(transid</a:t>
            </a:r>
            <a:r>
              <a:rPr lang="en-US" sz="1400" dirty="0">
                <a:latin typeface="Courier New"/>
                <a:cs typeface="Courier New"/>
              </a:rPr>
              <a:t>) REFERENCES </a:t>
            </a:r>
            <a:r>
              <a:rPr lang="en-US" sz="1400" dirty="0" err="1">
                <a:latin typeface="Courier New"/>
                <a:cs typeface="Courier New"/>
              </a:rPr>
              <a:t>transaction(transid</a:t>
            </a:r>
            <a:r>
              <a:rPr lang="en-US" sz="1400" dirty="0">
                <a:latin typeface="Courier New"/>
                <a:cs typeface="Courier New"/>
              </a:rPr>
              <a:t>));</a:t>
            </a:r>
          </a:p>
        </p:txBody>
      </p:sp>
      <p:sp>
        <p:nvSpPr>
          <p:cNvPr id="4" name="Snip Single Corner Rectangle 3"/>
          <p:cNvSpPr/>
          <p:nvPr/>
        </p:nvSpPr>
        <p:spPr bwMode="auto">
          <a:xfrm>
            <a:off x="5562600" y="2209800"/>
            <a:ext cx="2971800" cy="990600"/>
          </a:xfrm>
          <a:prstGeom prst="snip1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First create a schema: </a:t>
            </a:r>
            <a:r>
              <a:rPr lang="en-US" dirty="0" err="1"/>
              <a:t>AccSystem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-109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 procedure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90689"/>
            <a:ext cx="7769225" cy="4481512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DELIMITER //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-- Define the input values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CREATE PROCEDURE transfer (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IN `Credit account` INTEGER,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IN `Debit account`  INTEGER,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IN  Amount          DECIMAL(9,2),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IN `Transaction ID` INTEGER)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LANGUAGE SQL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DETERMINISTIC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BEGIN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-- Save the transaction details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INSERT INTO transaction VALUES (`Transaction ID`, Amount, CURRENT_DATE);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UPDATE account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-- Increase the credit account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SET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acctbalance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acctbalance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+ Amount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WHERE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acctno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= `Credit account`;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INSERT INTO entry VALUES (`Transaction ID`, `Credit account`, '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cr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');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UPDATE account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-- Decrease the debit account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SET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acctbalance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acctbalance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- Amount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WHERE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acctno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= `Debit account`;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INSERT INTO entry VALUES (`Transaction ID`, `Debit account`, '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db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');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END //</a:t>
            </a:r>
            <a:endParaRPr lang="en-US" sz="1400" dirty="0">
              <a:latin typeface="Courier New" pitchFamily="-109" charset="0"/>
            </a:endParaRPr>
          </a:p>
        </p:txBody>
      </p:sp>
      <p:sp>
        <p:nvSpPr>
          <p:cNvPr id="71686" name="Comment 6"/>
          <p:cNvSpPr>
            <a:spLocks noChangeArrowheads="1"/>
          </p:cNvSpPr>
          <p:nvPr/>
        </p:nvSpPr>
        <p:spPr bwMode="auto">
          <a:xfrm>
            <a:off x="6934200" y="1828800"/>
            <a:ext cx="1752600" cy="1223070"/>
          </a:xfrm>
          <a:prstGeom prst="foldedCorner">
            <a:avLst>
              <a:gd name="adj" fmla="val 12500"/>
            </a:avLst>
          </a:prstGeom>
          <a:solidFill>
            <a:srgbClr val="FCFDC6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00"/>
                </a:solidFill>
                <a:latin typeface="Georgia" pitchFamily="-109" charset="0"/>
              </a:rPr>
              <a:t>Need to delimit the procedure and SQL commands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SQL procedure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Click on the stored procedure’s rightmost icon for pop-up entry window</a:t>
            </a:r>
          </a:p>
          <a:p>
            <a:pPr lvl="1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9357" y="3886200"/>
            <a:ext cx="4844143" cy="27127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817812"/>
            <a:ext cx="3155702" cy="1068388"/>
          </a:xfrm>
          <a:prstGeom prst="rect">
            <a:avLst/>
          </a:prstGeom>
        </p:spPr>
      </p:pic>
      <p:sp>
        <p:nvSpPr>
          <p:cNvPr id="8" name="Bent Arrow 7"/>
          <p:cNvSpPr/>
          <p:nvPr/>
        </p:nvSpPr>
        <p:spPr bwMode="auto">
          <a:xfrm flipV="1">
            <a:off x="2133600" y="4301172"/>
            <a:ext cx="1371600" cy="941388"/>
          </a:xfrm>
          <a:prstGeom prst="bentArrow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0265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SQL procedure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Example</a:t>
            </a:r>
          </a:p>
          <a:p>
            <a:pPr lvl="1"/>
            <a:r>
              <a:rPr lang="en-US" dirty="0"/>
              <a:t>Transaction 1 transfers $100 to account 101 (the credit account) from account 102 (the debit account)</a:t>
            </a:r>
            <a:br>
              <a:rPr lang="en-US" dirty="0"/>
            </a:br>
            <a:endParaRPr lang="en-US" dirty="0"/>
          </a:p>
          <a:p>
            <a:pPr marL="3429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CALL transfer(101,102,100,1);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Data definition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Table, views, and indexes can be defined while the system is operational</a:t>
            </a:r>
          </a:p>
          <a:p>
            <a:r>
              <a:rPr lang="en-GB" dirty="0"/>
              <a:t>Base table</a:t>
            </a:r>
          </a:p>
          <a:p>
            <a:pPr lvl="1"/>
            <a:r>
              <a:rPr lang="en-GB" dirty="0"/>
              <a:t>An autonomous, named table</a:t>
            </a:r>
          </a:p>
          <a:p>
            <a:r>
              <a:rPr lang="en-GB" dirty="0"/>
              <a:t>CREATE TABLE</a:t>
            </a: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Trigger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A set of actions set off by an SQL statement that changes the state of the database</a:t>
            </a:r>
          </a:p>
          <a:p>
            <a:pPr lvl="1"/>
            <a:r>
              <a:rPr lang="en-US" dirty="0"/>
              <a:t>UPDATE</a:t>
            </a:r>
          </a:p>
          <a:p>
            <a:pPr lvl="1"/>
            <a:r>
              <a:rPr lang="en-US" dirty="0"/>
              <a:t>INSERT</a:t>
            </a:r>
          </a:p>
          <a:p>
            <a:pPr lvl="1"/>
            <a:r>
              <a:rPr lang="en-US" dirty="0"/>
              <a:t>DELETE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Trigger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Automatically log all updates to a log file</a:t>
            </a:r>
          </a:p>
          <a:p>
            <a:pPr lvl="1"/>
            <a:r>
              <a:rPr lang="en-US" dirty="0"/>
              <a:t>Create a table for storing log rows</a:t>
            </a:r>
          </a:p>
          <a:p>
            <a:pPr lvl="1"/>
            <a:r>
              <a:rPr lang="en-US" dirty="0"/>
              <a:t>Create a trigger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stock_log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stkcode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CHAR(3),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old_stkprice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DECIMAL(6,2),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new_stkprice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DECIMAL(6,2),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old_stkqty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DECIMAL(8),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new_stkqty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DECIMAL(8),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update_stktime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TIMESTAMP NOT NULL,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	PRIMARY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KEY(update_stktime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Trigger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dirty="0">
                <a:latin typeface="Courier New" pitchFamily="-109" charset="0"/>
              </a:rPr>
              <a:t>DELIMITER //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-109" charset="0"/>
              </a:rPr>
              <a:t>CREATE TRIGGER </a:t>
            </a:r>
            <a:r>
              <a:rPr lang="en-US" sz="2000" dirty="0" err="1">
                <a:latin typeface="Courier New" pitchFamily="-109" charset="0"/>
              </a:rPr>
              <a:t>stock_update</a:t>
            </a:r>
            <a:endParaRPr lang="en-US" sz="2000" dirty="0">
              <a:latin typeface="Courier New" pitchFamily="-109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Courier New" pitchFamily="-109" charset="0"/>
              </a:rPr>
              <a:t>AFTER UPDATE ON stock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-109" charset="0"/>
              </a:rPr>
              <a:t>FOR EACH ROW BEGIN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-109" charset="0"/>
              </a:rPr>
              <a:t>INSERT INTO </a:t>
            </a:r>
            <a:r>
              <a:rPr lang="en-US" sz="2000" dirty="0" err="1">
                <a:latin typeface="Courier New" pitchFamily="-109" charset="0"/>
              </a:rPr>
              <a:t>stock_log</a:t>
            </a:r>
            <a:r>
              <a:rPr lang="en-US" sz="2000" dirty="0">
                <a:latin typeface="Courier New" pitchFamily="-109" charset="0"/>
              </a:rPr>
              <a:t> VALUES 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-109" charset="0"/>
              </a:rPr>
              <a:t>	(</a:t>
            </a:r>
            <a:r>
              <a:rPr lang="en-US" sz="2000" dirty="0" err="1">
                <a:latin typeface="Courier New" pitchFamily="-109" charset="0"/>
              </a:rPr>
              <a:t>OLD.stkcode</a:t>
            </a:r>
            <a:r>
              <a:rPr lang="en-US" sz="2000" dirty="0">
                <a:latin typeface="Courier New" pitchFamily="-109" charset="0"/>
              </a:rPr>
              <a:t>, </a:t>
            </a:r>
            <a:r>
              <a:rPr lang="en-US" sz="2000" dirty="0" err="1">
                <a:latin typeface="Courier New" pitchFamily="-109" charset="0"/>
              </a:rPr>
              <a:t>OLD.stkprice</a:t>
            </a:r>
            <a:r>
              <a:rPr lang="en-US" sz="2000" dirty="0">
                <a:latin typeface="Courier New" pitchFamily="-109" charset="0"/>
              </a:rPr>
              <a:t>, </a:t>
            </a:r>
            <a:r>
              <a:rPr lang="en-US" sz="2000" dirty="0" err="1">
                <a:latin typeface="Courier New" pitchFamily="-109" charset="0"/>
              </a:rPr>
              <a:t>NEW.stkprice</a:t>
            </a:r>
            <a:r>
              <a:rPr lang="en-US" sz="2000" dirty="0">
                <a:latin typeface="Courier New" pitchFamily="-109" charset="0"/>
              </a:rPr>
              <a:t>, 	 </a:t>
            </a:r>
            <a:r>
              <a:rPr lang="en-US" sz="2000" dirty="0" err="1">
                <a:latin typeface="Courier New" pitchFamily="-109" charset="0"/>
              </a:rPr>
              <a:t>OLD.stkqty</a:t>
            </a:r>
            <a:r>
              <a:rPr lang="en-US" sz="2000" dirty="0">
                <a:latin typeface="Courier New" pitchFamily="-109" charset="0"/>
              </a:rPr>
              <a:t>, </a:t>
            </a:r>
            <a:r>
              <a:rPr lang="en-US" sz="2000" dirty="0" err="1">
                <a:latin typeface="Courier New" pitchFamily="-109" charset="0"/>
              </a:rPr>
              <a:t>NEW.stkqty</a:t>
            </a:r>
            <a:r>
              <a:rPr lang="en-US" sz="2000" dirty="0">
                <a:latin typeface="Courier New" pitchFamily="-109" charset="0"/>
              </a:rPr>
              <a:t>, CURRENT_TIMESTAMP);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-109" charset="0"/>
              </a:rPr>
              <a:t>END //</a:t>
            </a:r>
          </a:p>
          <a:p>
            <a:pPr>
              <a:buFontTx/>
              <a:buNone/>
            </a:pPr>
            <a:endParaRPr lang="en-US" sz="36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3AA25-9875-9D4F-B1D3-3BA4A677A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Unique Identifier (UUID)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051D5-B7E5-1C4E-8EDF-E862FB814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Universally Unique Identifier (UUID) is a generated number that is globally unique even if generated by two independent programs on different computers</a:t>
            </a:r>
          </a:p>
          <a:p>
            <a:pPr lvl="1"/>
            <a:r>
              <a:rPr lang="en-US" dirty="0"/>
              <a:t>The probability that a UUID is not unique is close enough to zero to be negligible</a:t>
            </a:r>
          </a:p>
          <a:p>
            <a:r>
              <a:rPr lang="en-US" dirty="0"/>
              <a:t>Generated from a timestamp (temporal difference) and computer node id (spatial difference)</a:t>
            </a:r>
          </a:p>
          <a:p>
            <a:r>
              <a:rPr lang="en-US" dirty="0"/>
              <a:t> A UUID value is a 128-bit number</a:t>
            </a:r>
          </a:p>
          <a:p>
            <a:r>
              <a:rPr lang="en-US" dirty="0"/>
              <a:t>Can be used to create a primary key in a distributed environment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SELECT UUID() AS </a:t>
            </a:r>
            <a:r>
              <a:rPr lang="en-US" dirty="0" err="1"/>
              <a:t>UUID_Value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20766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Nulls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>
            <a:normAutofit/>
          </a:bodyPr>
          <a:lstStyle/>
          <a:p>
            <a:r>
              <a:rPr lang="en-GB" dirty="0"/>
              <a:t>Don’t confuse null with blank or zero</a:t>
            </a:r>
          </a:p>
          <a:p>
            <a:r>
              <a:rPr lang="en-GB" dirty="0"/>
              <a:t>Multiple meanings</a:t>
            </a:r>
          </a:p>
          <a:p>
            <a:pPr lvl="1"/>
            <a:r>
              <a:rPr lang="en-GB" dirty="0"/>
              <a:t>Unknown data</a:t>
            </a:r>
          </a:p>
          <a:p>
            <a:pPr lvl="1"/>
            <a:r>
              <a:rPr lang="en-GB" dirty="0"/>
              <a:t>Inapplicable data</a:t>
            </a:r>
          </a:p>
          <a:p>
            <a:pPr lvl="1"/>
            <a:r>
              <a:rPr lang="en-GB" dirty="0"/>
              <a:t>No value supplied</a:t>
            </a:r>
          </a:p>
          <a:p>
            <a:pPr lvl="1"/>
            <a:r>
              <a:rPr lang="en-GB" dirty="0"/>
              <a:t>Value undefined</a:t>
            </a:r>
          </a:p>
          <a:p>
            <a:r>
              <a:rPr lang="en-GB" dirty="0"/>
              <a:t>Creates confusion because the user must make an inference</a:t>
            </a:r>
          </a:p>
          <a:p>
            <a:r>
              <a:rPr lang="en-GB" dirty="0"/>
              <a:t>One expert advises that NOT NULL be used for all columns to avoid confusion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Security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Data are a valuable resource</a:t>
            </a:r>
          </a:p>
          <a:p>
            <a:r>
              <a:rPr lang="en-GB" dirty="0"/>
              <a:t>Access should be controlled</a:t>
            </a:r>
          </a:p>
          <a:p>
            <a:r>
              <a:rPr lang="en-GB" dirty="0"/>
              <a:t>SQL security procedures</a:t>
            </a:r>
          </a:p>
          <a:p>
            <a:pPr lvl="1"/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CREATE VIEW</a:t>
            </a:r>
          </a:p>
          <a:p>
            <a:pPr lvl="1"/>
            <a:r>
              <a:rPr lang="en-GB" dirty="0"/>
              <a:t>Authorization commands</a:t>
            </a: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Authorization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Based on privilege concept</a:t>
            </a:r>
          </a:p>
          <a:p>
            <a:r>
              <a:rPr lang="en-GB"/>
              <a:t>You cannot execute an operation without the appropriate privilege</a:t>
            </a:r>
          </a:p>
          <a:p>
            <a:r>
              <a:rPr lang="en-GB"/>
              <a:t>DBA has all privileges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09650" y="152400"/>
            <a:ext cx="71247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GRANT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009650" y="1066800"/>
            <a:ext cx="8229600" cy="5334000"/>
          </a:xfrm>
          <a:noFill/>
          <a:ln/>
        </p:spPr>
        <p:txBody>
          <a:bodyPr lIns="90488" tIns="44450" rIns="90488" bIns="44450"/>
          <a:lstStyle/>
          <a:p>
            <a:r>
              <a:rPr lang="en-GB" sz="2000" dirty="0"/>
              <a:t>Defines a user’s privileges</a:t>
            </a:r>
          </a:p>
          <a:p>
            <a:r>
              <a:rPr lang="en-GB" sz="2000" dirty="0"/>
              <a:t>Format</a:t>
            </a:r>
          </a:p>
          <a:p>
            <a:pPr lvl="1">
              <a:buClr>
                <a:schemeClr val="tx1"/>
              </a:buClr>
              <a:buFont typeface="Wingdings" pitchFamily="-109" charset="2"/>
              <a:buNone/>
            </a:pPr>
            <a:r>
              <a:rPr lang="en-GB" sz="1800" dirty="0">
                <a:latin typeface="Courier New" pitchFamily="-109" charset="0"/>
              </a:rPr>
              <a:t>GRANT privileges ON object TO users</a:t>
            </a:r>
          </a:p>
          <a:p>
            <a:pPr lvl="1">
              <a:buClr>
                <a:schemeClr val="tx1"/>
              </a:buClr>
              <a:buFont typeface="Wingdings" pitchFamily="-109" charset="2"/>
              <a:buNone/>
            </a:pPr>
            <a:r>
              <a:rPr lang="en-GB" sz="1800" dirty="0">
                <a:latin typeface="Courier New" pitchFamily="-109" charset="0"/>
              </a:rPr>
              <a:t>   [WITH GRANT OPTION];</a:t>
            </a:r>
          </a:p>
          <a:p>
            <a:r>
              <a:rPr lang="en-GB" sz="2000" dirty="0"/>
              <a:t>An object is a base table or view</a:t>
            </a:r>
          </a:p>
          <a:p>
            <a:r>
              <a:rPr lang="en-GB" sz="2000" dirty="0"/>
              <a:t>The keyword </a:t>
            </a:r>
            <a:r>
              <a:rPr lang="en-GB" sz="2000" i="1" dirty="0"/>
              <a:t>privilege</a:t>
            </a:r>
            <a:r>
              <a:rPr lang="en-GB" sz="2000" dirty="0"/>
              <a:t> can be </a:t>
            </a:r>
            <a:r>
              <a:rPr lang="en-GB" sz="2000" dirty="0">
                <a:latin typeface="Courier New" pitchFamily="-109" charset="0"/>
              </a:rPr>
              <a:t>ALL PRIVILEGES</a:t>
            </a:r>
            <a:r>
              <a:rPr lang="en-GB" sz="2000" dirty="0"/>
              <a:t> or chosen from</a:t>
            </a:r>
          </a:p>
          <a:p>
            <a:pPr lvl="1"/>
            <a:r>
              <a:rPr lang="en-GB" sz="1800" dirty="0">
                <a:latin typeface="Courier New" pitchFamily="-109" charset="0"/>
              </a:rPr>
              <a:t>SELECT</a:t>
            </a:r>
          </a:p>
          <a:p>
            <a:pPr lvl="1"/>
            <a:r>
              <a:rPr lang="en-GB" sz="1800" dirty="0">
                <a:latin typeface="Courier New" pitchFamily="-109" charset="0"/>
              </a:rPr>
              <a:t>UPDATE</a:t>
            </a:r>
          </a:p>
          <a:p>
            <a:pPr lvl="1"/>
            <a:r>
              <a:rPr lang="en-GB" sz="1800" dirty="0">
                <a:latin typeface="Courier New" pitchFamily="-109" charset="0"/>
              </a:rPr>
              <a:t>DELETE</a:t>
            </a:r>
          </a:p>
          <a:p>
            <a:pPr lvl="1"/>
            <a:r>
              <a:rPr lang="en-GB" sz="1800" dirty="0">
                <a:latin typeface="Courier New" pitchFamily="-109" charset="0"/>
              </a:rPr>
              <a:t>INSERT</a:t>
            </a:r>
          </a:p>
          <a:p>
            <a:r>
              <a:rPr lang="en-GB" sz="2000" dirty="0"/>
              <a:t>Privileges can be granted to everybody using the keyword </a:t>
            </a:r>
            <a:r>
              <a:rPr lang="en-GB" sz="2000" dirty="0">
                <a:latin typeface="Courier New" pitchFamily="-109" charset="0"/>
              </a:rPr>
              <a:t>PUBLIC</a:t>
            </a:r>
            <a:r>
              <a:rPr lang="en-GB" sz="2000" dirty="0"/>
              <a:t> or to selected users by specifying their user identifier</a:t>
            </a: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GRANT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The UPDATE privilege can specify particular columns in a base table or view</a:t>
            </a:r>
          </a:p>
          <a:p>
            <a:r>
              <a:rPr lang="en-GB" dirty="0"/>
              <a:t>Some privileges apply only to base tables</a:t>
            </a:r>
          </a:p>
          <a:p>
            <a:pPr marL="3429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ALTER</a:t>
            </a:r>
          </a:p>
          <a:p>
            <a:pPr marL="3429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WITH GRANT OPTION</a:t>
            </a:r>
          </a:p>
          <a:p>
            <a:pPr lvl="1"/>
            <a:r>
              <a:rPr lang="en-GB" dirty="0"/>
              <a:t>Permits a user to pass privileges to another user</a:t>
            </a:r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Using GRANT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87387" y="1600200"/>
            <a:ext cx="7769225" cy="4113213"/>
          </a:xfrm>
          <a:noFill/>
          <a:ln/>
        </p:spPr>
        <p:txBody>
          <a:bodyPr lIns="90488" tIns="44450" rIns="90488" bIns="44450"/>
          <a:lstStyle/>
          <a:p>
            <a:r>
              <a:rPr lang="en-GB" sz="2000" i="1" dirty="0"/>
              <a:t>Give Alice all rights to the STOCK table.</a:t>
            </a:r>
            <a:endParaRPr lang="en-GB" sz="2000" dirty="0"/>
          </a:p>
          <a:p>
            <a:pPr>
              <a:buFontTx/>
              <a:buNone/>
            </a:pPr>
            <a:r>
              <a:rPr lang="en-GB" sz="2000" dirty="0"/>
              <a:t>	</a:t>
            </a:r>
            <a:r>
              <a:rPr lang="en-GB" sz="1800" dirty="0">
                <a:latin typeface="Courier New" pitchFamily="-109" charset="0"/>
              </a:rPr>
              <a:t>GRANT ALL PRIVILEGES ON stock TO </a:t>
            </a:r>
            <a:r>
              <a:rPr lang="en-GB" sz="1800" dirty="0" err="1">
                <a:latin typeface="Courier New" pitchFamily="-109" charset="0"/>
              </a:rPr>
              <a:t>alice</a:t>
            </a:r>
            <a:r>
              <a:rPr lang="en-GB" sz="1800" dirty="0">
                <a:latin typeface="Courier New" pitchFamily="-109" charset="0"/>
              </a:rPr>
              <a:t>;</a:t>
            </a:r>
            <a:endParaRPr lang="en-GB" sz="2000" dirty="0"/>
          </a:p>
          <a:p>
            <a:r>
              <a:rPr lang="en-GB" sz="2000" i="1" dirty="0"/>
              <a:t>Permit the accounting staff, Todd and Nancy, to update the price of a stock.</a:t>
            </a:r>
            <a:endParaRPr lang="en-GB" sz="2000" dirty="0"/>
          </a:p>
          <a:p>
            <a:pPr>
              <a:buFontTx/>
              <a:buNone/>
            </a:pPr>
            <a:r>
              <a:rPr lang="en-GB" sz="2000" dirty="0"/>
              <a:t>	</a:t>
            </a:r>
            <a:r>
              <a:rPr lang="en-GB" sz="1800" dirty="0">
                <a:latin typeface="Courier New" pitchFamily="-109" charset="0"/>
              </a:rPr>
              <a:t>GRANT UPDATE (</a:t>
            </a:r>
            <a:r>
              <a:rPr lang="en-GB" sz="1800" dirty="0" err="1">
                <a:latin typeface="Courier New" pitchFamily="-109" charset="0"/>
              </a:rPr>
              <a:t>stkprice</a:t>
            </a:r>
            <a:r>
              <a:rPr lang="en-GB" sz="1800" dirty="0">
                <a:latin typeface="Courier New" pitchFamily="-109" charset="0"/>
              </a:rPr>
              <a:t>) ON stock TO </a:t>
            </a:r>
            <a:r>
              <a:rPr lang="en-GB" sz="1800" dirty="0" err="1">
                <a:latin typeface="Courier New" pitchFamily="-109" charset="0"/>
              </a:rPr>
              <a:t>todd</a:t>
            </a:r>
            <a:r>
              <a:rPr lang="en-GB" sz="1800" dirty="0">
                <a:latin typeface="Courier New" pitchFamily="-109" charset="0"/>
              </a:rPr>
              <a:t>, </a:t>
            </a:r>
            <a:r>
              <a:rPr lang="en-GB" sz="1800" dirty="0" err="1">
                <a:latin typeface="Courier New" pitchFamily="-109" charset="0"/>
              </a:rPr>
              <a:t>nancy</a:t>
            </a:r>
            <a:r>
              <a:rPr lang="en-GB" sz="1800" dirty="0">
                <a:latin typeface="Courier New" pitchFamily="-109" charset="0"/>
              </a:rPr>
              <a:t>;</a:t>
            </a:r>
            <a:endParaRPr lang="en-GB" sz="2000" dirty="0"/>
          </a:p>
          <a:p>
            <a:r>
              <a:rPr lang="en-GB" sz="2000" i="1" dirty="0"/>
              <a:t>Give all staff the privilege to select rows from ITEM.</a:t>
            </a:r>
            <a:endParaRPr lang="en-GB" sz="2000" dirty="0"/>
          </a:p>
          <a:p>
            <a:pPr>
              <a:buFontTx/>
              <a:buNone/>
            </a:pPr>
            <a:r>
              <a:rPr lang="en-GB" sz="2000" dirty="0"/>
              <a:t>	</a:t>
            </a:r>
            <a:r>
              <a:rPr lang="en-GB" sz="1800" dirty="0">
                <a:latin typeface="Courier New" pitchFamily="-109" charset="0"/>
              </a:rPr>
              <a:t>GRANT SELECT ON item TO PUBLIC;</a:t>
            </a:r>
            <a:endParaRPr lang="en-GB" sz="2000" dirty="0"/>
          </a:p>
          <a:p>
            <a:r>
              <a:rPr lang="en-GB" sz="2000" i="1" dirty="0"/>
              <a:t>Give Alice all rights to view STK.</a:t>
            </a:r>
            <a:endParaRPr lang="en-GB" sz="2000" dirty="0"/>
          </a:p>
          <a:p>
            <a:pPr>
              <a:buFontTx/>
              <a:buNone/>
            </a:pPr>
            <a:r>
              <a:rPr lang="en-GB" sz="2000" dirty="0"/>
              <a:t>	</a:t>
            </a:r>
            <a:r>
              <a:rPr lang="en-GB" sz="2000" dirty="0">
                <a:latin typeface="Courier New" pitchFamily="-109" charset="0"/>
              </a:rPr>
              <a:t>GRANT SELECT, UPDATE, DELETE, INSERT ON </a:t>
            </a:r>
            <a:r>
              <a:rPr lang="en-GB" sz="2000" dirty="0" err="1">
                <a:latin typeface="Courier New" pitchFamily="-109" charset="0"/>
              </a:rPr>
              <a:t>stk</a:t>
            </a:r>
            <a:endParaRPr lang="en-GB" sz="2000" dirty="0">
              <a:latin typeface="Courier New" pitchFamily="-109" charset="0"/>
            </a:endParaRPr>
          </a:p>
          <a:p>
            <a:pPr>
              <a:buFontTx/>
              <a:buNone/>
            </a:pPr>
            <a:r>
              <a:rPr lang="en-GB" sz="2000" dirty="0">
                <a:latin typeface="Courier New" pitchFamily="-109" charset="0"/>
              </a:rPr>
              <a:t>	   TO </a:t>
            </a:r>
            <a:r>
              <a:rPr lang="en-GB" sz="2000" dirty="0" err="1">
                <a:latin typeface="Courier New" pitchFamily="-109" charset="0"/>
              </a:rPr>
              <a:t>alice</a:t>
            </a:r>
            <a:r>
              <a:rPr lang="en-GB" sz="2000" dirty="0">
                <a:latin typeface="Courier New" pitchFamily="-109" charset="0"/>
              </a:rPr>
              <a:t>;</a:t>
            </a:r>
          </a:p>
          <a:p>
            <a:pPr>
              <a:buFontTx/>
              <a:buNone/>
            </a:pPr>
            <a:endParaRPr lang="en-GB" sz="2000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Constraints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59158"/>
            <a:ext cx="8077200" cy="4113212"/>
          </a:xfrm>
        </p:spPr>
        <p:txBody>
          <a:bodyPr/>
          <a:lstStyle/>
          <a:p>
            <a:r>
              <a:rPr lang="en-US" dirty="0"/>
              <a:t>Primary key</a:t>
            </a:r>
          </a:p>
          <a:p>
            <a:pPr>
              <a:buFontTx/>
              <a:buNone/>
            </a:pPr>
            <a:r>
              <a:rPr lang="en-US" sz="1800" dirty="0">
                <a:latin typeface="Courier New" pitchFamily="-109" charset="0"/>
              </a:rPr>
              <a:t>   CONSTRAINT </a:t>
            </a:r>
            <a:r>
              <a:rPr lang="en-US" sz="1800" dirty="0" err="1">
                <a:latin typeface="Courier New" pitchFamily="-109" charset="0"/>
              </a:rPr>
              <a:t>pk_stock</a:t>
            </a:r>
            <a:r>
              <a:rPr lang="en-US" sz="1800" dirty="0">
                <a:latin typeface="Courier New" pitchFamily="-109" charset="0"/>
              </a:rPr>
              <a:t> PRIMARY KEY(</a:t>
            </a:r>
            <a:r>
              <a:rPr lang="en-US" sz="1800" dirty="0" err="1">
                <a:latin typeface="Courier New" pitchFamily="-109" charset="0"/>
              </a:rPr>
              <a:t>stkcode</a:t>
            </a:r>
            <a:r>
              <a:rPr lang="en-US" sz="1800" dirty="0">
                <a:latin typeface="Courier New" pitchFamily="-109" charset="0"/>
              </a:rPr>
              <a:t>);</a:t>
            </a:r>
            <a:endParaRPr lang="en-US" dirty="0">
              <a:latin typeface="Courier New" pitchFamily="-109" charset="0"/>
            </a:endParaRPr>
          </a:p>
          <a:p>
            <a:r>
              <a:rPr lang="en-US" dirty="0"/>
              <a:t>Foreign key</a:t>
            </a:r>
          </a:p>
          <a:p>
            <a:pPr>
              <a:buFontTx/>
              <a:buNone/>
            </a:pPr>
            <a:r>
              <a:rPr lang="en-US" sz="1800" dirty="0">
                <a:latin typeface="Courier New" pitchFamily="-109" charset="0"/>
              </a:rPr>
              <a:t>   CONSTRAINT </a:t>
            </a:r>
            <a:r>
              <a:rPr lang="en-US" sz="1800" dirty="0" err="1">
                <a:latin typeface="Courier New" pitchFamily="-109" charset="0"/>
              </a:rPr>
              <a:t>fk_stock_nation</a:t>
            </a:r>
            <a:endParaRPr lang="en-US" sz="1800" dirty="0">
              <a:latin typeface="Courier New" pitchFamily="-109" charset="0"/>
            </a:endParaRPr>
          </a:p>
          <a:p>
            <a:pPr>
              <a:buFontTx/>
              <a:buNone/>
            </a:pPr>
            <a:r>
              <a:rPr lang="en-US" sz="1800" dirty="0">
                <a:latin typeface="Courier New" pitchFamily="-109" charset="0"/>
              </a:rPr>
              <a:t>   FOREIGN KEY(</a:t>
            </a:r>
            <a:r>
              <a:rPr lang="en-US" sz="1800" dirty="0" err="1">
                <a:latin typeface="Courier New" pitchFamily="-109" charset="0"/>
              </a:rPr>
              <a:t>natcode</a:t>
            </a:r>
            <a:r>
              <a:rPr lang="en-US" sz="1800" dirty="0">
                <a:latin typeface="Courier New" pitchFamily="-109" charset="0"/>
              </a:rPr>
              <a:t>) REFERENCES nation(</a:t>
            </a:r>
            <a:r>
              <a:rPr lang="en-US" sz="1800" dirty="0" err="1">
                <a:latin typeface="Courier New" pitchFamily="-109" charset="0"/>
              </a:rPr>
              <a:t>natcode</a:t>
            </a:r>
            <a:r>
              <a:rPr lang="en-US" sz="1800" dirty="0">
                <a:latin typeface="Courier New" pitchFamily="-109" charset="0"/>
              </a:rPr>
              <a:t>);</a:t>
            </a:r>
            <a:endParaRPr lang="en-US" sz="1800" dirty="0"/>
          </a:p>
          <a:p>
            <a:r>
              <a:rPr lang="en-US" dirty="0"/>
              <a:t>Unique</a:t>
            </a:r>
          </a:p>
          <a:p>
            <a:pPr>
              <a:buFontTx/>
              <a:buNone/>
            </a:pPr>
            <a:r>
              <a:rPr lang="en-US" sz="1800" dirty="0">
                <a:latin typeface="Courier New" pitchFamily="-109" charset="0"/>
              </a:rPr>
              <a:t>   CONSTRAINT </a:t>
            </a:r>
            <a:r>
              <a:rPr lang="en-US" sz="1800" dirty="0" err="1">
                <a:latin typeface="Courier New" pitchFamily="-109" charset="0"/>
              </a:rPr>
              <a:t>unq_stock_stkname</a:t>
            </a:r>
            <a:r>
              <a:rPr lang="en-US" sz="1800" dirty="0">
                <a:latin typeface="Courier New" pitchFamily="-109" charset="0"/>
              </a:rPr>
              <a:t> UNIQUE(</a:t>
            </a:r>
            <a:r>
              <a:rPr lang="en-US" sz="1800" dirty="0" err="1">
                <a:latin typeface="Courier New" pitchFamily="-109" charset="0"/>
              </a:rPr>
              <a:t>stkname</a:t>
            </a:r>
            <a:r>
              <a:rPr lang="en-US" sz="1800" dirty="0">
                <a:latin typeface="Courier New" pitchFamily="-109" charset="0"/>
              </a:rPr>
              <a:t>);</a:t>
            </a: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REVOKE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Removes privileges</a:t>
            </a:r>
          </a:p>
          <a:p>
            <a:r>
              <a:rPr lang="en-GB" dirty="0"/>
              <a:t>Format</a:t>
            </a:r>
          </a:p>
          <a:p>
            <a:pPr marL="3429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REVOKE privileges ON object FROM users;</a:t>
            </a:r>
          </a:p>
          <a:p>
            <a:r>
              <a:rPr lang="en-GB" dirty="0"/>
              <a:t>Cascading REVOKE</a:t>
            </a:r>
          </a:p>
          <a:p>
            <a:pPr lvl="1"/>
            <a:r>
              <a:rPr lang="en-GB" dirty="0"/>
              <a:t>Reverses use of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WITH GRANT OPTION</a:t>
            </a:r>
          </a:p>
          <a:p>
            <a:pPr lvl="1"/>
            <a:r>
              <a:rPr lang="en-GB" dirty="0"/>
              <a:t>When a user’s privileges are revoked, all users whose privileges were established using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WITH GRANT OPTION </a:t>
            </a:r>
            <a:r>
              <a:rPr lang="en-GB" dirty="0"/>
              <a:t>are also revoked</a:t>
            </a:r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Using REVOKE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Remove Sophie's ability to select from ITEM.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REVOKE SELECT ON item FROM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sophie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/>
              <a:t>Nancy is no longer permitted to update stock prices.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REVOKE UPDATE ON stock FROM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nancy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Injection attack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An injection attack takes advantage of parameterized queries to make unauthorized queries</a:t>
            </a:r>
          </a:p>
          <a:p>
            <a:r>
              <a:rPr lang="en-US" dirty="0"/>
              <a:t>The attacker creates or alters existing SQL commands</a:t>
            </a:r>
          </a:p>
          <a:p>
            <a:r>
              <a:rPr lang="en-US" dirty="0"/>
              <a:t>The application takes the attacker’s input and combines it to build an unintended SQL query</a:t>
            </a:r>
          </a:p>
        </p:txBody>
      </p:sp>
    </p:spTree>
    <p:extLst>
      <p:ext uri="{BB962C8B-B14F-4D97-AF65-F5344CB8AC3E}">
        <p14:creationId xmlns:p14="http://schemas.microsoft.com/office/powerpoint/2010/main" val="240721803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Avoidance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Limit the authorization of the connection</a:t>
            </a:r>
          </a:p>
          <a:p>
            <a:pPr lvl="1"/>
            <a:r>
              <a:rPr lang="en-US" dirty="0"/>
              <a:t>SELECT only</a:t>
            </a:r>
          </a:p>
          <a:p>
            <a:r>
              <a:rPr lang="en-US" dirty="0"/>
              <a:t>Check the input is of the expected data type</a:t>
            </a:r>
          </a:p>
          <a:p>
            <a:r>
              <a:rPr lang="en-US" dirty="0"/>
              <a:t>Use parameterized queries</a:t>
            </a:r>
          </a:p>
        </p:txBody>
      </p:sp>
    </p:spTree>
    <p:extLst>
      <p:ext uri="{BB962C8B-B14F-4D97-AF65-F5344CB8AC3E}">
        <p14:creationId xmlns:p14="http://schemas.microsoft.com/office/powerpoint/2010/main" val="15598327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The catalog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A relational database containing definitions of base tables, view, etc.</a:t>
            </a:r>
          </a:p>
          <a:p>
            <a:r>
              <a:rPr lang="en-GB" dirty="0"/>
              <a:t>Can be interrogated using SQL</a:t>
            </a:r>
          </a:p>
          <a:p>
            <a:r>
              <a:rPr lang="en-GB" dirty="0"/>
              <a:t>Called systems tables rather than base tables</a:t>
            </a:r>
          </a:p>
          <a:p>
            <a:r>
              <a:rPr lang="en-GB" dirty="0"/>
              <a:t>MySQL</a:t>
            </a:r>
          </a:p>
          <a:p>
            <a:pPr marL="342900" lvl="1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Information_schema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Interrogating the catalog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39160" y="1527997"/>
            <a:ext cx="7769225" cy="4113213"/>
          </a:xfrm>
          <a:noFill/>
          <a:ln/>
        </p:spPr>
        <p:txBody>
          <a:bodyPr lIns="90488" tIns="44450" rIns="90488" bIns="44450">
            <a:normAutofit lnSpcReduction="10000"/>
          </a:bodyPr>
          <a:lstStyle/>
          <a:p>
            <a:pPr>
              <a:tabLst>
                <a:tab pos="685800" algn="l"/>
              </a:tabLst>
            </a:pPr>
            <a:r>
              <a:rPr lang="en-GB" sz="2000" i="1" dirty="0"/>
              <a:t>Find the </a:t>
            </a:r>
            <a:r>
              <a:rPr lang="en-GB" sz="2000" i="1" dirty="0" err="1"/>
              <a:t>table(s</a:t>
            </a:r>
            <a:r>
              <a:rPr lang="en-GB" sz="2000" i="1" dirty="0"/>
              <a:t>) with the most rows.</a:t>
            </a:r>
            <a:endParaRPr lang="en-GB" sz="2000" dirty="0"/>
          </a:p>
          <a:p>
            <a:pPr>
              <a:buFontTx/>
              <a:buNone/>
              <a:tabLst>
                <a:tab pos="685800" algn="l"/>
              </a:tabLst>
            </a:pPr>
            <a:r>
              <a:rPr lang="en-GB" sz="2000" dirty="0"/>
              <a:t>	</a:t>
            </a:r>
            <a:r>
              <a:rPr lang="en-GB" sz="2000" dirty="0">
                <a:latin typeface="Courier New" pitchFamily="-109" charset="0"/>
              </a:rPr>
              <a:t>SELECT TABLE_NAME, TABLE_ROWS </a:t>
            </a:r>
          </a:p>
          <a:p>
            <a:pPr>
              <a:buFontTx/>
              <a:buNone/>
              <a:tabLst>
                <a:tab pos="685800" algn="l"/>
              </a:tabLst>
            </a:pPr>
            <a:r>
              <a:rPr lang="en-GB" sz="2000" dirty="0">
                <a:latin typeface="Courier New" pitchFamily="-109" charset="0"/>
              </a:rPr>
              <a:t>		FROM </a:t>
            </a:r>
            <a:r>
              <a:rPr lang="en-US" sz="2000" dirty="0" err="1">
                <a:latin typeface="Courier New" pitchFamily="-109" charset="0"/>
              </a:rPr>
              <a:t>Information_schema</a:t>
            </a:r>
            <a:r>
              <a:rPr lang="en-US" sz="2000" dirty="0">
                <a:latin typeface="Courier New" pitchFamily="-109" charset="0"/>
              </a:rPr>
              <a:t>.</a:t>
            </a:r>
            <a:r>
              <a:rPr lang="en-GB" sz="2000" dirty="0">
                <a:latin typeface="Courier New" pitchFamily="-109" charset="0"/>
              </a:rPr>
              <a:t>TABLES</a:t>
            </a:r>
          </a:p>
          <a:p>
            <a:pPr>
              <a:buFontTx/>
              <a:buNone/>
              <a:tabLst>
                <a:tab pos="685800" algn="l"/>
              </a:tabLst>
            </a:pPr>
            <a:r>
              <a:rPr lang="en-GB" sz="2000" dirty="0">
                <a:latin typeface="Courier New" pitchFamily="-109" charset="0"/>
              </a:rPr>
              <a:t>		WHERE TABLE_ROWS = (SELECT MAX(TABLE_ROWS)</a:t>
            </a:r>
          </a:p>
          <a:p>
            <a:pPr>
              <a:buFontTx/>
              <a:buNone/>
              <a:tabLst>
                <a:tab pos="685800" algn="l"/>
              </a:tabLst>
            </a:pPr>
            <a:r>
              <a:rPr lang="en-GB" sz="2000" dirty="0">
                <a:latin typeface="Courier New" pitchFamily="-109" charset="0"/>
              </a:rPr>
              <a:t>		  FROM </a:t>
            </a:r>
            <a:r>
              <a:rPr lang="en-US" sz="2000" dirty="0" err="1">
                <a:latin typeface="Courier New" pitchFamily="-109" charset="0"/>
              </a:rPr>
              <a:t>Information_schema</a:t>
            </a:r>
            <a:r>
              <a:rPr lang="en-US" sz="2000" dirty="0">
                <a:latin typeface="Courier New" pitchFamily="-109" charset="0"/>
              </a:rPr>
              <a:t>.</a:t>
            </a:r>
            <a:r>
              <a:rPr lang="en-GB" sz="2000" dirty="0">
                <a:latin typeface="Courier New" pitchFamily="-109" charset="0"/>
              </a:rPr>
              <a:t>TABLES);</a:t>
            </a:r>
          </a:p>
          <a:p>
            <a:pPr>
              <a:buFontTx/>
              <a:buNone/>
              <a:tabLst>
                <a:tab pos="685800" algn="l"/>
              </a:tabLst>
            </a:pPr>
            <a:endParaRPr lang="en-GB" sz="2000" dirty="0">
              <a:latin typeface="Courier New" pitchFamily="-109" charset="0"/>
            </a:endParaRPr>
          </a:p>
          <a:p>
            <a:pPr>
              <a:tabLst>
                <a:tab pos="685800" algn="l"/>
              </a:tabLst>
            </a:pPr>
            <a:r>
              <a:rPr lang="en-GB" sz="2000" i="1" dirty="0"/>
              <a:t>What columns in what tables store dates?</a:t>
            </a:r>
          </a:p>
          <a:p>
            <a:pPr>
              <a:buFontTx/>
              <a:buNone/>
              <a:tabLst>
                <a:tab pos="685800" algn="l"/>
              </a:tabLst>
            </a:pPr>
            <a:r>
              <a:rPr lang="en-GB" sz="2000" dirty="0"/>
              <a:t>	</a:t>
            </a:r>
            <a:r>
              <a:rPr lang="en-GB" sz="2000" dirty="0">
                <a:latin typeface="Courier New" pitchFamily="-109" charset="0"/>
              </a:rPr>
              <a:t>SELECT TABLE_NAME, COLUMN_NAME </a:t>
            </a:r>
          </a:p>
          <a:p>
            <a:pPr>
              <a:buFontTx/>
              <a:buNone/>
              <a:tabLst>
                <a:tab pos="685800" algn="l"/>
              </a:tabLst>
            </a:pPr>
            <a:r>
              <a:rPr lang="en-GB" sz="2000" dirty="0">
                <a:latin typeface="Courier New" pitchFamily="-109" charset="0"/>
              </a:rPr>
              <a:t>		FROM </a:t>
            </a:r>
            <a:r>
              <a:rPr lang="en-US" sz="2000" dirty="0" err="1">
                <a:latin typeface="Courier New" pitchFamily="-109" charset="0"/>
              </a:rPr>
              <a:t>Information_schema</a:t>
            </a:r>
            <a:r>
              <a:rPr lang="en-US" sz="2000" dirty="0">
                <a:latin typeface="Courier New" pitchFamily="-109" charset="0"/>
              </a:rPr>
              <a:t>.</a:t>
            </a:r>
            <a:r>
              <a:rPr lang="en-GB" sz="2000" dirty="0">
                <a:latin typeface="Courier New" pitchFamily="-109" charset="0"/>
              </a:rPr>
              <a:t>COLUMNS</a:t>
            </a:r>
          </a:p>
          <a:p>
            <a:pPr>
              <a:buFontTx/>
              <a:buNone/>
              <a:tabLst>
                <a:tab pos="685800" algn="l"/>
              </a:tabLst>
            </a:pPr>
            <a:r>
              <a:rPr lang="en-GB" sz="2000" dirty="0">
                <a:latin typeface="Courier New" pitchFamily="-109" charset="0"/>
              </a:rPr>
              <a:t>		WHERE DATA_TYPE = 'date'</a:t>
            </a:r>
          </a:p>
          <a:p>
            <a:pPr>
              <a:buFontTx/>
              <a:buNone/>
              <a:tabLst>
                <a:tab pos="685800" algn="l"/>
              </a:tabLst>
            </a:pPr>
            <a:r>
              <a:rPr lang="en-GB" sz="2000" dirty="0">
                <a:latin typeface="Courier New" pitchFamily="-109" charset="0"/>
              </a:rPr>
              <a:t>     ORDER BY TABLE_NAME, COLUMN_NAME;</a:t>
            </a:r>
            <a:endParaRPr lang="en-GB" sz="2000" dirty="0"/>
          </a:p>
        </p:txBody>
      </p:sp>
      <p:sp>
        <p:nvSpPr>
          <p:cNvPr id="37892" name="Comment 4"/>
          <p:cNvSpPr>
            <a:spLocks noChangeArrowheads="1"/>
          </p:cNvSpPr>
          <p:nvPr/>
        </p:nvSpPr>
        <p:spPr bwMode="auto">
          <a:xfrm>
            <a:off x="7086600" y="5410200"/>
            <a:ext cx="1752600" cy="733842"/>
          </a:xfrm>
          <a:prstGeom prst="foldedCorner">
            <a:avLst>
              <a:gd name="adj" fmla="val 12500"/>
            </a:avLst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00"/>
                </a:solidFill>
                <a:latin typeface="Georgia" pitchFamily="-109" charset="0"/>
              </a:rPr>
              <a:t>MySQL catalog queries</a:t>
            </a:r>
            <a:endParaRPr lang="en-US" sz="1800" dirty="0">
              <a:solidFill>
                <a:srgbClr val="000000"/>
              </a:solidFill>
              <a:latin typeface="Geneva" pitchFamily="-109" charset="0"/>
            </a:endParaRPr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Natural language processing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179963"/>
              </p:ext>
            </p:extLst>
          </p:nvPr>
        </p:nvGraphicFramePr>
        <p:xfrm>
          <a:off x="685800" y="2143760"/>
          <a:ext cx="6934201" cy="128524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16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7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SQL generated for MS Access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Which movies have won best foreign film sorted by year?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SELECT DISTINCT [Year], [Title] FROM [Awards] INNER JOIN [Movies] ON [</a:t>
                      </a:r>
                      <a:r>
                        <a:rPr lang="en-US" dirty="0" err="1"/>
                        <a:t>Movies].[Movie</a:t>
                      </a:r>
                      <a:r>
                        <a:rPr lang="en-US" dirty="0"/>
                        <a:t> ID] = [</a:t>
                      </a:r>
                      <a:r>
                        <a:rPr lang="en-US" dirty="0" err="1"/>
                        <a:t>Awards].[Movie</a:t>
                      </a:r>
                      <a:r>
                        <a:rPr lang="en-US" dirty="0"/>
                        <a:t> ID] WHERE [</a:t>
                      </a:r>
                      <a:r>
                        <a:rPr lang="en-US" dirty="0" err="1"/>
                        <a:t>Categorie</a:t>
                      </a:r>
                      <a:r>
                        <a:rPr lang="en-US" dirty="0"/>
                        <a:t>] = 'Best Foreign Film' and [Status]='Winner' ORDER BY [Year] ASC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Open Database Connectivity (ODBC)</a:t>
            </a:r>
          </a:p>
        </p:txBody>
      </p:sp>
      <p:graphicFrame>
        <p:nvGraphicFramePr>
          <p:cNvPr id="44062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291518"/>
              </p:ext>
            </p:extLst>
          </p:nvPr>
        </p:nvGraphicFramePr>
        <p:xfrm>
          <a:off x="838200" y="1981200"/>
          <a:ext cx="4549775" cy="310896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549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Application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ODBC API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ODBC driver manager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Service provide API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Driver for DBMS server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DBMS server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Embedded SQL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SQL is not a stand-alone programming language</a:t>
            </a:r>
          </a:p>
          <a:p>
            <a:r>
              <a:rPr lang="en-GB" dirty="0"/>
              <a:t>SQL statements can be embedded in application programs</a:t>
            </a:r>
          </a:p>
          <a:p>
            <a:r>
              <a:rPr lang="en-GB" dirty="0"/>
              <a:t>The incompatibility between the table processing of SQL and record-at-time processing in procedural languages is addressed using a cursor</a:t>
            </a:r>
          </a:p>
        </p:txBody>
      </p:sp>
    </p:spTree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LibreOffice</a:t>
            </a:r>
            <a:r>
              <a:rPr lang="en-GB" dirty="0"/>
              <a:t>/MS Access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Strengths</a:t>
            </a:r>
          </a:p>
          <a:p>
            <a:pPr lvl="1"/>
            <a:r>
              <a:rPr lang="en-GB" dirty="0"/>
              <a:t>Interface</a:t>
            </a:r>
          </a:p>
          <a:p>
            <a:pPr lvl="1"/>
            <a:r>
              <a:rPr lang="en-GB" dirty="0"/>
              <a:t>SQL DML</a:t>
            </a:r>
          </a:p>
          <a:p>
            <a:pPr lvl="1"/>
            <a:r>
              <a:rPr lang="en-GB" dirty="0"/>
              <a:t>Referential integrity</a:t>
            </a:r>
          </a:p>
          <a:p>
            <a:pPr lvl="1"/>
            <a:r>
              <a:rPr lang="en-GB" dirty="0"/>
              <a:t>Fast execution</a:t>
            </a:r>
          </a:p>
          <a:p>
            <a:pPr lvl="1"/>
            <a:r>
              <a:rPr lang="en-GB" dirty="0"/>
              <a:t>Views (queries)</a:t>
            </a:r>
          </a:p>
          <a:p>
            <a:pPr lvl="1"/>
            <a:r>
              <a:rPr lang="en-GB" dirty="0"/>
              <a:t>Updateable views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5022850" y="1766888"/>
            <a:ext cx="4121150" cy="4329112"/>
          </a:xfrm>
        </p:spPr>
        <p:txBody>
          <a:bodyPr/>
          <a:lstStyle/>
          <a:p>
            <a:r>
              <a:rPr lang="en-GB"/>
              <a:t>Weaknesses</a:t>
            </a:r>
          </a:p>
          <a:p>
            <a:pPr lvl="1"/>
            <a:r>
              <a:rPr lang="en-GB"/>
              <a:t>No support for </a:t>
            </a:r>
            <a:r>
              <a:rPr lang="en-GB">
                <a:latin typeface="Courier New" pitchFamily="-109" charset="0"/>
              </a:rPr>
              <a:t>GRANT</a:t>
            </a:r>
            <a:r>
              <a:rPr lang="en-GB"/>
              <a:t> and </a:t>
            </a:r>
            <a:r>
              <a:rPr lang="en-GB">
                <a:latin typeface="Courier New" pitchFamily="-109" charset="0"/>
              </a:rPr>
              <a:t>REVOKE</a:t>
            </a:r>
            <a:endParaRPr lang="en-GB"/>
          </a:p>
          <a:p>
            <a:pPr lvl="1"/>
            <a:r>
              <a:rPr lang="en-GB"/>
              <a:t>Domains</a:t>
            </a:r>
          </a:p>
          <a:p>
            <a:pPr lvl="1"/>
            <a:r>
              <a:rPr lang="en-GB"/>
              <a:t>No support for </a:t>
            </a:r>
            <a:r>
              <a:rPr lang="en-GB">
                <a:latin typeface="Courier New" pitchFamily="-109" charset="0"/>
              </a:rPr>
              <a:t>COMMIT</a:t>
            </a:r>
            <a:r>
              <a:rPr lang="en-GB"/>
              <a:t> and </a:t>
            </a:r>
            <a:r>
              <a:rPr lang="en-GB">
                <a:latin typeface="Courier New" pitchFamily="-109" charset="0"/>
              </a:rPr>
              <a:t>ROLLBACK</a:t>
            </a:r>
            <a:endParaRPr lang="en-GB"/>
          </a:p>
          <a:p>
            <a:pPr lvl="1"/>
            <a:r>
              <a:rPr lang="en-GB"/>
              <a:t>Limited concurrency control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constraint – table &amp; column</a:t>
            </a:r>
          </a:p>
        </p:txBody>
      </p:sp>
      <p:sp>
        <p:nvSpPr>
          <p:cNvPr id="64517" name="Rectangle 5"/>
          <p:cNvSpPr>
            <a:spLocks noGrp="1" noChangeArrowheads="1"/>
          </p:cNvSpPr>
          <p:nvPr>
            <p:ph idx="1"/>
          </p:nvPr>
        </p:nvSpPr>
        <p:spPr>
          <a:xfrm>
            <a:off x="628650" y="1752600"/>
            <a:ext cx="8286750" cy="4113212"/>
          </a:xfrm>
        </p:spPr>
        <p:txBody>
          <a:bodyPr/>
          <a:lstStyle/>
          <a:p>
            <a:r>
              <a:rPr lang="en-US" dirty="0"/>
              <a:t>Table</a:t>
            </a:r>
          </a:p>
          <a:p>
            <a:pPr>
              <a:buFontTx/>
              <a:buNone/>
            </a:pPr>
            <a:r>
              <a:rPr lang="en-US" sz="1800" dirty="0">
                <a:latin typeface="Courier New" pitchFamily="-109" charset="0"/>
              </a:rPr>
              <a:t>CREATE TABLE item (</a:t>
            </a:r>
          </a:p>
          <a:p>
            <a:pPr>
              <a:buFontTx/>
              <a:buNone/>
            </a:pPr>
            <a:r>
              <a:rPr lang="en-US" sz="1800" dirty="0">
                <a:latin typeface="Courier New" pitchFamily="-109" charset="0"/>
              </a:rPr>
              <a:t>  </a:t>
            </a:r>
            <a:r>
              <a:rPr lang="en-US" sz="1800" dirty="0" err="1">
                <a:latin typeface="Courier New" pitchFamily="-109" charset="0"/>
              </a:rPr>
              <a:t>costPrice</a:t>
            </a:r>
            <a:r>
              <a:rPr lang="en-US" sz="1800" dirty="0">
                <a:latin typeface="Courier New" pitchFamily="-109" charset="0"/>
              </a:rPr>
              <a:t> DECIMAL(9,2),</a:t>
            </a:r>
          </a:p>
          <a:p>
            <a:pPr>
              <a:buFontTx/>
              <a:buNone/>
            </a:pPr>
            <a:r>
              <a:rPr lang="en-US" sz="1800" dirty="0">
                <a:latin typeface="Courier New" pitchFamily="-109" charset="0"/>
              </a:rPr>
              <a:t>  </a:t>
            </a:r>
            <a:r>
              <a:rPr lang="en-US" sz="1800" dirty="0" err="1">
                <a:latin typeface="Courier New" pitchFamily="-109" charset="0"/>
              </a:rPr>
              <a:t>sellPrice</a:t>
            </a:r>
            <a:r>
              <a:rPr lang="en-US" sz="1800" dirty="0">
                <a:latin typeface="Courier New" pitchFamily="-109" charset="0"/>
              </a:rPr>
              <a:t> DECIMAL(9,2),</a:t>
            </a:r>
          </a:p>
          <a:p>
            <a:pPr>
              <a:buFontTx/>
              <a:buNone/>
            </a:pPr>
            <a:r>
              <a:rPr lang="en-US" sz="1800" dirty="0">
                <a:latin typeface="Courier New" pitchFamily="-109" charset="0"/>
              </a:rPr>
              <a:t>	  CONSTRAINT </a:t>
            </a:r>
            <a:r>
              <a:rPr lang="en-US" sz="1800" dirty="0" err="1">
                <a:latin typeface="Courier New" pitchFamily="-109" charset="0"/>
              </a:rPr>
              <a:t>profit_check</a:t>
            </a:r>
            <a:r>
              <a:rPr lang="en-US" sz="1800" dirty="0">
                <a:latin typeface="Courier New" pitchFamily="-109" charset="0"/>
              </a:rPr>
              <a:t> CHECK (</a:t>
            </a:r>
            <a:r>
              <a:rPr lang="en-US" sz="1800" dirty="0" err="1">
                <a:latin typeface="Courier New" pitchFamily="-109" charset="0"/>
              </a:rPr>
              <a:t>sellPrice</a:t>
            </a:r>
            <a:r>
              <a:rPr lang="en-US" sz="1800" dirty="0">
                <a:latin typeface="Courier New" pitchFamily="-109" charset="0"/>
              </a:rPr>
              <a:t> &gt; </a:t>
            </a:r>
            <a:r>
              <a:rPr lang="en-US" sz="1800" dirty="0" err="1">
                <a:latin typeface="Courier New" pitchFamily="-109" charset="0"/>
              </a:rPr>
              <a:t>costPrice</a:t>
            </a:r>
            <a:r>
              <a:rPr lang="en-US" sz="1800" dirty="0">
                <a:latin typeface="Courier New" pitchFamily="-109" charset="0"/>
              </a:rPr>
              <a:t>));</a:t>
            </a:r>
          </a:p>
          <a:p>
            <a:r>
              <a:rPr lang="en-US" dirty="0"/>
              <a:t>Column</a:t>
            </a:r>
          </a:p>
          <a:p>
            <a:pPr>
              <a:buFontTx/>
              <a:buNone/>
            </a:pPr>
            <a:r>
              <a:rPr lang="en-US" sz="1800" dirty="0">
                <a:latin typeface="Courier New" pitchFamily="-109" charset="0"/>
              </a:rPr>
              <a:t>CREATE TABLE item (</a:t>
            </a:r>
          </a:p>
          <a:p>
            <a:pPr>
              <a:buFontTx/>
              <a:buNone/>
            </a:pPr>
            <a:r>
              <a:rPr lang="en-US" sz="1800" dirty="0">
                <a:latin typeface="Courier New" pitchFamily="-109" charset="0"/>
              </a:rPr>
              <a:t>  category CHAR(1) CONSTRAINT </a:t>
            </a:r>
            <a:r>
              <a:rPr lang="en-US" sz="1800" dirty="0" err="1">
                <a:latin typeface="Courier New" pitchFamily="-109" charset="0"/>
              </a:rPr>
              <a:t>category_constraint</a:t>
            </a:r>
            <a:endParaRPr lang="en-US" sz="1800" dirty="0">
              <a:latin typeface="Courier New" pitchFamily="-109" charset="0"/>
            </a:endParaRPr>
          </a:p>
          <a:p>
            <a:pPr>
              <a:buFontTx/>
              <a:buNone/>
            </a:pPr>
            <a:r>
              <a:rPr lang="en-US" sz="1800" dirty="0">
                <a:latin typeface="Courier New" pitchFamily="-109" charset="0"/>
              </a:rPr>
              <a:t>    CHECK (category IN ('B', 'L', 'S')));</a:t>
            </a:r>
            <a:endParaRPr 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User-defined data types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/>
              <a:t>May be used in the same way as built-in data types</a:t>
            </a:r>
          </a:p>
          <a:p>
            <a:r>
              <a:rPr lang="en-US"/>
              <a:t>A UDT is defined by</a:t>
            </a:r>
          </a:p>
          <a:p>
            <a:pPr lvl="1"/>
            <a:r>
              <a:rPr lang="en-US"/>
              <a:t>Specifying a set of declarations of the stored attributes that represent the value of the UDT</a:t>
            </a:r>
          </a:p>
          <a:p>
            <a:pPr lvl="1"/>
            <a:r>
              <a:rPr lang="en-US"/>
              <a:t>The operations that define the equality and ordering relationships of the UDT</a:t>
            </a:r>
          </a:p>
          <a:p>
            <a:pPr lvl="1"/>
            <a:r>
              <a:rPr lang="en-US"/>
              <a:t>The operations and derived attributes that represent the behavior of the UDT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future of SQL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of the more successful standardization stories</a:t>
            </a:r>
          </a:p>
          <a:p>
            <a:r>
              <a:rPr lang="en-GB" dirty="0"/>
              <a:t>Highly portable</a:t>
            </a:r>
          </a:p>
          <a:p>
            <a:pPr lvl="1"/>
            <a:r>
              <a:rPr lang="en-GB" dirty="0"/>
              <a:t>Across operating systems</a:t>
            </a:r>
          </a:p>
          <a:p>
            <a:pPr lvl="1"/>
            <a:r>
              <a:rPr lang="en-GB" dirty="0"/>
              <a:t>Across applications and organizations</a:t>
            </a:r>
          </a:p>
          <a:p>
            <a:r>
              <a:rPr lang="en-GB" dirty="0"/>
              <a:t>Mainstay of transaction processing systems for now and the immediate future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Key points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SQL routines</a:t>
            </a:r>
          </a:p>
          <a:p>
            <a:pPr lvl="1"/>
            <a:r>
              <a:rPr lang="en-US" dirty="0"/>
              <a:t>Function</a:t>
            </a:r>
          </a:p>
          <a:p>
            <a:pPr lvl="1"/>
            <a:r>
              <a:rPr lang="en-US" dirty="0"/>
              <a:t>Procedure</a:t>
            </a:r>
          </a:p>
          <a:p>
            <a:pPr lvl="1"/>
            <a:r>
              <a:rPr lang="en-US" dirty="0"/>
              <a:t>Triggers</a:t>
            </a:r>
          </a:p>
          <a:p>
            <a:r>
              <a:rPr lang="en-US" dirty="0"/>
              <a:t>Security</a:t>
            </a:r>
          </a:p>
          <a:p>
            <a:pPr lvl="1"/>
            <a:r>
              <a:rPr lang="en-US" dirty="0"/>
              <a:t>GRANT</a:t>
            </a:r>
          </a:p>
          <a:p>
            <a:pPr lvl="1"/>
            <a:r>
              <a:rPr lang="en-US" dirty="0"/>
              <a:t>REVOKE</a:t>
            </a:r>
          </a:p>
          <a:p>
            <a:r>
              <a:rPr lang="en-US" dirty="0"/>
              <a:t>Connectivity</a:t>
            </a:r>
          </a:p>
          <a:p>
            <a:r>
              <a:rPr lang="en-US" dirty="0"/>
              <a:t>Embedded SQL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Data types</a:t>
            </a:r>
          </a:p>
        </p:txBody>
      </p:sp>
      <p:pic>
        <p:nvPicPr>
          <p:cNvPr id="3" name="Picture 8" descr="FireLite:Books:Data Management:6e:Art PNG:10-data types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628650" y="1447800"/>
            <a:ext cx="4244975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Data types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53903"/>
            <a:ext cx="7772400" cy="3962400"/>
          </a:xfrm>
          <a:noFill/>
          <a:ln/>
        </p:spPr>
        <p:txBody>
          <a:bodyPr lIns="90488" tIns="44450" rIns="90488" bIns="44450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GB" sz="2000" dirty="0">
                <a:latin typeface="Courier New" pitchFamily="-109" charset="0"/>
              </a:rPr>
              <a:t>BOOLEAN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Courier New" pitchFamily="-109" charset="0"/>
              </a:rPr>
              <a:t>INTEGER</a:t>
            </a: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1800" dirty="0"/>
              <a:t>31 binary digits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Courier New" pitchFamily="-109" charset="0"/>
              </a:rPr>
              <a:t>SMALLINT</a:t>
            </a: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1800" dirty="0"/>
              <a:t>15 binary digits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Courier New" pitchFamily="-109" charset="0"/>
              </a:rPr>
              <a:t>FLOAT</a:t>
            </a: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1800" dirty="0"/>
              <a:t>Scientific work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Courier New" pitchFamily="-109" charset="0"/>
              </a:rPr>
              <a:t>DECIMAL</a:t>
            </a: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1800" dirty="0"/>
              <a:t>Commercial applications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Courier New" pitchFamily="-109" charset="0"/>
              </a:rPr>
              <a:t>CHAR</a:t>
            </a:r>
            <a:r>
              <a:rPr lang="en-GB" sz="2000" dirty="0"/>
              <a:t> and </a:t>
            </a:r>
            <a:r>
              <a:rPr lang="en-GB" sz="2000" dirty="0">
                <a:latin typeface="Courier New" pitchFamily="-109" charset="0"/>
              </a:rPr>
              <a:t>VARCHAR</a:t>
            </a: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1800" dirty="0"/>
              <a:t>Character strings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Courier New" pitchFamily="-109" charset="0"/>
              </a:rPr>
              <a:t>DATE</a:t>
            </a:r>
            <a:r>
              <a:rPr lang="en-GB" sz="2000" dirty="0"/>
              <a:t>, </a:t>
            </a:r>
            <a:r>
              <a:rPr lang="en-GB" sz="2000" dirty="0">
                <a:latin typeface="Courier New" pitchFamily="-109" charset="0"/>
              </a:rPr>
              <a:t>TIME</a:t>
            </a:r>
            <a:r>
              <a:rPr lang="en-GB" sz="2000" dirty="0"/>
              <a:t>, </a:t>
            </a:r>
            <a:r>
              <a:rPr lang="en-GB" sz="2000" dirty="0">
                <a:latin typeface="Courier New" pitchFamily="-109" charset="0"/>
              </a:rPr>
              <a:t>TIMESTAMP</a:t>
            </a:r>
            <a:r>
              <a:rPr lang="en-GB" sz="2000" dirty="0"/>
              <a:t>, and </a:t>
            </a:r>
            <a:r>
              <a:rPr lang="en-GB" sz="2000" dirty="0">
                <a:latin typeface="Courier New" pitchFamily="-109" charset="0"/>
              </a:rPr>
              <a:t>INTERVAL</a:t>
            </a:r>
            <a:endParaRPr lang="en-GB" sz="2000" dirty="0"/>
          </a:p>
          <a:p>
            <a:pPr>
              <a:lnSpc>
                <a:spcPct val="90000"/>
              </a:lnSpc>
            </a:pPr>
            <a:r>
              <a:rPr lang="en-GB" sz="2000" dirty="0">
                <a:latin typeface="Courier New" pitchFamily="-109" charset="0"/>
              </a:rPr>
              <a:t>BLOB</a:t>
            </a:r>
            <a:r>
              <a:rPr lang="en-GB" sz="2000" dirty="0"/>
              <a:t> and </a:t>
            </a:r>
            <a:r>
              <a:rPr lang="en-GB" sz="2000" dirty="0">
                <a:latin typeface="Courier New" pitchFamily="-109" charset="0"/>
              </a:rPr>
              <a:t>CLOB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7391400" y="5616303"/>
            <a:ext cx="1524000" cy="943511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Check the manual for full details</a:t>
            </a:r>
            <a:endParaRPr lang="en-US" sz="1400" b="1" dirty="0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3718</TotalTime>
  <Words>3479</Words>
  <Application>Microsoft Macintosh PowerPoint</Application>
  <PresentationFormat>Letter Paper (8.5x11 in)</PresentationFormat>
  <Paragraphs>788</Paragraphs>
  <Slides>72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5" baseType="lpstr">
      <vt:lpstr>-apple-system</vt:lpstr>
      <vt:lpstr>Arial</vt:lpstr>
      <vt:lpstr>Calibri</vt:lpstr>
      <vt:lpstr>Calibri Light</vt:lpstr>
      <vt:lpstr>Courier</vt:lpstr>
      <vt:lpstr>Courier New</vt:lpstr>
      <vt:lpstr>Geneva</vt:lpstr>
      <vt:lpstr>Georgia</vt:lpstr>
      <vt:lpstr>inherit</vt:lpstr>
      <vt:lpstr>Times New Roman</vt:lpstr>
      <vt:lpstr>Trebuchet MS</vt:lpstr>
      <vt:lpstr>Wingdings</vt:lpstr>
      <vt:lpstr>Office Theme</vt:lpstr>
      <vt:lpstr>SQL</vt:lpstr>
      <vt:lpstr>SQL</vt:lpstr>
      <vt:lpstr>SQL</vt:lpstr>
      <vt:lpstr>SQL</vt:lpstr>
      <vt:lpstr>Data definition</vt:lpstr>
      <vt:lpstr>Constraints</vt:lpstr>
      <vt:lpstr>Check constraint – table &amp; column</vt:lpstr>
      <vt:lpstr>Data types</vt:lpstr>
      <vt:lpstr>Data types</vt:lpstr>
      <vt:lpstr>Formatting</vt:lpstr>
      <vt:lpstr>Exercise</vt:lpstr>
      <vt:lpstr>Collation sequence</vt:lpstr>
      <vt:lpstr>Collation sequence</vt:lpstr>
      <vt:lpstr>Changing a table</vt:lpstr>
      <vt:lpstr>A view</vt:lpstr>
      <vt:lpstr>An index</vt:lpstr>
      <vt:lpstr>Data manipulation statements</vt:lpstr>
      <vt:lpstr>INSERT</vt:lpstr>
      <vt:lpstr>UPDATE</vt:lpstr>
      <vt:lpstr>UPDATE: Copy a column</vt:lpstr>
      <vt:lpstr>DELETE</vt:lpstr>
      <vt:lpstr>Product</vt:lpstr>
      <vt:lpstr>Product</vt:lpstr>
      <vt:lpstr>PRODUCT (alternative)</vt:lpstr>
      <vt:lpstr>Join</vt:lpstr>
      <vt:lpstr>Join variations</vt:lpstr>
      <vt:lpstr>Inner join</vt:lpstr>
      <vt:lpstr>Left outer join</vt:lpstr>
      <vt:lpstr>Right outer join</vt:lpstr>
      <vt:lpstr>Full outer join</vt:lpstr>
      <vt:lpstr>MySQL: Full outer join</vt:lpstr>
      <vt:lpstr>Outer join</vt:lpstr>
      <vt:lpstr>Theta join</vt:lpstr>
      <vt:lpstr>Theta join</vt:lpstr>
      <vt:lpstr>Theta join</vt:lpstr>
      <vt:lpstr>Correlated subquery</vt:lpstr>
      <vt:lpstr>Correlated subquery</vt:lpstr>
      <vt:lpstr>Correlated subquery</vt:lpstr>
      <vt:lpstr>Exercise</vt:lpstr>
      <vt:lpstr>CASE statement</vt:lpstr>
      <vt:lpstr>Aggregate functions</vt:lpstr>
      <vt:lpstr>SQL Routines</vt:lpstr>
      <vt:lpstr>SQL function</vt:lpstr>
      <vt:lpstr>Exercise</vt:lpstr>
      <vt:lpstr>SQL procedure</vt:lpstr>
      <vt:lpstr>SQL procedure</vt:lpstr>
      <vt:lpstr>SQL procedure</vt:lpstr>
      <vt:lpstr>SQL procedure</vt:lpstr>
      <vt:lpstr>SQL procedure</vt:lpstr>
      <vt:lpstr>Trigger</vt:lpstr>
      <vt:lpstr>Trigger</vt:lpstr>
      <vt:lpstr>Trigger</vt:lpstr>
      <vt:lpstr>Universal Unique Identifier (UUID)</vt:lpstr>
      <vt:lpstr>Nulls</vt:lpstr>
      <vt:lpstr>Security</vt:lpstr>
      <vt:lpstr>Authorization</vt:lpstr>
      <vt:lpstr>GRANT</vt:lpstr>
      <vt:lpstr>GRANT</vt:lpstr>
      <vt:lpstr>Using GRANT</vt:lpstr>
      <vt:lpstr>REVOKE</vt:lpstr>
      <vt:lpstr>Using REVOKE</vt:lpstr>
      <vt:lpstr>Injection attack</vt:lpstr>
      <vt:lpstr>Avoidance </vt:lpstr>
      <vt:lpstr>The catalog</vt:lpstr>
      <vt:lpstr>Interrogating the catalog</vt:lpstr>
      <vt:lpstr>Natural language processing</vt:lpstr>
      <vt:lpstr>Open Database Connectivity (ODBC)</vt:lpstr>
      <vt:lpstr>Embedded SQL</vt:lpstr>
      <vt:lpstr>LibreOffice/MS Access</vt:lpstr>
      <vt:lpstr>User-defined data types</vt:lpstr>
      <vt:lpstr>The future of SQL</vt:lpstr>
      <vt:lpstr>Key points</vt:lpstr>
    </vt:vector>
  </TitlesOfParts>
  <Company>University of Georgia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cp:lastModifiedBy>Richard T Watson</cp:lastModifiedBy>
  <cp:revision>117</cp:revision>
  <dcterms:created xsi:type="dcterms:W3CDTF">2010-09-26T13:53:31Z</dcterms:created>
  <dcterms:modified xsi:type="dcterms:W3CDTF">2022-09-25T01:38:53Z</dcterms:modified>
</cp:coreProperties>
</file>