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83" r:id="rId15"/>
    <p:sldId id="284" r:id="rId16"/>
    <p:sldId id="285" r:id="rId17"/>
    <p:sldId id="286" r:id="rId18"/>
    <p:sldId id="287" r:id="rId19"/>
    <p:sldId id="274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40" autoAdjust="0"/>
    <p:restoredTop sz="90884"/>
  </p:normalViewPr>
  <p:slideViewPr>
    <p:cSldViewPr>
      <p:cViewPr varScale="1">
        <p:scale>
          <a:sx n="116" d="100"/>
          <a:sy n="116" d="100"/>
        </p:scale>
        <p:origin x="10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Only a relation's cardinality changes. If a new column is added it is considered a new relation.</a:t>
            </a:r>
          </a:p>
        </p:txBody>
      </p:sp>
      <p:sp>
        <p:nvSpPr>
          <p:cNvPr id="1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FDAFE-DC03-D64B-B548-3A0A74C26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58D311-C5E1-364E-97B6-73513F2F8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1797D-F82F-B94C-A589-6A6F24B1A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9495-3C1E-C149-963F-862512C1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C97BC-E918-9C4D-8D47-B96D92A70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8095-A376-9D4E-99C1-2A966809E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4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66D83-3827-CA47-86EA-97C647EC0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5D03F-8AF7-2B49-8592-CF4B9D369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0D21C-5503-8E4E-ADCE-1F78CDD0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9329C-C796-BD4C-BE5B-A81F5E4F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A78B0-D997-994E-A4BE-2A008CE7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F09-99A8-2B4F-8CC1-61C6D56F40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4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E68D48-DDDE-904D-9DBE-DD334BFBC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5CCD4A-92DD-AE40-8F6D-97FC1A2AE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C9700-2450-DA46-A16D-BBA6609E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F1CC8-D155-1945-B51C-D121AE96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F4EDB-53DD-B342-ADD1-39180639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9488-D88C-FB4C-865F-70EF97DB2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5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0BB8-727A-1E47-BE24-D678CD912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12AA0-30E8-7B4B-8B68-BEA626A5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1194B-9216-B245-A3E6-63852DF0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30809-20F6-7344-AFCA-41F9B56E0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9D5E9-ED20-794F-B518-8284B06A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079-D784-E245-B73C-FCEA663C2E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0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709F0-ECB8-9D47-8D1B-2CB4F5D00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5744A-E0E6-314D-BFA0-88FF30D2B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CD503-D72A-F448-A6C0-3DDE844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E4B4C-022D-1C4A-998A-D300B2C0D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FF966-37EF-C449-929E-F1207506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8E9F-9AFE-FF42-81DB-140FE6284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3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E8384-57D7-0144-AE30-7A5EFD981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0556C-91C5-264F-B294-01DF36ED5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D4D81F-D6BB-9143-BEE7-3F86F1E3C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9A7935-E52A-5A47-8FD8-EB9A76204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98E0E-3461-314C-88C7-51E2DE5E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B7CD9-6777-4345-A17F-163CD163D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7DFF-390C-2B40-825D-E9F905F47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952C4-5721-8E4F-BF5D-692C53D2F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3E744-867B-7F4B-823E-1D8D02094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BDE29-268E-D741-8C0D-3C9DF67F8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78300C-9C6F-324A-B4DF-065A3535A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08323-588A-B340-93AA-8E10A4CF08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548222-92DA-784F-8958-AA467A4F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7BD41C-B9F5-CF41-ADD7-EE5627B4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17E27D-084C-9B49-B349-36AC32DDF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6534-A476-2447-9304-980E1167D5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5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A3FC1-E952-3747-8D97-98B90C03D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D616F3-844D-4D44-B09F-1B63EF301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57002F-7E5F-A641-8416-79C275DF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8EF8A-9E85-CE47-B021-94D2E7B43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6F7-F7FD-5D49-91BB-BACA11C8B7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6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AECD57-E18B-5D41-A5E9-8794CDFD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5DD9D3-BBEE-2341-841C-4FEC63138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28042-7006-F846-A0CC-A557E6A6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E8FE-6D3C-2D43-8354-F108E922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66A5-7B77-604C-B6A6-51FC8170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AC053-319F-0D4C-B434-E6393A453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2F6BB-85B0-EE41-97BE-6199CDF72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8ECD0-C7B1-224C-8C86-F681E9B66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45BEB-F6D9-3144-B56B-E9E11C18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D3497F-2035-5C4F-906B-9DD419BD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AC83-3E58-B341-A4CE-30DFEF4B85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B8D68-2788-6A44-98B5-647D241A0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7C59B1-A59A-2247-BA98-55C3C85DE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1B6F2-C709-114E-B2F3-B5C27F1AB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9DE1E-243E-AB40-B512-B66D8A154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E96A2-CF25-8148-B32F-9C98609FD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4BF57-5354-DF4B-8E7F-AB8FCB164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466E-9F5F-E545-8D5C-7981508B3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2A5B63-82A1-2F4C-968D-1EB155923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BAE1D-E187-5147-AA1A-285529A23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06E8A-5A51-8D49-8428-FE055CE4B8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36912-107B-AD47-9028-5AEEF3C4DE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36EF2-A682-CA46-8249-3B63DDFF0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ED0B8-BCA1-7843-83C4-BAF7BA8E5D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1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The Relational Model and Relational Algebra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noFill/>
          <a:ln/>
        </p:spPr>
        <p:txBody>
          <a:bodyPr lIns="90488" tIns="44450" rIns="90488" bIns="44450"/>
          <a:lstStyle/>
          <a:p>
            <a:r>
              <a:rPr lang="en-US" i="1" dirty="0"/>
              <a:t>Nothing is so practical as a good theory</a:t>
            </a:r>
          </a:p>
          <a:p>
            <a:r>
              <a:rPr lang="en-US" dirty="0"/>
              <a:t>Kurt Lewin, 1945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Operations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Relational algebra has 8 operators</a:t>
            </a:r>
          </a:p>
          <a:p>
            <a:pPr lvl="1"/>
            <a:r>
              <a:rPr lang="en-US"/>
              <a:t>Restrict</a:t>
            </a:r>
          </a:p>
          <a:p>
            <a:pPr lvl="1"/>
            <a:r>
              <a:rPr lang="en-US"/>
              <a:t>Project</a:t>
            </a:r>
          </a:p>
          <a:p>
            <a:pPr lvl="1"/>
            <a:r>
              <a:rPr lang="en-US"/>
              <a:t>Product</a:t>
            </a:r>
          </a:p>
          <a:p>
            <a:pPr lvl="1"/>
            <a:r>
              <a:rPr lang="en-US"/>
              <a:t>Union</a:t>
            </a:r>
          </a:p>
          <a:p>
            <a:pPr lvl="1"/>
            <a:r>
              <a:rPr lang="en-US"/>
              <a:t>Intersect</a:t>
            </a:r>
          </a:p>
          <a:p>
            <a:pPr lvl="1"/>
            <a:r>
              <a:rPr lang="en-US"/>
              <a:t>Difference</a:t>
            </a:r>
          </a:p>
          <a:p>
            <a:pPr lvl="1"/>
            <a:r>
              <a:rPr lang="en-US"/>
              <a:t>Join</a:t>
            </a:r>
          </a:p>
          <a:p>
            <a:pPr lvl="1"/>
            <a:r>
              <a:rPr lang="en-US"/>
              <a:t>Divide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Restrict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Extracts rows from a single relation</a:t>
            </a:r>
          </a:p>
        </p:txBody>
      </p:sp>
      <p:graphicFrame>
        <p:nvGraphicFramePr>
          <p:cNvPr id="16538" name="Group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950580"/>
              </p:ext>
            </p:extLst>
          </p:nvPr>
        </p:nvGraphicFramePr>
        <p:xfrm>
          <a:off x="628650" y="2516527"/>
          <a:ext cx="6096000" cy="4001136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Project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Extracts columns from a single relation</a:t>
            </a:r>
          </a:p>
        </p:txBody>
      </p:sp>
      <p:graphicFrame>
        <p:nvGraphicFramePr>
          <p:cNvPr id="17546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710386"/>
              </p:ext>
            </p:extLst>
          </p:nvPr>
        </p:nvGraphicFramePr>
        <p:xfrm>
          <a:off x="762000" y="2516526"/>
          <a:ext cx="6096000" cy="4001136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Product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Creates a new relation from all possible combinations of rows in two other relations</a:t>
            </a:r>
          </a:p>
        </p:txBody>
      </p:sp>
      <p:graphicFrame>
        <p:nvGraphicFramePr>
          <p:cNvPr id="19066" name="Group 6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542839"/>
              </p:ext>
            </p:extLst>
          </p:nvPr>
        </p:nvGraphicFramePr>
        <p:xfrm>
          <a:off x="838200" y="2601912"/>
          <a:ext cx="1790700" cy="1436689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065" name="Group 6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319990"/>
              </p:ext>
            </p:extLst>
          </p:nvPr>
        </p:nvGraphicFramePr>
        <p:xfrm>
          <a:off x="3228975" y="2601912"/>
          <a:ext cx="2686050" cy="1143002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067" name="Group 6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288559"/>
              </p:ext>
            </p:extLst>
          </p:nvPr>
        </p:nvGraphicFramePr>
        <p:xfrm>
          <a:off x="819839" y="4267200"/>
          <a:ext cx="4476750" cy="247015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TIMES 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99229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Union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r>
              <a:rPr lang="en-US" dirty="0"/>
              <a:t>Creates a new relation containing rows appearing in one or both relations</a:t>
            </a:r>
          </a:p>
          <a:p>
            <a:r>
              <a:rPr lang="en-US" dirty="0"/>
              <a:t>Duplicate rows are automatically eliminated</a:t>
            </a:r>
          </a:p>
          <a:p>
            <a:r>
              <a:rPr lang="en-US" dirty="0"/>
              <a:t>Relations must be union compatible </a:t>
            </a:r>
          </a:p>
        </p:txBody>
      </p:sp>
      <p:graphicFrame>
        <p:nvGraphicFramePr>
          <p:cNvPr id="19611" name="Group 1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789676"/>
              </p:ext>
            </p:extLst>
          </p:nvPr>
        </p:nvGraphicFramePr>
        <p:xfrm>
          <a:off x="838200" y="3792048"/>
          <a:ext cx="1790700" cy="1436689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614" name="Group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957279"/>
              </p:ext>
            </p:extLst>
          </p:nvPr>
        </p:nvGraphicFramePr>
        <p:xfrm>
          <a:off x="3129709" y="3792048"/>
          <a:ext cx="1790700" cy="1143002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610" name="Group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717822"/>
              </p:ext>
            </p:extLst>
          </p:nvPr>
        </p:nvGraphicFramePr>
        <p:xfrm>
          <a:off x="5708229" y="3792048"/>
          <a:ext cx="2019300" cy="184944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UNION 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685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539616"/>
          </a:xfrm>
          <a:noFill/>
          <a:ln/>
        </p:spPr>
        <p:txBody>
          <a:bodyPr lIns="90488" tIns="44450" rIns="90488" bIns="44450" anchor="ctr">
            <a:normAutofit fontScale="90000"/>
          </a:bodyPr>
          <a:lstStyle/>
          <a:p>
            <a:r>
              <a:rPr lang="en-US"/>
              <a:t>Intersect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57637"/>
            <a:ext cx="7886700" cy="1771363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Creates a new relation containing rows appearing in both relations</a:t>
            </a:r>
          </a:p>
          <a:p>
            <a:r>
              <a:rPr lang="en-US" dirty="0"/>
              <a:t>Relations must be union compatible</a:t>
            </a:r>
          </a:p>
        </p:txBody>
      </p:sp>
      <p:graphicFrame>
        <p:nvGraphicFramePr>
          <p:cNvPr id="20582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59604"/>
              </p:ext>
            </p:extLst>
          </p:nvPr>
        </p:nvGraphicFramePr>
        <p:xfrm>
          <a:off x="800100" y="3117315"/>
          <a:ext cx="1790700" cy="106458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580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06815"/>
              </p:ext>
            </p:extLst>
          </p:nvPr>
        </p:nvGraphicFramePr>
        <p:xfrm>
          <a:off x="3448050" y="3155224"/>
          <a:ext cx="1790700" cy="851664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578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138928"/>
              </p:ext>
            </p:extLst>
          </p:nvPr>
        </p:nvGraphicFramePr>
        <p:xfrm>
          <a:off x="6096000" y="3166699"/>
          <a:ext cx="1790700" cy="63874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50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INTERSECT 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02706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Difference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Creates a relation containing rows in the first relation but not in the second</a:t>
            </a:r>
          </a:p>
          <a:p>
            <a:r>
              <a:rPr lang="en-US" dirty="0"/>
              <a:t>Relations must be union compatible</a:t>
            </a:r>
          </a:p>
        </p:txBody>
      </p:sp>
      <p:graphicFrame>
        <p:nvGraphicFramePr>
          <p:cNvPr id="21625" name="Group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444046"/>
              </p:ext>
            </p:extLst>
          </p:nvPr>
        </p:nvGraphicFramePr>
        <p:xfrm>
          <a:off x="762000" y="3276600"/>
          <a:ext cx="1790700" cy="1436689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626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136804"/>
              </p:ext>
            </p:extLst>
          </p:nvPr>
        </p:nvGraphicFramePr>
        <p:xfrm>
          <a:off x="3276600" y="3276600"/>
          <a:ext cx="1790700" cy="1143002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627" name="Group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639474"/>
              </p:ext>
            </p:extLst>
          </p:nvPr>
        </p:nvGraphicFramePr>
        <p:xfrm>
          <a:off x="6019800" y="3200400"/>
          <a:ext cx="1790700" cy="1154114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MINUS B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3311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Join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Creates a new relation from all combinations of rows satisfying the join condition</a:t>
            </a:r>
          </a:p>
          <a:p>
            <a:r>
              <a:rPr lang="en-US" dirty="0"/>
              <a:t>A join B where W = Z</a:t>
            </a:r>
          </a:p>
        </p:txBody>
      </p:sp>
      <p:graphicFrame>
        <p:nvGraphicFramePr>
          <p:cNvPr id="22760" name="Group 2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326406"/>
              </p:ext>
            </p:extLst>
          </p:nvPr>
        </p:nvGraphicFramePr>
        <p:xfrm>
          <a:off x="762000" y="3129085"/>
          <a:ext cx="1790700" cy="1436689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wz1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wz2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wz3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761" name="Group 2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841958"/>
              </p:ext>
            </p:extLst>
          </p:nvPr>
        </p:nvGraphicFramePr>
        <p:xfrm>
          <a:off x="2971800" y="3129085"/>
          <a:ext cx="2686050" cy="1143002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wz1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wz3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763" name="Group 2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96321"/>
              </p:ext>
            </p:extLst>
          </p:nvPr>
        </p:nvGraphicFramePr>
        <p:xfrm>
          <a:off x="857250" y="5110285"/>
          <a:ext cx="4800600" cy="1100647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EQUIJOIN 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wz1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wz1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wz3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wz3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92993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Divide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Is there a value in the X column of A (e.g., x1) that has a value in the Y column of A for every value of y in the Y column of B?</a:t>
            </a:r>
          </a:p>
        </p:txBody>
      </p:sp>
      <p:graphicFrame>
        <p:nvGraphicFramePr>
          <p:cNvPr id="23742" name="Group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183671"/>
              </p:ext>
            </p:extLst>
          </p:nvPr>
        </p:nvGraphicFramePr>
        <p:xfrm>
          <a:off x="990600" y="2743200"/>
          <a:ext cx="2057400" cy="2490472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740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69446"/>
              </p:ext>
            </p:extLst>
          </p:nvPr>
        </p:nvGraphicFramePr>
        <p:xfrm>
          <a:off x="4076700" y="3048000"/>
          <a:ext cx="990600" cy="1382396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Group 190">
            <a:extLst>
              <a:ext uri="{FF2B5EF4-FFF2-40B4-BE49-F238E27FC236}">
                <a16:creationId xmlns:a16="http://schemas.microsoft.com/office/drawing/2014/main" id="{C96B8186-5AE9-F64C-8ACC-D733C3644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847667"/>
              </p:ext>
            </p:extLst>
          </p:nvPr>
        </p:nvGraphicFramePr>
        <p:xfrm>
          <a:off x="6324600" y="3185160"/>
          <a:ext cx="1066800" cy="1108076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DIVIDE 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x1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6421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 primitive set of operators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Only five operators are required</a:t>
            </a:r>
          </a:p>
          <a:p>
            <a:pPr lvl="1"/>
            <a:r>
              <a:rPr lang="en-US"/>
              <a:t>Restrict</a:t>
            </a:r>
          </a:p>
          <a:p>
            <a:pPr lvl="1"/>
            <a:r>
              <a:rPr lang="en-US"/>
              <a:t>Project</a:t>
            </a:r>
          </a:p>
          <a:p>
            <a:pPr lvl="1"/>
            <a:r>
              <a:rPr lang="en-US"/>
              <a:t>Product</a:t>
            </a:r>
          </a:p>
          <a:p>
            <a:pPr lvl="1"/>
            <a:r>
              <a:rPr lang="en-US"/>
              <a:t>Union</a:t>
            </a:r>
          </a:p>
          <a:p>
            <a:pPr lvl="1"/>
            <a:r>
              <a:rPr lang="en-US"/>
              <a:t>Difference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The relational model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Overcame shortcomings of earlier database models</a:t>
            </a:r>
          </a:p>
          <a:p>
            <a:r>
              <a:rPr lang="en-US"/>
              <a:t>Has a strong theoretical base</a:t>
            </a:r>
          </a:p>
          <a:p>
            <a:r>
              <a:rPr lang="en-US"/>
              <a:t>Codd was the major developer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 complete relational database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A fully relational database supports</a:t>
            </a:r>
          </a:p>
          <a:p>
            <a:pPr lvl="1"/>
            <a:r>
              <a:rPr lang="en-US" dirty="0"/>
              <a:t>structures (domains and relations)</a:t>
            </a:r>
          </a:p>
          <a:p>
            <a:pPr lvl="1"/>
            <a:r>
              <a:rPr lang="en-US" dirty="0"/>
              <a:t>integrity rules</a:t>
            </a:r>
          </a:p>
          <a:p>
            <a:pPr lvl="1"/>
            <a:r>
              <a:rPr lang="en-US" dirty="0"/>
              <a:t>a manipulation language</a:t>
            </a:r>
          </a:p>
          <a:p>
            <a:r>
              <a:rPr lang="en-US" dirty="0"/>
              <a:t>Most commercial systems are not fully relational because they do not support domains and integrity rules</a:t>
            </a:r>
          </a:p>
          <a:p>
            <a:pPr lvl="1"/>
            <a:r>
              <a:rPr lang="en-US" dirty="0"/>
              <a:t>Classified as relationally complete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Codd’s commandments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29568" y="1654884"/>
            <a:ext cx="7315200" cy="4114800"/>
          </a:xfrm>
          <a:noFill/>
          <a:ln/>
        </p:spPr>
        <p:txBody>
          <a:bodyPr lIns="90488" tIns="44450" rIns="90488" bIns="44450"/>
          <a:lstStyle/>
          <a:p>
            <a:pPr marL="0" indent="0">
              <a:lnSpc>
                <a:spcPct val="90000"/>
              </a:lnSpc>
              <a:buFontTx/>
              <a:buNone/>
              <a:tabLst>
                <a:tab pos="457200" algn="l"/>
              </a:tabLst>
            </a:pPr>
            <a:r>
              <a:rPr lang="en-US" sz="2400" dirty="0"/>
              <a:t>1.	The information rule</a:t>
            </a:r>
          </a:p>
          <a:p>
            <a:pPr marL="685800" lvl="1" indent="0">
              <a:lnSpc>
                <a:spcPct val="90000"/>
              </a:lnSpc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2000" dirty="0"/>
              <a:t>All data must appear to be stored as values in a table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57200" algn="l"/>
              </a:tabLst>
            </a:pPr>
            <a:r>
              <a:rPr lang="en-US" sz="2400" dirty="0"/>
              <a:t>2.	The guaranteed access rule</a:t>
            </a:r>
          </a:p>
          <a:p>
            <a:pPr marL="685800" lvl="1" indent="0">
              <a:lnSpc>
                <a:spcPct val="90000"/>
              </a:lnSpc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2000" dirty="0"/>
              <a:t>Every value in a database must be addressable by specifying its table name, column name, and the primary key of the row in which it is stored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57200" algn="l"/>
              </a:tabLst>
            </a:pPr>
            <a:r>
              <a:rPr lang="en-US" sz="2400" dirty="0"/>
              <a:t>3.	Systematic treatment of null values</a:t>
            </a:r>
          </a:p>
          <a:p>
            <a:pPr marL="685800" lvl="1" indent="0">
              <a:lnSpc>
                <a:spcPct val="90000"/>
              </a:lnSpc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2000" dirty="0"/>
              <a:t>There must be a distinct representation for unknown or inappropriate data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57200" algn="l"/>
              </a:tabLst>
            </a:pPr>
            <a:r>
              <a:rPr lang="en-US" sz="2400" dirty="0"/>
              <a:t>4.	Active on-line catalog on the relational model</a:t>
            </a:r>
          </a:p>
          <a:p>
            <a:pPr marL="685800" lvl="1" indent="0">
              <a:lnSpc>
                <a:spcPct val="90000"/>
              </a:lnSpc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2000" dirty="0"/>
              <a:t>There should be an on-line catalog that describes the relational model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686800" cy="13716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dirty="0"/>
              <a:t>Codd’s commandments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67149"/>
            <a:ext cx="7772400" cy="3962400"/>
          </a:xfrm>
          <a:noFill/>
          <a:ln/>
        </p:spPr>
        <p:txBody>
          <a:bodyPr lIns="90488" tIns="44450" rIns="90488" bIns="44450"/>
          <a:lstStyle/>
          <a:p>
            <a:pPr marL="0" indent="0">
              <a:buFontTx/>
              <a:buNone/>
              <a:tabLst>
                <a:tab pos="457200" algn="l"/>
              </a:tabLst>
            </a:pPr>
            <a:r>
              <a:rPr lang="en-US" sz="2000" dirty="0"/>
              <a:t>5.	The comprehensive data sublanguage rule</a:t>
            </a:r>
          </a:p>
          <a:p>
            <a:pPr marL="685800" lvl="1" indent="0"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1800" dirty="0"/>
              <a:t>There must be a </a:t>
            </a:r>
            <a:r>
              <a:rPr lang="en-US" sz="1600" dirty="0"/>
              <a:t>relational</a:t>
            </a:r>
            <a:r>
              <a:rPr lang="en-US" sz="1800" dirty="0"/>
              <a:t> language that supports data definition, data manipulation, security and integrity constraints, and transaction processing operations</a:t>
            </a:r>
          </a:p>
          <a:p>
            <a:pPr marL="0" indent="0">
              <a:buFontTx/>
              <a:buNone/>
              <a:tabLst>
                <a:tab pos="457200" algn="l"/>
              </a:tabLst>
            </a:pPr>
            <a:r>
              <a:rPr lang="en-US" sz="2000" dirty="0"/>
              <a:t>6.	The view updating rule</a:t>
            </a:r>
          </a:p>
          <a:p>
            <a:pPr marL="685800" lvl="1" indent="0"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1800" dirty="0"/>
              <a:t>The DBMS must be able to update any view that is theoretically updateable</a:t>
            </a:r>
          </a:p>
          <a:p>
            <a:pPr marL="0" indent="0">
              <a:buFontTx/>
              <a:buNone/>
              <a:tabLst>
                <a:tab pos="457200" algn="l"/>
              </a:tabLst>
            </a:pPr>
            <a:r>
              <a:rPr lang="en-US" sz="2000" dirty="0"/>
              <a:t>7.	High-level insert, update, and delete</a:t>
            </a:r>
          </a:p>
          <a:p>
            <a:pPr marL="685800" lvl="1" indent="0"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1800" dirty="0"/>
              <a:t>The system must support set-at-a-time operations</a:t>
            </a:r>
          </a:p>
          <a:p>
            <a:pPr marL="0" indent="0">
              <a:buFontTx/>
              <a:buNone/>
              <a:tabLst>
                <a:tab pos="457200" algn="l"/>
              </a:tabLst>
            </a:pPr>
            <a:r>
              <a:rPr lang="en-US" sz="2000" dirty="0"/>
              <a:t>8.	Physical data independence</a:t>
            </a:r>
          </a:p>
          <a:p>
            <a:pPr marL="685800" lvl="1" indent="0"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1800" dirty="0"/>
              <a:t>Changes to storage representation or access methods will not affect application programs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Codd’s commandments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89"/>
            <a:ext cx="7620000" cy="4419600"/>
          </a:xfrm>
          <a:noFill/>
          <a:ln/>
        </p:spPr>
        <p:txBody>
          <a:bodyPr lIns="90488" tIns="44450" rIns="90488" bIns="44450"/>
          <a:lstStyle/>
          <a:p>
            <a:pPr marL="0" indent="0">
              <a:lnSpc>
                <a:spcPct val="90000"/>
              </a:lnSpc>
              <a:buFontTx/>
              <a:buNone/>
              <a:tabLst>
                <a:tab pos="457200" algn="l"/>
              </a:tabLst>
            </a:pPr>
            <a:r>
              <a:rPr lang="en-US" sz="2000" dirty="0"/>
              <a:t>9.	Logical data independence</a:t>
            </a:r>
          </a:p>
          <a:p>
            <a:pPr marL="685800" lvl="1" indent="0">
              <a:lnSpc>
                <a:spcPct val="90000"/>
              </a:lnSpc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1800" dirty="0"/>
              <a:t>Information preserving changes to base tables will not affect application programs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57200" algn="l"/>
              </a:tabLst>
            </a:pPr>
            <a:r>
              <a:rPr lang="en-US" sz="2000" dirty="0"/>
              <a:t>10.	Integrity independence</a:t>
            </a:r>
          </a:p>
          <a:p>
            <a:pPr marL="685800" lvl="1" indent="0">
              <a:lnSpc>
                <a:spcPct val="90000"/>
              </a:lnSpc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1800" dirty="0"/>
              <a:t>Integrity constraints should be part of a database's definition rather than embedded within application programs</a:t>
            </a:r>
          </a:p>
          <a:p>
            <a:pPr marL="685800" lvl="1" indent="0">
              <a:lnSpc>
                <a:spcPct val="90000"/>
              </a:lnSpc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1800" dirty="0"/>
              <a:t>It must be possible to change integrity constraints without affecting any existing application programs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57200" algn="l"/>
              </a:tabLst>
            </a:pPr>
            <a:r>
              <a:rPr lang="en-US" sz="2000" dirty="0"/>
              <a:t>11.	Distribution independence</a:t>
            </a:r>
          </a:p>
          <a:p>
            <a:pPr marL="685800" lvl="1" indent="0">
              <a:lnSpc>
                <a:spcPct val="90000"/>
              </a:lnSpc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1800" dirty="0"/>
              <a:t>Introduction of a distributed DBMS or redistributing existing distributed data should have no impact on existing applications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57200" algn="l"/>
              </a:tabLst>
            </a:pPr>
            <a:r>
              <a:rPr lang="en-US" sz="2000" dirty="0"/>
              <a:t>12.	The </a:t>
            </a:r>
            <a:r>
              <a:rPr lang="en-US" sz="2000" dirty="0" err="1"/>
              <a:t>nonsubversion</a:t>
            </a:r>
            <a:r>
              <a:rPr lang="en-US" sz="2000" dirty="0"/>
              <a:t> rule</a:t>
            </a:r>
          </a:p>
          <a:p>
            <a:pPr marL="685800" lvl="1" indent="0">
              <a:lnSpc>
                <a:spcPct val="90000"/>
              </a:lnSpc>
              <a:buFont typeface="Wingdings" pitchFamily="-109" charset="2"/>
              <a:buNone/>
              <a:tabLst>
                <a:tab pos="457200" algn="l"/>
              </a:tabLst>
            </a:pPr>
            <a:r>
              <a:rPr lang="en-US" sz="1800" dirty="0"/>
              <a:t>It must not be possible to use a record-at-a-time interface to subvert security or integrity constraints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Codd’s Rule 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A relational DBMS must be able to manage databases entirely through its relational capacities </a:t>
            </a:r>
          </a:p>
          <a:p>
            <a:r>
              <a:rPr lang="en-US"/>
              <a:t>A DBMS is either totally relational or it is not relational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Key points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/>
              <a:t>The relational model is theoretically grounded and practically relevant</a:t>
            </a:r>
          </a:p>
          <a:p>
            <a:r>
              <a:rPr lang="en-US"/>
              <a:t>Relational algebra is the foundation of SQL</a:t>
            </a:r>
          </a:p>
          <a:p>
            <a:r>
              <a:rPr lang="en-US"/>
              <a:t>A relational DBMS should satisfy a range of requirements to be fully relational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Problems with other models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Programmers worked at a low level of detail</a:t>
            </a:r>
          </a:p>
          <a:p>
            <a:r>
              <a:rPr lang="en-US"/>
              <a:t>No commands for multiple record processing</a:t>
            </a:r>
          </a:p>
          <a:p>
            <a:r>
              <a:rPr lang="en-US"/>
              <a:t>Little support for ad hoc querying by users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Objectives of relational </a:t>
            </a:r>
            <a:br>
              <a:rPr lang="en-US"/>
            </a:br>
            <a:r>
              <a:rPr lang="en-US"/>
              <a:t>model research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Data independence</a:t>
            </a:r>
          </a:p>
          <a:p>
            <a:pPr lvl="1"/>
            <a:r>
              <a:rPr lang="en-US"/>
              <a:t>Logical and physical models are separate</a:t>
            </a:r>
          </a:p>
          <a:p>
            <a:r>
              <a:rPr lang="en-US"/>
              <a:t>Communicability</a:t>
            </a:r>
          </a:p>
          <a:p>
            <a:pPr lvl="1"/>
            <a:r>
              <a:rPr lang="en-US"/>
              <a:t>A simple model understood by programmers and users</a:t>
            </a:r>
          </a:p>
          <a:p>
            <a:r>
              <a:rPr lang="en-US"/>
              <a:t>Set-processing</a:t>
            </a:r>
          </a:p>
          <a:p>
            <a:pPr lvl="1"/>
            <a:r>
              <a:rPr lang="en-US"/>
              <a:t>Increase programmer productivity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Relational model concepts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Data structures</a:t>
            </a:r>
          </a:p>
          <a:p>
            <a:r>
              <a:rPr lang="en-US"/>
              <a:t>Integrity rules</a:t>
            </a:r>
          </a:p>
          <a:p>
            <a:r>
              <a:rPr lang="en-US"/>
              <a:t>Operators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Data structures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Domain</a:t>
            </a:r>
          </a:p>
          <a:p>
            <a:pPr lvl="1"/>
            <a:r>
              <a:rPr lang="en-US"/>
              <a:t>A set of values all of the same data type</a:t>
            </a:r>
          </a:p>
          <a:p>
            <a:pPr lvl="1"/>
            <a:r>
              <a:rPr lang="en-US"/>
              <a:t>All the legal values of an attribute</a:t>
            </a:r>
          </a:p>
          <a:p>
            <a:pPr lvl="1"/>
            <a:r>
              <a:rPr lang="en-US"/>
              <a:t>Defines what comparisons are legal</a:t>
            </a:r>
          </a:p>
          <a:p>
            <a:pPr lvl="1"/>
            <a:r>
              <a:rPr lang="en-US"/>
              <a:t>Only attributes from the same domain should be compared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053263" y="5816600"/>
            <a:ext cx="1770062" cy="922338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>
                <a:latin typeface="Georgia" pitchFamily="-109" charset="0"/>
              </a:rPr>
              <a:t>The domain concept is rarely implemented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Data structures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Relations</a:t>
            </a:r>
          </a:p>
          <a:p>
            <a:pPr lvl="1"/>
            <a:r>
              <a:rPr lang="en-US"/>
              <a:t>A table of n columns and m rows</a:t>
            </a:r>
          </a:p>
          <a:p>
            <a:r>
              <a:rPr lang="en-US"/>
              <a:t>A relation’s cardinality is its number of rows</a:t>
            </a:r>
          </a:p>
          <a:p>
            <a:r>
              <a:rPr lang="en-US"/>
              <a:t>A relation’s degrees is its number of columns</a:t>
            </a:r>
          </a:p>
          <a:p>
            <a:r>
              <a:rPr lang="en-US"/>
              <a:t>A relational database is a collection of relations</a:t>
            </a:r>
          </a:p>
          <a:p>
            <a:pPr lvl="1"/>
            <a:r>
              <a:rPr lang="en-US"/>
              <a:t>No explicit linkages between tables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7053263" y="5524500"/>
            <a:ext cx="1770062" cy="922338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>
                <a:latin typeface="Georgia" pitchFamily="-109" charset="0"/>
              </a:rPr>
              <a:t>Cardinality is easy to change but not degrees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Structures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Primary key</a:t>
            </a:r>
          </a:p>
          <a:p>
            <a:pPr lvl="1"/>
            <a:r>
              <a:rPr lang="en-US"/>
              <a:t>A unique identifier of a row in a relation</a:t>
            </a:r>
          </a:p>
          <a:p>
            <a:pPr lvl="1"/>
            <a:r>
              <a:rPr lang="en-US"/>
              <a:t>Can be composite</a:t>
            </a:r>
          </a:p>
          <a:p>
            <a:r>
              <a:rPr lang="en-US"/>
              <a:t>Candidate key</a:t>
            </a:r>
          </a:p>
          <a:p>
            <a:pPr lvl="1"/>
            <a:r>
              <a:rPr lang="en-US"/>
              <a:t>An attribute that could be a primary key</a:t>
            </a:r>
          </a:p>
          <a:p>
            <a:r>
              <a:rPr lang="en-US"/>
              <a:t>Alternate key</a:t>
            </a:r>
          </a:p>
          <a:p>
            <a:pPr lvl="1"/>
            <a:r>
              <a:rPr lang="en-US"/>
              <a:t>A candidate key that is not selected as the primary key</a:t>
            </a:r>
          </a:p>
          <a:p>
            <a:r>
              <a:rPr lang="en-US"/>
              <a:t>Foreign key</a:t>
            </a:r>
          </a:p>
          <a:p>
            <a:pPr lvl="1"/>
            <a:r>
              <a:rPr lang="en-US"/>
              <a:t>An attribute of a relation that is the primary key of a relation</a:t>
            </a:r>
          </a:p>
          <a:p>
            <a:pPr lvl="1"/>
            <a:r>
              <a:rPr lang="en-US"/>
              <a:t>Can be composite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Integrity rules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Entity integrity</a:t>
            </a:r>
          </a:p>
          <a:p>
            <a:pPr lvl="1"/>
            <a:r>
              <a:rPr lang="en-US"/>
              <a:t>No component of the primary key of a relation can be null</a:t>
            </a:r>
          </a:p>
          <a:p>
            <a:pPr lvl="1"/>
            <a:r>
              <a:rPr lang="en-US"/>
              <a:t>Each row in a relation is uniquely identified</a:t>
            </a:r>
          </a:p>
          <a:p>
            <a:r>
              <a:rPr lang="en-US"/>
              <a:t>Referential integrity</a:t>
            </a:r>
          </a:p>
          <a:p>
            <a:pPr lvl="1"/>
            <a:r>
              <a:rPr lang="en-US"/>
              <a:t>A database must not contain any unmatched foreign key values</a:t>
            </a:r>
          </a:p>
          <a:p>
            <a:pPr lvl="1"/>
            <a:r>
              <a:rPr lang="en-US"/>
              <a:t>For every foreign key there is a corresponding primary key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1067</Words>
  <Application>Microsoft Macintosh PowerPoint</Application>
  <PresentationFormat>Letter Paper (8.5x11 in)</PresentationFormat>
  <Paragraphs>327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Georgia</vt:lpstr>
      <vt:lpstr>Times New Roman</vt:lpstr>
      <vt:lpstr>Wingdings</vt:lpstr>
      <vt:lpstr>Office Theme</vt:lpstr>
      <vt:lpstr>The Relational Model and Relational Algebra</vt:lpstr>
      <vt:lpstr>The relational model</vt:lpstr>
      <vt:lpstr>Problems with other models</vt:lpstr>
      <vt:lpstr>Objectives of relational  model research</vt:lpstr>
      <vt:lpstr>Relational model concepts</vt:lpstr>
      <vt:lpstr>Data structures</vt:lpstr>
      <vt:lpstr>Data structures</vt:lpstr>
      <vt:lpstr>Structures</vt:lpstr>
      <vt:lpstr>Integrity rules</vt:lpstr>
      <vt:lpstr>Operations</vt:lpstr>
      <vt:lpstr>Restrict</vt:lpstr>
      <vt:lpstr>Project</vt:lpstr>
      <vt:lpstr>Product</vt:lpstr>
      <vt:lpstr>Union</vt:lpstr>
      <vt:lpstr>Intersect</vt:lpstr>
      <vt:lpstr>Difference</vt:lpstr>
      <vt:lpstr>Join</vt:lpstr>
      <vt:lpstr>Divide</vt:lpstr>
      <vt:lpstr>A primitive set of operators</vt:lpstr>
      <vt:lpstr>A complete relational database</vt:lpstr>
      <vt:lpstr>Codd’s commandments</vt:lpstr>
      <vt:lpstr>Codd’s commandments</vt:lpstr>
      <vt:lpstr>Codd’s commandments</vt:lpstr>
      <vt:lpstr>Codd’s Rule 0</vt:lpstr>
      <vt:lpstr>Key points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Relational Model and Relational Algebra</dc:title>
  <cp:lastModifiedBy>Richard T Watson</cp:lastModifiedBy>
  <cp:revision>8</cp:revision>
  <dcterms:created xsi:type="dcterms:W3CDTF">2010-09-26T13:50:59Z</dcterms:created>
  <dcterms:modified xsi:type="dcterms:W3CDTF">2022-01-13T20:48:14Z</dcterms:modified>
</cp:coreProperties>
</file>