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0" r:id="rId3"/>
    <p:sldId id="291" r:id="rId4"/>
    <p:sldId id="292" r:id="rId5"/>
    <p:sldId id="307" r:id="rId6"/>
    <p:sldId id="303" r:id="rId7"/>
    <p:sldId id="310" r:id="rId8"/>
    <p:sldId id="309" r:id="rId9"/>
    <p:sldId id="311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4" r:id="rId18"/>
    <p:sldId id="300" r:id="rId19"/>
    <p:sldId id="301" r:id="rId20"/>
    <p:sldId id="302" r:id="rId21"/>
    <p:sldId id="312" r:id="rId22"/>
    <p:sldId id="315" r:id="rId23"/>
    <p:sldId id="316" r:id="rId24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71" autoAdjust="0"/>
    <p:restoredTop sz="90884"/>
  </p:normalViewPr>
  <p:slideViewPr>
    <p:cSldViewPr>
      <p:cViewPr varScale="1">
        <p:scale>
          <a:sx n="116" d="100"/>
          <a:sy n="116" d="100"/>
        </p:scale>
        <p:origin x="14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5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050512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2C1A6-EB2E-7F4D-A68C-328CFA0E0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6B411-8CD6-4B46-B124-F817D2861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0972C-0DEE-374B-B53A-BECB74F2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3C24E-33B3-8541-900E-25D0EA58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18F0C-D149-5B42-BAE9-D46D40D3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19CF-318C-6E43-90D6-F7E4A1B35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0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6DC79-22F8-C24F-9DB2-372E7E22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82A51E-3EA1-EE45-B6E8-66BF9FEF2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02600-D340-BB47-A0FC-9C251B55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F13E7-65AF-7B44-9C0E-0773D577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C07AB-1220-024A-838D-364B82FC3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FA75-7249-F041-9983-57E2CF215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BA85DA-C568-F246-9C58-55D8F4EF2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8F3AA-B517-AD4F-98E5-912AF472D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459FD-20DC-7C4B-B1DB-69D618CFD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0AE18-92B2-4843-80DB-86C6A438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4E77-EAC4-F043-9611-44E01503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EF267-4108-3045-B3DD-151FF4096F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1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E249-E680-DF4E-A834-D6C69F08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2C078-9448-5B43-9748-3B4E2B04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77D7E-66F1-6B4B-A7CD-5CE1CB439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1603E-9785-334B-B955-B42562D83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B53A8-4D34-7043-9F73-9B197985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3ED8-7C4D-6A41-85E8-012AA882B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B85C-4D32-C44D-A1D6-9D2EAD302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7D0C9-27D5-344A-AC18-F388E12C7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5259D-FB5A-DF44-99CF-C528DC79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63D19-77DB-DB46-943F-0B52BB0F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A09A4-42B3-4F44-AFB0-012E04F3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71C7-F34A-CB41-BA38-B8A50AD2B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8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E325-8242-CB4D-8004-85BA75B5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BCC2-E44C-5042-B446-D2B1B986D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57E1B-1758-E949-A93F-C85E153B3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93734-B186-4A40-AA91-EE37D444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FD3A9-A703-E94A-8663-183FCCA0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A2E87-DA3F-774A-882D-381F2E7B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22FF-AC00-A74C-9283-83D9DEB5C3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AC173-EE21-594C-AEEC-16CB7B94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20306-798B-6D4B-8604-AF5C1885C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1C50B-E28A-EE46-AB42-EDD7DE30B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074C74-4023-7645-A70B-716231264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443039-705B-B744-BDDC-78DAD95D6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063BFE-CF17-1B4D-A991-6003BF5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2008C3-44D3-BC4E-A7C8-2D79986D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EF0F5F-5AB5-944C-8FFD-3FD40623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9D54-13D2-8D4C-9627-E33328868A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1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04A9-8324-A048-96C0-872139E3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2F79D3-00AC-9A42-88CC-40E808283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B3B3F-F4BD-634C-9BE3-B94CACD11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1829C-8712-D642-A916-874FCC71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41B45-5E18-C243-B508-60C3A5AC4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5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349FCF-3334-0A47-B182-A858DDA3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23962-276D-6347-B499-EE7A4A49F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9BCE2-EB74-E243-A3F8-098B5607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1D9C5-C3E2-304B-AC06-A092856B7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4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92E4-B64C-6F43-8CF6-128D18C09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0DF5-BFF0-6547-9D1F-795841354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2E18D-EAF1-5A44-B8E5-371B52C79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4CBC1-C884-BA44-B7F7-83E7717C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6CA70-66F5-4342-ADD4-20F99A9B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111CB-0FF0-FA40-8F4F-54B09283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3746-E57F-B943-8D31-E3FBF8A15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3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479E6-E7B6-274C-AD94-204A6E44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6F52C-81C0-334B-B3E3-87A8B20EC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3A097-04E0-9748-9933-19FA397F6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9B2E5-1834-144E-917B-61E4FAC6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2CDBC-7892-F944-BF34-9E5B939A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DBD0A-97DF-2B48-A562-C43040261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A1F9-86C1-7C48-90A2-1DC33A1DDA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4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83417-006D-B74E-A107-21702D119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44C99-1062-414C-97AA-17E17E390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1DEC7-E2FB-9548-80A3-50159DF192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AB323-F059-1748-B2A2-BFEBE5B39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79FC4-EE55-E54F-84FF-7E611CE34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2CA08-C436-E04B-AA0E-C6CD400E2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5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Normalization and Other Data Modeling Methods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There are many paths to the top of the mountain but the view is always the same</a:t>
            </a:r>
          </a:p>
          <a:p>
            <a:r>
              <a:rPr lang="en-GB" dirty="0"/>
              <a:t>Chinese proverb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First normal form (1NF)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All rows must have the same number of columns</a:t>
            </a:r>
          </a:p>
          <a:p>
            <a:r>
              <a:rPr lang="en-GB"/>
              <a:t>Single valued attributes only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Second normal form (2NF)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Violated when a nonkey column is a fact about part of the primary key</a:t>
            </a:r>
          </a:p>
          <a:p>
            <a:r>
              <a:rPr lang="en-GB"/>
              <a:t>A column is not fully functionally dependent on the primary key</a:t>
            </a:r>
          </a:p>
          <a:p>
            <a:pPr lvl="1"/>
            <a:r>
              <a:rPr lang="en-GB"/>
              <a:t>customer-credit  in this case</a:t>
            </a:r>
          </a:p>
        </p:txBody>
      </p:sp>
      <p:graphicFrame>
        <p:nvGraphicFramePr>
          <p:cNvPr id="43205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51763"/>
              </p:ext>
            </p:extLst>
          </p:nvPr>
        </p:nvGraphicFramePr>
        <p:xfrm>
          <a:off x="801687" y="3471528"/>
          <a:ext cx="4953000" cy="1295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6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order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itemno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customerid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quantity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customer-credit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679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POOR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3207" name="Picture 199" descr="FireLite:Books:Data Management:6e:Art PNG:08-2NF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83326" y="5443537"/>
            <a:ext cx="4727575" cy="10493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Third normal form (3NF)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Violated when a nonkey column is a fact about another nonkey column</a:t>
            </a:r>
          </a:p>
          <a:p>
            <a:r>
              <a:rPr lang="en-GB"/>
              <a:t>A column is not fully functionally dependent on the primary key</a:t>
            </a:r>
          </a:p>
          <a:p>
            <a:pPr lvl="1"/>
            <a:r>
              <a:rPr lang="en-GB"/>
              <a:t>exchange rate in this case</a:t>
            </a:r>
          </a:p>
        </p:txBody>
      </p:sp>
      <p:graphicFrame>
        <p:nvGraphicFramePr>
          <p:cNvPr id="44146" name="Group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6862"/>
              </p:ext>
            </p:extLst>
          </p:nvPr>
        </p:nvGraphicFramePr>
        <p:xfrm>
          <a:off x="762000" y="3429000"/>
          <a:ext cx="3810000" cy="14874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31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stock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*stock 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exchange rate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4147" name="Picture 115" descr="FireLite:Books:Data Management:6e:Art PNG:04-nation-stock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2000" y="5105400"/>
            <a:ext cx="3200400" cy="16208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Boyce-Codd normal form (BCNF)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Arises when a table</a:t>
            </a:r>
          </a:p>
          <a:p>
            <a:pPr lvl="1"/>
            <a:r>
              <a:rPr lang="en-GB"/>
              <a:t>has multiple candidate keys</a:t>
            </a:r>
          </a:p>
          <a:p>
            <a:pPr lvl="1"/>
            <a:r>
              <a:rPr lang="en-GB"/>
              <a:t>the candidate keys are composite</a:t>
            </a:r>
          </a:p>
          <a:p>
            <a:pPr lvl="1"/>
            <a:r>
              <a:rPr lang="en-GB"/>
              <a:t>the candidate keys overlap</a:t>
            </a:r>
          </a:p>
        </p:txBody>
      </p:sp>
      <p:graphicFrame>
        <p:nvGraphicFramePr>
          <p:cNvPr id="45139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119963"/>
              </p:ext>
            </p:extLst>
          </p:nvPr>
        </p:nvGraphicFramePr>
        <p:xfrm>
          <a:off x="628650" y="3886199"/>
          <a:ext cx="3352800" cy="12192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advisor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*client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probtype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consultant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Alpha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Gomez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Alpha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Raginiski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 descr="08-BCN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718" y="3348193"/>
            <a:ext cx="3825355" cy="229521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Fourth normal form (4NF)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 row should not contain two or more multivalued independent facts</a:t>
            </a:r>
          </a:p>
        </p:txBody>
      </p:sp>
      <p:graphicFrame>
        <p:nvGraphicFramePr>
          <p:cNvPr id="46254" name="Group 1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606384"/>
              </p:ext>
            </p:extLst>
          </p:nvPr>
        </p:nvGraphicFramePr>
        <p:xfrm>
          <a:off x="694980" y="3086894"/>
          <a:ext cx="3657600" cy="1828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8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studentid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*sport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*subject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Football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English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Football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Music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Tennis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Botany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Karate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Botany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6256" name="Picture 176" descr="FireLite:Books:Data Management:6e:Art PNG:08-4NF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791421" y="2960687"/>
            <a:ext cx="4038600" cy="22971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Fifth normal form (5NF)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A table can be reconstructed from other tables</a:t>
            </a:r>
          </a:p>
          <a:p>
            <a:r>
              <a:rPr lang="en-GB"/>
              <a:t>There exists some rule that enables a relation to be inferred</a:t>
            </a:r>
          </a:p>
          <a:p>
            <a:r>
              <a:rPr lang="en-GB"/>
              <a:t>Base case</a:t>
            </a:r>
          </a:p>
          <a:p>
            <a:pPr lvl="1"/>
            <a:r>
              <a:rPr lang="en-GB"/>
              <a:t>Consultants provide skills to one or more firms and firms can use many consultants; a consultant has many skills and a skill can be used by many firms; and a firm can have a need for many skills and the same skill can be required by many firms</a:t>
            </a:r>
          </a:p>
        </p:txBody>
      </p:sp>
      <p:pic>
        <p:nvPicPr>
          <p:cNvPr id="47111" name="Picture 7" descr="FireLite:Books:Data Management:6e:Art PNG:08-5NF-1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2000" y="4191000"/>
            <a:ext cx="4921250" cy="24701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Fifth normal form (5NF)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The rule</a:t>
            </a:r>
          </a:p>
          <a:p>
            <a:pPr lvl="1"/>
            <a:r>
              <a:rPr lang="en-GB"/>
              <a:t>If a consultant has a certain skill (e.g., database) and has a contract with the firm that requires that skill (e.g., IBM), then the consultant advises the firm on that skill (i.e., he advises IBM on database)</a:t>
            </a:r>
          </a:p>
        </p:txBody>
      </p:sp>
      <p:pic>
        <p:nvPicPr>
          <p:cNvPr id="48135" name="Picture 7" descr="FireLite:Books:Data Management:6e:Art PNG:08-5NF-2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62000" y="3429000"/>
            <a:ext cx="4724400" cy="23701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Domain key/ normal form (DK/NF)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Key: unique identifier</a:t>
            </a:r>
          </a:p>
          <a:p>
            <a:r>
              <a:rPr lang="en-GB"/>
              <a:t>Constraint: rule governing attribute values</a:t>
            </a:r>
          </a:p>
          <a:p>
            <a:r>
              <a:rPr lang="en-GB"/>
              <a:t>Domain: set of values of the same data type</a:t>
            </a:r>
          </a:p>
          <a:p>
            <a:r>
              <a:rPr lang="en-GB"/>
              <a:t>Every constraint on the relation must be a logical consequence of the domain constraints and the key constraints that apply to the relation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dirty="0"/>
              <a:t>Data modeling and normalization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Data </a:t>
            </a:r>
            <a:r>
              <a:rPr lang="en-GB" dirty="0" err="1"/>
              <a:t>modeling</a:t>
            </a:r>
            <a:r>
              <a:rPr lang="en-GB" dirty="0"/>
              <a:t> is often an easier path to good database design</a:t>
            </a:r>
          </a:p>
          <a:p>
            <a:r>
              <a:rPr lang="en-GB" dirty="0"/>
              <a:t>A high-fidelity data model will be of high normal form</a:t>
            </a:r>
          </a:p>
          <a:p>
            <a:r>
              <a:rPr lang="en-GB" dirty="0"/>
              <a:t>5NF is likely to create the most problems</a:t>
            </a:r>
          </a:p>
          <a:p>
            <a:pPr lvl="1"/>
            <a:r>
              <a:rPr lang="en-GB" dirty="0"/>
              <a:t> Check for special rules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Data </a:t>
            </a:r>
            <a:r>
              <a:rPr lang="en-US" dirty="0"/>
              <a:t>modeling</a:t>
            </a:r>
            <a:r>
              <a:rPr lang="en-GB" dirty="0"/>
              <a:t> methods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widely known model is Chen's entity-relationship (E-R) approach</a:t>
            </a:r>
          </a:p>
          <a:p>
            <a:r>
              <a:rPr lang="en-GB" dirty="0"/>
              <a:t>There is no standard for the E-R method</a:t>
            </a:r>
          </a:p>
          <a:p>
            <a:r>
              <a:rPr lang="en-GB" dirty="0"/>
              <a:t>Nearly all data </a:t>
            </a:r>
            <a:r>
              <a:rPr lang="en-GB" dirty="0" err="1"/>
              <a:t>modeling</a:t>
            </a:r>
            <a:r>
              <a:rPr lang="en-GB" dirty="0"/>
              <a:t> approaches are very similar because they share common concepts</a:t>
            </a:r>
          </a:p>
          <a:p>
            <a:r>
              <a:rPr lang="en-GB" dirty="0"/>
              <a:t>Learning is readily transferable between methods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Normalization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An alternative database design tool to data modeling</a:t>
            </a:r>
          </a:p>
          <a:p>
            <a:r>
              <a:rPr lang="en-US" dirty="0"/>
              <a:t>A theoretical foundation for the relational model</a:t>
            </a:r>
          </a:p>
          <a:p>
            <a:r>
              <a:rPr lang="en-US" dirty="0"/>
              <a:t>Application of a series of rules that gradually improve the design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An E-R diagram</a:t>
            </a:r>
          </a:p>
        </p:txBody>
      </p:sp>
      <p:pic>
        <p:nvPicPr>
          <p:cNvPr id="51205" name="Picture 5" descr="FireLite:Books:Data Management:6e:Art PNG:08-E-R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90550" y="1981200"/>
            <a:ext cx="7924800" cy="38719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Representing relationships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The various dialects are most distinctive in the ways in which relationships are represented</a:t>
            </a: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6705600" y="4373563"/>
            <a:ext cx="1770063" cy="119380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Knowledge is very transferable between dialects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Goal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/>
              <a:t>Learn to think like a data modeler</a:t>
            </a:r>
          </a:p>
          <a:p>
            <a:r>
              <a:rPr lang="en-US"/>
              <a:t>Different dialects and greater precision (e.g., cardinality) come easily once the basics are mastered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points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Normalization is one approach to data modeling</a:t>
            </a:r>
          </a:p>
          <a:p>
            <a:r>
              <a:rPr lang="en-US"/>
              <a:t>The are multiple representations for data model</a:t>
            </a:r>
          </a:p>
          <a:p>
            <a:r>
              <a:rPr lang="en-US"/>
              <a:t>Learning to model is difficult</a:t>
            </a:r>
          </a:p>
          <a:p>
            <a:r>
              <a:rPr lang="en-US"/>
              <a:t>Learning to represent a model is easy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Functional dependency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relationship between attributes in an entity</a:t>
            </a:r>
          </a:p>
          <a:p>
            <a:pPr lvl="1"/>
            <a:r>
              <a:rPr lang="en-GB" dirty="0"/>
              <a:t>One or more attributes determine the value of another attribute</a:t>
            </a:r>
          </a:p>
          <a:p>
            <a:r>
              <a:rPr lang="en-GB" dirty="0"/>
              <a:t>An identifier functionally determines all the attributes of an entity</a:t>
            </a:r>
          </a:p>
          <a:p>
            <a:pPr lvl="1"/>
            <a:r>
              <a:rPr lang="en-GB" dirty="0"/>
              <a:t>stock code → firm name, stock price, stock quantity, stock dividend</a:t>
            </a:r>
          </a:p>
          <a:p>
            <a:pPr lvl="1"/>
            <a:r>
              <a:rPr lang="en-GB" dirty="0"/>
              <a:t>If we know stock code we know the value of firm name, etc.</a:t>
            </a:r>
          </a:p>
          <a:p>
            <a:r>
              <a:rPr lang="en-GB" dirty="0" err="1"/>
              <a:t>Multivalued</a:t>
            </a:r>
            <a:r>
              <a:rPr lang="en-GB" dirty="0"/>
              <a:t> dependency</a:t>
            </a:r>
          </a:p>
          <a:p>
            <a:pPr lvl="1"/>
            <a:r>
              <a:rPr lang="en-GB" dirty="0"/>
              <a:t>Formulae</a:t>
            </a:r>
          </a:p>
          <a:p>
            <a:pPr lvl="2"/>
            <a:r>
              <a:rPr lang="en-GB" dirty="0"/>
              <a:t>(stock dividend, stock price) →  yield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Full functional dependency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Yield is fully functionally dependent on stock dividend and stock price because both of these attributes are required to determine the value of yield</a:t>
            </a:r>
          </a:p>
          <a:p>
            <a:pPr lvl="1"/>
            <a:r>
              <a:rPr lang="en-GB" dirty="0"/>
              <a:t>(stock dividend, stock price) → yield</a:t>
            </a:r>
          </a:p>
          <a:p>
            <a:r>
              <a:rPr lang="en-GB" dirty="0"/>
              <a:t>Determinant</a:t>
            </a:r>
          </a:p>
          <a:p>
            <a:pPr lvl="1"/>
            <a:r>
              <a:rPr lang="en-GB" dirty="0"/>
              <a:t>An attribute that fully functionally determines another attribute</a:t>
            </a:r>
          </a:p>
          <a:p>
            <a:pPr lvl="2"/>
            <a:r>
              <a:rPr lang="en-GB" dirty="0"/>
              <a:t>e.g., stock code determines stock PE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dirty="0" err="1"/>
              <a:t>Multidetermination</a:t>
            </a:r>
            <a:endParaRPr lang="en-GB" dirty="0"/>
          </a:p>
        </p:txBody>
      </p:sp>
      <p:sp>
        <p:nvSpPr>
          <p:cNvPr id="62467" name="Rectangle 1027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A given value can determine multiple values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multidetermines</a:t>
            </a:r>
            <a:r>
              <a:rPr lang="en-GB" dirty="0"/>
              <a:t> B</a:t>
            </a:r>
          </a:p>
          <a:p>
            <a:pPr lvl="1"/>
            <a:r>
              <a:rPr lang="en-GB" dirty="0"/>
              <a:t>A </a:t>
            </a:r>
            <a:r>
              <a:rPr lang="en-US" sz="2000" dirty="0">
                <a:effectLst/>
                <a:latin typeface="Cambria" panose="02040503050406030204" pitchFamily="18" charset="0"/>
              </a:rPr>
              <a:t>↠</a:t>
            </a:r>
            <a:r>
              <a:rPr lang="en-US" dirty="0">
                <a:effectLst/>
                <a:latin typeface="Cambria" panose="02040503050406030204" pitchFamily="18" charset="0"/>
              </a:rPr>
              <a:t> </a:t>
            </a:r>
            <a:r>
              <a:rPr lang="en-GB" dirty="0"/>
              <a:t>B</a:t>
            </a:r>
          </a:p>
          <a:p>
            <a:pPr lvl="1"/>
            <a:r>
              <a:rPr lang="en-GB" dirty="0"/>
              <a:t>e.g., Department </a:t>
            </a:r>
            <a:r>
              <a:rPr lang="en-GB" dirty="0" err="1"/>
              <a:t>multidetermines</a:t>
            </a:r>
            <a:r>
              <a:rPr lang="en-GB" dirty="0"/>
              <a:t> course</a:t>
            </a:r>
          </a:p>
          <a:p>
            <a:r>
              <a:rPr lang="en-GB" dirty="0" err="1"/>
              <a:t>Multivalued</a:t>
            </a:r>
            <a:r>
              <a:rPr lang="en-GB" dirty="0"/>
              <a:t> dependency means functional dependencies are </a:t>
            </a:r>
            <a:r>
              <a:rPr lang="en-GB" dirty="0" err="1"/>
              <a:t>multivalued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Attribute relationships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One-to-one</a:t>
            </a:r>
          </a:p>
          <a:p>
            <a:pPr lvl="1"/>
            <a:r>
              <a:rPr lang="en-GB" dirty="0"/>
              <a:t>A value of an attribute determines the value of another attribute and vice versa</a:t>
            </a:r>
          </a:p>
          <a:p>
            <a:pPr lvl="1"/>
            <a:r>
              <a:rPr lang="en-GB" dirty="0"/>
              <a:t>A →  B and B →  A</a:t>
            </a:r>
          </a:p>
          <a:p>
            <a:pPr lvl="1"/>
            <a:r>
              <a:rPr lang="en-GB" dirty="0"/>
              <a:t>e.g.,</a:t>
            </a:r>
          </a:p>
          <a:p>
            <a:pPr lvl="2"/>
            <a:r>
              <a:rPr lang="en-GB" dirty="0"/>
              <a:t>CH  →   Switzerland</a:t>
            </a:r>
          </a:p>
          <a:p>
            <a:pPr lvl="2"/>
            <a:r>
              <a:rPr lang="en-GB" dirty="0"/>
              <a:t>Switzerland  →   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Attribute relationships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One-to-many</a:t>
            </a:r>
          </a:p>
          <a:p>
            <a:pPr lvl="1"/>
            <a:r>
              <a:rPr lang="en-GB" dirty="0"/>
              <a:t>A value of one attribute determines the value of another attribute but not vice versa</a:t>
            </a:r>
          </a:p>
          <a:p>
            <a:pPr lvl="2"/>
            <a:r>
              <a:rPr lang="en-GB" dirty="0"/>
              <a:t>country name → currency unit</a:t>
            </a:r>
          </a:p>
          <a:p>
            <a:pPr lvl="2"/>
            <a:r>
              <a:rPr lang="en-GB" dirty="0"/>
              <a:t>currency unit not → country name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Attribute relationships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Many-to-many</a:t>
            </a:r>
          </a:p>
          <a:p>
            <a:pPr lvl="1"/>
            <a:r>
              <a:rPr lang="en-GB" dirty="0"/>
              <a:t>Neither attribute determines the other</a:t>
            </a:r>
          </a:p>
          <a:p>
            <a:pPr lvl="1"/>
            <a:r>
              <a:rPr lang="en-GB" dirty="0"/>
              <a:t>A not →  B</a:t>
            </a:r>
          </a:p>
          <a:p>
            <a:pPr lvl="1"/>
            <a:r>
              <a:rPr lang="en-GB" dirty="0"/>
              <a:t>B not →  A</a:t>
            </a:r>
          </a:p>
          <a:p>
            <a:pPr lvl="2"/>
            <a:r>
              <a:rPr lang="en-GB" dirty="0"/>
              <a:t>country name not →  language</a:t>
            </a:r>
          </a:p>
          <a:p>
            <a:pPr lvl="2"/>
            <a:r>
              <a:rPr lang="en-GB" dirty="0"/>
              <a:t>language not →  country name </a:t>
            </a:r>
          </a:p>
          <a:p>
            <a:pPr lvl="3"/>
            <a:r>
              <a:rPr lang="en-GB" dirty="0"/>
              <a:t>French and Flemish is spoken in Belgium</a:t>
            </a:r>
          </a:p>
          <a:p>
            <a:pPr lvl="3"/>
            <a:r>
              <a:rPr lang="en-GB" dirty="0"/>
              <a:t>French is spoken in many countries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/>
              <a:t>Normal forms</a:t>
            </a:r>
          </a:p>
        </p:txBody>
      </p:sp>
      <p:sp>
        <p:nvSpPr>
          <p:cNvPr id="67587" name="Rectangle 1027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A classification of relations</a:t>
            </a:r>
          </a:p>
          <a:p>
            <a:r>
              <a:rPr lang="en-GB"/>
              <a:t>Stacked like a set of Russian dolls</a:t>
            </a:r>
          </a:p>
          <a:p>
            <a:pPr lvl="1"/>
            <a:r>
              <a:rPr lang="en-GB"/>
              <a:t>Innermost is first normal form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87232583</TotalTime>
  <Pages>48</Pages>
  <Words>865</Words>
  <Application>Microsoft Macintosh PowerPoint</Application>
  <PresentationFormat>Letter Paper (8.5x11 in)</PresentationFormat>
  <Paragraphs>160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Georgia</vt:lpstr>
      <vt:lpstr>Times New Roman</vt:lpstr>
      <vt:lpstr>Office Theme</vt:lpstr>
      <vt:lpstr>Normalization and Other Data Modeling Methods</vt:lpstr>
      <vt:lpstr>Normalization</vt:lpstr>
      <vt:lpstr>Functional dependency</vt:lpstr>
      <vt:lpstr>Full functional dependency</vt:lpstr>
      <vt:lpstr>Multidetermination</vt:lpstr>
      <vt:lpstr>Attribute relationships</vt:lpstr>
      <vt:lpstr>Attribute relationships</vt:lpstr>
      <vt:lpstr>Attribute relationships</vt:lpstr>
      <vt:lpstr>Normal forms</vt:lpstr>
      <vt:lpstr>First normal form (1NF)</vt:lpstr>
      <vt:lpstr>Second normal form (2NF)</vt:lpstr>
      <vt:lpstr>Third normal form (3NF)</vt:lpstr>
      <vt:lpstr>Boyce-Codd normal form (BCNF)</vt:lpstr>
      <vt:lpstr>Fourth normal form (4NF)</vt:lpstr>
      <vt:lpstr>Fifth normal form (5NF)</vt:lpstr>
      <vt:lpstr>Fifth normal form (5NF)</vt:lpstr>
      <vt:lpstr>Domain key/ normal form (DK/NF)</vt:lpstr>
      <vt:lpstr>Data modeling and normalization</vt:lpstr>
      <vt:lpstr>Data modeling methods</vt:lpstr>
      <vt:lpstr>An E-R diagram</vt:lpstr>
      <vt:lpstr>Representing relationships</vt:lpstr>
      <vt:lpstr>Goal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subject/>
  <dc:creator>Richard T. Watson</dc:creator>
  <cp:keywords/>
  <dc:description/>
  <cp:lastModifiedBy>Richard T Watson</cp:lastModifiedBy>
  <cp:revision>90</cp:revision>
  <cp:lastPrinted>1995-10-05T21:27:29Z</cp:lastPrinted>
  <dcterms:created xsi:type="dcterms:W3CDTF">2010-08-09T21:33:42Z</dcterms:created>
  <dcterms:modified xsi:type="dcterms:W3CDTF">2022-01-13T19:16:28Z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