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32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13" r:id="rId19"/>
    <p:sldId id="330" r:id="rId20"/>
    <p:sldId id="271" r:id="rId21"/>
    <p:sldId id="272" r:id="rId22"/>
    <p:sldId id="273" r:id="rId23"/>
    <p:sldId id="274" r:id="rId24"/>
    <p:sldId id="275" r:id="rId25"/>
    <p:sldId id="276" r:id="rId26"/>
    <p:sldId id="326" r:id="rId27"/>
    <p:sldId id="327" r:id="rId28"/>
    <p:sldId id="277" r:id="rId29"/>
    <p:sldId id="278" r:id="rId30"/>
    <p:sldId id="315" r:id="rId31"/>
    <p:sldId id="316" r:id="rId32"/>
    <p:sldId id="317" r:id="rId33"/>
    <p:sldId id="328" r:id="rId34"/>
    <p:sldId id="320" r:id="rId35"/>
    <p:sldId id="319" r:id="rId36"/>
    <p:sldId id="323" r:id="rId37"/>
    <p:sldId id="321" r:id="rId38"/>
    <p:sldId id="322" r:id="rId39"/>
    <p:sldId id="324" r:id="rId40"/>
    <p:sldId id="279" r:id="rId41"/>
    <p:sldId id="280" r:id="rId42"/>
    <p:sldId id="281" r:id="rId43"/>
    <p:sldId id="282" r:id="rId44"/>
    <p:sldId id="283" r:id="rId45"/>
    <p:sldId id="284" r:id="rId46"/>
    <p:sldId id="305" r:id="rId47"/>
    <p:sldId id="306" r:id="rId48"/>
    <p:sldId id="307" r:id="rId49"/>
    <p:sldId id="308" r:id="rId50"/>
    <p:sldId id="309" r:id="rId51"/>
    <p:sldId id="285" r:id="rId52"/>
    <p:sldId id="287" r:id="rId53"/>
    <p:sldId id="329" r:id="rId54"/>
    <p:sldId id="310" r:id="rId55"/>
    <p:sldId id="311" r:id="rId56"/>
    <p:sldId id="289" r:id="rId57"/>
    <p:sldId id="288" r:id="rId58"/>
    <p:sldId id="286" r:id="rId59"/>
    <p:sldId id="303" r:id="rId60"/>
    <p:sldId id="314" r:id="rId61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6"/>
    <p:restoredTop sz="90986"/>
  </p:normalViewPr>
  <p:slideViewPr>
    <p:cSldViewPr>
      <p:cViewPr varScale="1">
        <p:scale>
          <a:sx n="107" d="100"/>
          <a:sy n="107" d="100"/>
        </p:scale>
        <p:origin x="11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17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6404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www.lonelyplanet.com</a:t>
            </a:r>
            <a:r>
              <a:rPr lang="en-US" dirty="0"/>
              <a:t>/maps/</a:t>
            </a:r>
            <a:r>
              <a:rPr lang="en-US" dirty="0" err="1"/>
              <a:t>africa</a:t>
            </a:r>
            <a:r>
              <a:rPr lang="en-US" dirty="0"/>
              <a:t>/south-</a:t>
            </a:r>
            <a:r>
              <a:rPr lang="en-US" dirty="0" err="1"/>
              <a:t>africa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geology.com</a:t>
            </a:r>
            <a:r>
              <a:rPr lang="en-US" dirty="0"/>
              <a:t>/world/</a:t>
            </a:r>
            <a:r>
              <a:rPr lang="en-US" dirty="0" err="1"/>
              <a:t>bolivia</a:t>
            </a:r>
            <a:r>
              <a:rPr lang="en-US" dirty="0"/>
              <a:t>-satellite-</a:t>
            </a:r>
            <a:r>
              <a:rPr lang="en-US" dirty="0" err="1"/>
              <a:t>image.shtml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www.chakranews.com</a:t>
            </a:r>
            <a:r>
              <a:rPr lang="en-US" dirty="0"/>
              <a:t>/the-freedom-struggle-in-</a:t>
            </a:r>
            <a:r>
              <a:rPr lang="en-US" dirty="0" err="1"/>
              <a:t>kashmir</a:t>
            </a:r>
            <a:r>
              <a:rPr lang="en-US" dirty="0"/>
              <a:t>-a-breaking-</a:t>
            </a:r>
            <a:r>
              <a:rPr lang="en-US" dirty="0" err="1"/>
              <a:t>india</a:t>
            </a:r>
            <a:r>
              <a:rPr lang="en-US" dirty="0"/>
              <a:t>-tool/4763</a:t>
            </a:r>
          </a:p>
          <a:p>
            <a:r>
              <a:rPr lang="en-US" dirty="0"/>
              <a:t>http://</a:t>
            </a:r>
            <a:r>
              <a:rPr lang="en-US" dirty="0" err="1"/>
              <a:t>www.rediff.com</a:t>
            </a:r>
            <a:r>
              <a:rPr lang="en-US" dirty="0"/>
              <a:t>/news/report/formation-of-</a:t>
            </a:r>
            <a:r>
              <a:rPr lang="en-US" dirty="0" err="1"/>
              <a:t>telangana</a:t>
            </a:r>
            <a:r>
              <a:rPr lang="en-US" dirty="0"/>
              <a:t>-fast-becoming-a-reality/20130726.htm</a:t>
            </a:r>
          </a:p>
        </p:txBody>
      </p:sp>
    </p:spTree>
    <p:extLst>
      <p:ext uri="{BB962C8B-B14F-4D97-AF65-F5344CB8AC3E}">
        <p14:creationId xmlns:p14="http://schemas.microsoft.com/office/powerpoint/2010/main" val="14394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90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5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7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1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5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6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0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04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0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73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1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9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0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  <a:r>
              <a:rPr lang="en-US" baseline="0" dirty="0"/>
              <a:t> for an employee to be a boss but mandatory for a department to have a boss</a:t>
            </a:r>
          </a:p>
          <a:p>
            <a:r>
              <a:rPr lang="en-US" baseline="0" dirty="0"/>
              <a:t>Mandatory for an employee to  belong to a department (</a:t>
            </a:r>
            <a:r>
              <a:rPr lang="en-US" baseline="0"/>
              <a:t>referential integrity) but </a:t>
            </a:r>
            <a:r>
              <a:rPr lang="en-US" baseline="0" dirty="0"/>
              <a:t>option for a department to have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74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1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7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8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2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11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25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279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69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6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87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0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141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1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73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64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4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39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1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1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A1EF-5E31-1D43-A654-E63D47A86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A5C6A-ADE7-4044-831F-E957CBC8C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D66C-1FF8-E748-A281-AB9200FF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83872-3DE6-6047-98D1-FCDA8BA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B14-057C-F043-9E64-80B7D1BB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2EA8-CC72-1D46-A966-37F8BAF9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7E3A-8359-A345-9479-8C7C30B2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91DE3-1541-5345-B73D-494D79B9D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2404-E84A-5D49-A87D-5E672F34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00D3A-A4C6-7148-B96A-BFC574E0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586C-6D29-AC44-B7F1-D1B5C0BA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9F6-8A53-784C-A26E-C50C39ED7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7018B-E8FF-E647-8657-59FC1774B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1B1D6-FEB8-4B47-B1C0-91ADA3603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48B70-FCCD-DB46-9BBC-A29A2602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8D8EC-1504-1241-A858-85D784DF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0B8F-0223-E349-BAF7-ED783531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9E1B-737C-5346-B72F-A4AB3F70C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4D132B2-7585-4246-953B-FB46B0DE9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0052-ECAF-EA43-8A5F-47EAEA15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A7C23-B7EC-1844-95F2-5B7DA0C3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734EA-C4E3-8442-92A8-937ABA85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C18D-2E01-2642-B85B-98E2F321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93158-DBEA-7B4B-9109-2528111B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60E-3196-844E-AC64-CB729E0AB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22EF-35C6-8544-8D6F-D0256857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99B89-EB18-994C-B331-066B2CA3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8073A-CA2B-AE42-9E3F-FC5FAFB4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12CFB-ABE7-4540-A748-D3D4F2A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561D-D847-214E-9C1B-C6871960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AD3C-835A-DB49-A5C5-DA3419788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E291-4F2A-304B-BCAF-45B38E68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2E66-F6A0-994B-885E-7E2F01399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05E03-BFE3-0E47-8BD4-59820E676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073A1-1DA7-6F43-922A-ACEF5966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BB8F0-0249-5048-8C8B-CA03F307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5B82-8028-E447-BA7C-14420DF6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BD2C-0A23-BF4B-BD06-F708E88C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5A29-2A62-3D42-9272-073C99A8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C73FE-A47E-5C42-AB04-C0906A243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98D2A-035B-5A44-A591-A7807121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F24A4-156F-7F4B-A79E-7DB454EB4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FDF6B-4399-D647-8D6B-BC47D47F8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85D590-7D6B-AA49-A8AF-C0ABB54E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17BC0-F316-DA48-8021-D9E9090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E4915-0062-C046-B62F-D1AF9EC3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EFFE-759B-8A48-A94E-DC6E393B5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75C2-77FD-154F-8E3B-AC63B040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3B1D2-3881-9E4F-8D30-5BC2A8DE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DCBD8-911D-5D45-8763-F1AB5782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82A98-4F67-B84D-9E2A-CEEC50BB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836E-0586-BD44-802F-5F4D8F6B8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9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E4E00-B95B-8047-ABD9-8466B84C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3512F-5080-1C46-BC5C-E85C79E7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DEA39-0CAD-0944-A4F8-A5071B41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F85D-8CE2-BD4A-A721-1E6562F03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F10F-0E50-A64B-B311-7114BB55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903D-9292-8749-8122-35DEF106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CAA28-C119-D047-807E-626896B92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EA45E-9F95-6B46-9A1F-94C7D57E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66423-3C47-8B4C-836B-CB5BE356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3CEDB-ADDC-F949-A7E2-B1C3B5D6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D670-38D9-C143-8538-C3901986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5B39-3068-0A45-B26B-921005F4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4E6E9-4D10-B649-B8C7-19F6258B4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0ECE7-5A5B-7A44-8831-17D20C8E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8FE48-DD70-D74C-ACE1-D56AD592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F18C-FE96-FB4E-B72F-19C21BA1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D4E30-1C03-AC4C-A3FA-706F515D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07C8-A8ED-D048-937E-1B9F87528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5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F4594-7D90-E544-9CC8-89C0DA01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F99-3E26-E44C-A381-51C563720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7636-E51A-4340-A8F3-5F392E8A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61EA-FF37-104A-970D-523A0951F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5DDB-01BC-A844-BFA0-F3172E3EC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B167-51B4-E249-9F31-5BEAE3138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NUL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NUL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NUL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Volumes/rickwatson/Documents/Books/Data%20Management/6e/Art%20PNG/07-art%20collection.png" TargetMode="External"/><Relationship Id="rId5" Type="http://schemas.openxmlformats.org/officeDocument/2006/relationships/image" Target="../media/image46.png"/><Relationship Id="rId4" Type="http://schemas.openxmlformats.org/officeDocument/2006/relationships/image" Target="file://localhost/Volumes/rickwatson/Documents/Books/Data%20Management/6e/Art%20PNG/07-art%20collection%20revised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Data Modeling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en-US" i="1" dirty="0"/>
              <a:t>Man is a knot, a web, a mesh into which relationships are tied. Only those relationships matter</a:t>
            </a:r>
          </a:p>
          <a:p>
            <a:r>
              <a:rPr lang="en-US" dirty="0"/>
              <a:t>Saint-</a:t>
            </a:r>
            <a:r>
              <a:rPr lang="en-US" dirty="0" err="1"/>
              <a:t>Exupéry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4419600" cy="3319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76199"/>
            <a:ext cx="2971800" cy="3423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57600"/>
            <a:ext cx="3505200" cy="3004457"/>
          </a:xfrm>
          <a:prstGeom prst="rect">
            <a:avLst/>
          </a:prstGeom>
        </p:spPr>
      </p:pic>
      <p:pic>
        <p:nvPicPr>
          <p:cNvPr id="1026" name="Picture 2" descr="&amp;K 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3574608"/>
            <a:ext cx="2943225" cy="31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9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81000"/>
            <a:ext cx="7772400" cy="1143000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Geography revised</a:t>
            </a:r>
          </a:p>
        </p:txBody>
      </p:sp>
      <p:pic>
        <p:nvPicPr>
          <p:cNvPr id="12297" name="Picture 9" descr="FireLite:Books:Data Management:6e:Art PNG:07-geography revised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71600" y="1752600"/>
            <a:ext cx="5992812" cy="3732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Family matters - take 1</a:t>
            </a:r>
          </a:p>
        </p:txBody>
      </p:sp>
      <p:pic>
        <p:nvPicPr>
          <p:cNvPr id="13317" name="Picture 5" descr="FireLite:Books:Data Management:6e:Art PNG:07-marriage-1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28650" y="2514600"/>
            <a:ext cx="6746875" cy="2185988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629400" y="5175912"/>
            <a:ext cx="2120900" cy="384393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Can we generalize?</a:t>
            </a:r>
            <a:endParaRPr lang="en-US" sz="1400" b="1" dirty="0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Family matters - take 2</a:t>
            </a:r>
          </a:p>
        </p:txBody>
      </p:sp>
      <p:pic>
        <p:nvPicPr>
          <p:cNvPr id="14347" name="Picture 11" descr="FireLite:Books:Data Management:5e:slides:images:PNG Images:7-marriage-2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95400" y="2286000"/>
            <a:ext cx="3581400" cy="3400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Family matters - take 3</a:t>
            </a:r>
          </a:p>
        </p:txBody>
      </p:sp>
      <p:pic>
        <p:nvPicPr>
          <p:cNvPr id="15369" name="Picture 9" descr="FireLite:Books:Data Management:6e:Art PNG:07-marriage-3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85800" y="1947862"/>
            <a:ext cx="4217987" cy="2962275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105400" y="4939515"/>
            <a:ext cx="37211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What about couples who are not officially married but have cohabited for an extended period?</a:t>
            </a:r>
            <a:endParaRPr lang="en-US" sz="1400" b="1" dirty="0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Family matters - take 4</a:t>
            </a:r>
          </a:p>
        </p:txBody>
      </p:sp>
      <p:pic>
        <p:nvPicPr>
          <p:cNvPr id="16390" name="Picture 6" descr="FireLite:Books:Data Management:5e:slides:images:PNG Images:7-marriage-4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47800" y="2057400"/>
            <a:ext cx="4662487" cy="368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Family matters - take 5</a:t>
            </a:r>
          </a:p>
        </p:txBody>
      </p:sp>
      <p:pic>
        <p:nvPicPr>
          <p:cNvPr id="17415" name="Picture 7" descr="FireLite:Books:Data Management:6e:Art PNG:07-marriage-5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43000" y="2532856"/>
            <a:ext cx="5056187" cy="2936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Bookish matters - take 1</a:t>
            </a:r>
          </a:p>
        </p:txBody>
      </p:sp>
      <p:pic>
        <p:nvPicPr>
          <p:cNvPr id="18437" name="Picture 5" descr="FireLite:Books:Data Management:5e:slides:images:PNG Images:7-library-1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43000" y="2362200"/>
            <a:ext cx="6292850" cy="1692275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46800" y="5715000"/>
            <a:ext cx="2578100" cy="663952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Should </a:t>
            </a:r>
            <a:r>
              <a:rPr lang="en-US" sz="1600" i="1" dirty="0" err="1">
                <a:solidFill>
                  <a:srgbClr val="000000"/>
                </a:solidFill>
                <a:latin typeface="Georgia" charset="0"/>
              </a:rPr>
              <a:t>copyno</a:t>
            </a:r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 be an attribute of book?</a:t>
            </a:r>
            <a:endParaRPr lang="en-US" sz="1400" b="1" dirty="0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Bookish matters - take 2</a:t>
            </a:r>
          </a:p>
        </p:txBody>
      </p:sp>
      <p:pic>
        <p:nvPicPr>
          <p:cNvPr id="68613" name="Picture 5" descr="FireLite:Books:Data Management:6e:Art PNG:07-library-2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90600" y="2784475"/>
            <a:ext cx="7239000" cy="1423988"/>
          </a:xfrm>
          <a:prstGeom prst="rect">
            <a:avLst/>
          </a:prstGeom>
          <a:noFill/>
        </p:spPr>
      </p:pic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6705600" y="5295900"/>
            <a:ext cx="2120900" cy="11938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  <a:latin typeface="Georgia" charset="0"/>
              </a:rPr>
              <a:t>This model records only the current borrower of a copy of a book</a:t>
            </a:r>
            <a:endParaRPr lang="en-US" sz="1400" b="1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Identification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UPC (Universal Product Code) or </a:t>
            </a:r>
            <a:r>
              <a:rPr lang="en-US"/>
              <a:t>EAN (European Article Number) </a:t>
            </a:r>
            <a:r>
              <a:rPr lang="en-US" dirty="0"/>
              <a:t>identifies a type of product</a:t>
            </a:r>
          </a:p>
          <a:p>
            <a:pPr lvl="1"/>
            <a:r>
              <a:rPr lang="en-US" dirty="0"/>
              <a:t>220g Vegemite</a:t>
            </a:r>
          </a:p>
          <a:p>
            <a:r>
              <a:rPr lang="en-US" dirty="0"/>
              <a:t>How would a data model for a retailer change if every product were uniquely identified, such as with an RFID tag?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75" y="3752850"/>
            <a:ext cx="2559050" cy="2559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Data modeling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A technique for modeling data</a:t>
            </a:r>
          </a:p>
          <a:p>
            <a:r>
              <a:rPr lang="en-US" dirty="0"/>
              <a:t>A graphical representation of a database</a:t>
            </a:r>
          </a:p>
          <a:p>
            <a:r>
              <a:rPr lang="en-US" dirty="0"/>
              <a:t>The goal is to identify the facts to be stored in a database</a:t>
            </a:r>
          </a:p>
          <a:p>
            <a:r>
              <a:rPr lang="en-US" dirty="0"/>
              <a:t>Data modeling is a partnership between the client and analyst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History - take 1</a:t>
            </a:r>
          </a:p>
        </p:txBody>
      </p:sp>
      <p:pic>
        <p:nvPicPr>
          <p:cNvPr id="19460" name="Picture 4" descr="FireLite:Books:Data Management:6e:Art PNG:07-history-1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47800" y="2135981"/>
            <a:ext cx="5683250" cy="1528763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705600" y="5638800"/>
            <a:ext cx="21209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Can an employee work in multiple departments?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History - take 2</a:t>
            </a:r>
          </a:p>
        </p:txBody>
      </p:sp>
      <p:pic>
        <p:nvPicPr>
          <p:cNvPr id="20486" name="Picture 6" descr="FireLite:Books:Data Management:6e:Art PNG:07-history-2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95363" y="2971800"/>
            <a:ext cx="7151687" cy="1408113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324600" y="5638800"/>
            <a:ext cx="25019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How do we keep track of an employee’s pay checks?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History - take 3</a:t>
            </a:r>
          </a:p>
        </p:txBody>
      </p:sp>
      <p:pic>
        <p:nvPicPr>
          <p:cNvPr id="21509" name="Picture 5" descr="FireLite:Books:Data Management:6e:Art PNG:07-history-3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30288" y="2438400"/>
            <a:ext cx="7081837" cy="3294063"/>
          </a:xfrm>
          <a:prstGeom prst="rect">
            <a:avLst/>
          </a:prstGeom>
          <a:noFill/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14400" y="5562600"/>
            <a:ext cx="24384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How is an instance of PAYSLIPLINE identified?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History - take 4</a:t>
            </a:r>
          </a:p>
        </p:txBody>
      </p:sp>
      <p:pic>
        <p:nvPicPr>
          <p:cNvPr id="22538" name="Picture 10" descr="FireLite:Books:Data Management:6e:Art PNG:07-history-4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92188" y="2438400"/>
            <a:ext cx="7158037" cy="3327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1143000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A ménage à trois for entities - take 1</a:t>
            </a:r>
          </a:p>
        </p:txBody>
      </p:sp>
      <p:pic>
        <p:nvPicPr>
          <p:cNvPr id="23562" name="Picture 10" descr="FireLite:Books:Data Management:6e:Art PNG:07-airline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12888" y="2590800"/>
            <a:ext cx="6118225" cy="3070225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0" y="5791200"/>
            <a:ext cx="21209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Where do we store information about the lease?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1219200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A ménage à trois for entities - take 2 </a:t>
            </a:r>
          </a:p>
        </p:txBody>
      </p:sp>
      <p:pic>
        <p:nvPicPr>
          <p:cNvPr id="24581" name="Picture 5" descr="FireLite:Books:Data Management:6e:Art PNG:07-airline revised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71600" y="2438400"/>
            <a:ext cx="6400800" cy="3211513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0" y="5715000"/>
            <a:ext cx="21209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Why is start date part of the composite primary key?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Golf statistics - take 1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2261394"/>
            <a:ext cx="5308600" cy="3479800"/>
          </a:xfrm>
        </p:spPr>
      </p:pic>
    </p:spTree>
    <p:extLst>
      <p:ext uri="{BB962C8B-B14F-4D97-AF65-F5344CB8AC3E}">
        <p14:creationId xmlns:p14="http://schemas.microsoft.com/office/powerpoint/2010/main" val="277634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Golf statistics – take 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415" y="1825625"/>
            <a:ext cx="7011169" cy="4351338"/>
          </a:xfrm>
        </p:spPr>
      </p:pic>
    </p:spTree>
    <p:extLst>
      <p:ext uri="{BB962C8B-B14F-4D97-AF65-F5344CB8AC3E}">
        <p14:creationId xmlns:p14="http://schemas.microsoft.com/office/powerpoint/2010/main" val="296358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Planning and doing - take 1</a:t>
            </a:r>
          </a:p>
        </p:txBody>
      </p:sp>
      <p:pic>
        <p:nvPicPr>
          <p:cNvPr id="25605" name="Picture 5" descr="FireLite:Books:Data Management:6e:Art PNG:07-planning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55713" y="2514600"/>
            <a:ext cx="6632575" cy="3327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Planning and doing - take 2</a:t>
            </a:r>
          </a:p>
        </p:txBody>
      </p:sp>
      <p:pic>
        <p:nvPicPr>
          <p:cNvPr id="26629" name="Picture 5" descr="FireLite:Books:Data Management:6e:Art PNG:07-planning revised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73225" y="2438400"/>
            <a:ext cx="5797550" cy="3092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dirty="0"/>
              <a:t>Modeling</a:t>
            </a:r>
          </a:p>
        </p:txBody>
      </p:sp>
      <p:graphicFrame>
        <p:nvGraphicFramePr>
          <p:cNvPr id="57510" name="Group 1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0644831"/>
              </p:ext>
            </p:extLst>
          </p:nvPr>
        </p:nvGraphicFramePr>
        <p:xfrm>
          <a:off x="1062038" y="1766888"/>
          <a:ext cx="8005763" cy="389255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Scope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Model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Technology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Motivation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Goals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Business model canvas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Groupware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Business units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Organization chart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Systems interface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when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Key events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PERT chart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Scheduling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Data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Key entities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Data model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Relational database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Network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Locations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Logistics network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System architecture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Key processes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Process model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Programming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2133600" y="6170676"/>
            <a:ext cx="1600200" cy="612648"/>
          </a:xfrm>
          <a:prstGeom prst="wedgeRoundRectCallout">
            <a:avLst>
              <a:gd name="adj1" fmla="val -24299"/>
              <a:gd name="adj2" fmla="val -167449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5W + H model of journalism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Cardinality</a:t>
            </a:r>
          </a:p>
        </p:txBody>
      </p:sp>
      <p:graphicFrame>
        <p:nvGraphicFramePr>
          <p:cNvPr id="116913" name="Group 17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14417784"/>
              </p:ext>
            </p:extLst>
          </p:nvPr>
        </p:nvGraphicFramePr>
        <p:xfrm>
          <a:off x="1062038" y="1766888"/>
          <a:ext cx="7769225" cy="4012689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60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Cardinality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Modality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Optional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There can be zero or one instances of the entity relative to the other entity</a:t>
                      </a:r>
                      <a:endParaRPr kumimoji="0" lang="en-US" sz="28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There can be zero or many instances of the entity relative to the other entity</a:t>
                      </a:r>
                      <a:endParaRPr kumimoji="0" lang="en-US" sz="2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Mandatory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There is exactly one instance of the entity relative to the other entity</a:t>
                      </a:r>
                      <a:endParaRPr kumimoji="0" lang="en-US" sz="2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The entity must have at least one and can have many instances relative to the other entity</a:t>
                      </a:r>
                      <a:endParaRPr kumimoji="0" lang="en-US" sz="2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Minimalist approach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Focus has been on identifying the basic cardinality (1:m or </a:t>
            </a:r>
            <a:r>
              <a:rPr lang="en-US" dirty="0" err="1"/>
              <a:t>m:m</a:t>
            </a:r>
            <a:r>
              <a:rPr lang="en-US" dirty="0"/>
              <a:t>?)</a:t>
            </a:r>
          </a:p>
          <a:p>
            <a:r>
              <a:rPr lang="en-US" dirty="0"/>
              <a:t>Now add greater precision</a:t>
            </a:r>
          </a:p>
          <a:p>
            <a:pPr lvl="1"/>
            <a:r>
              <a:rPr lang="en-US" dirty="0"/>
              <a:t>There must be 1 instance</a:t>
            </a:r>
          </a:p>
          <a:p>
            <a:r>
              <a:rPr lang="en-US" dirty="0"/>
              <a:t>Learn the basics and then add more detail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Modality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Also known as optionality</a:t>
            </a:r>
          </a:p>
          <a:p>
            <a:r>
              <a:rPr lang="en-US"/>
              <a:t>Cardinality indicates the range of instances in a relationship</a:t>
            </a:r>
          </a:p>
          <a:p>
            <a:r>
              <a:rPr lang="en-US"/>
              <a:t>Modality defines the minimum number of instances</a:t>
            </a:r>
          </a:p>
          <a:p>
            <a:r>
              <a:rPr lang="en-US"/>
              <a:t>Cardinality and modality are linked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Modality and Cardinality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Optional entity</a:t>
            </a:r>
          </a:p>
          <a:p>
            <a:pPr lvl="1"/>
            <a:r>
              <a:rPr lang="en-US" dirty="0"/>
              <a:t>Cardinality is 0</a:t>
            </a:r>
          </a:p>
          <a:p>
            <a:pPr lvl="1"/>
            <a:r>
              <a:rPr lang="en-US" dirty="0"/>
              <a:t>O</a:t>
            </a:r>
          </a:p>
          <a:p>
            <a:r>
              <a:rPr lang="en-US" dirty="0"/>
              <a:t>Mandatory entity</a:t>
            </a:r>
          </a:p>
          <a:p>
            <a:pPr lvl="1"/>
            <a:r>
              <a:rPr lang="en-US" dirty="0"/>
              <a:t>Cardinality is 1</a:t>
            </a:r>
          </a:p>
          <a:p>
            <a:pPr lvl="1"/>
            <a:r>
              <a:rPr lang="en-US" dirty="0"/>
              <a:t>|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dirty="0"/>
              <a:t>			Cardinality</a:t>
            </a:r>
          </a:p>
          <a:p>
            <a:pPr marL="342900" lvl="1" indent="0">
              <a:buNone/>
            </a:pPr>
            <a:r>
              <a:rPr lang="en-US" dirty="0"/>
              <a:t>		            --------------</a:t>
            </a:r>
          </a:p>
          <a:p>
            <a:pPr marL="342900" lvl="1" indent="0">
              <a:buNone/>
            </a:pPr>
            <a:r>
              <a:rPr lang="en-US" dirty="0"/>
              <a:t>			Modality</a:t>
            </a:r>
          </a:p>
          <a:p>
            <a:pPr lvl="1"/>
            <a:endParaRPr lang="en-US" dirty="0"/>
          </a:p>
        </p:txBody>
      </p:sp>
      <p:pic>
        <p:nvPicPr>
          <p:cNvPr id="121861" name="Picture 5" descr="FireLite:Books:Data Management:5e:Art:Slides art:7-nation-stock-modal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19600" y="1689894"/>
            <a:ext cx="3798888" cy="1816100"/>
          </a:xfrm>
          <a:prstGeom prst="rect">
            <a:avLst/>
          </a:prstGeom>
          <a:noFill/>
        </p:spPr>
      </p:pic>
      <p:pic>
        <p:nvPicPr>
          <p:cNvPr id="5" name="Picture 4" descr="nation-st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795" y="3659883"/>
            <a:ext cx="3441700" cy="256607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4523495" y="6225041"/>
            <a:ext cx="1295400" cy="533400"/>
          </a:xfrm>
          <a:prstGeom prst="wedgeEllipseCallout">
            <a:avLst>
              <a:gd name="adj1" fmla="val 35679"/>
              <a:gd name="adj2" fmla="val -28273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Mandatory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610340" y="3724971"/>
            <a:ext cx="1066800" cy="533400"/>
          </a:xfrm>
          <a:prstGeom prst="wedgeEllipseCallout">
            <a:avLst>
              <a:gd name="adj1" fmla="val 39461"/>
              <a:gd name="adj2" fmla="val 16249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+mj-lt"/>
              </a:rPr>
              <a:t>0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or 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 1:m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831595" y="6225956"/>
            <a:ext cx="1295400" cy="533400"/>
          </a:xfrm>
          <a:prstGeom prst="wedgeEllipseCallout">
            <a:avLst>
              <a:gd name="adj1" fmla="val 7248"/>
              <a:gd name="adj2" fmla="val -287501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Optional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4536195" y="3724971"/>
            <a:ext cx="1066800" cy="533400"/>
          </a:xfrm>
          <a:prstGeom prst="wedgeEllipseCallout">
            <a:avLst>
              <a:gd name="adj1" fmla="val 57318"/>
              <a:gd name="adj2" fmla="val 16249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+mj-lt"/>
              </a:rPr>
              <a:t>1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 1:m</a:t>
            </a:r>
          </a:p>
        </p:txBody>
      </p:sp>
    </p:spTree>
    <p:extLst>
      <p:ext uri="{BB962C8B-B14F-4D97-AF65-F5344CB8AC3E}">
        <p14:creationId xmlns:p14="http://schemas.microsoft.com/office/powerpoint/2010/main" val="479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Modality</a:t>
            </a:r>
          </a:p>
        </p:txBody>
      </p:sp>
      <p:pic>
        <p:nvPicPr>
          <p:cNvPr id="124935" name="Picture 7" descr="FireLite:Books:Data Management:5e:Art:Slides art:7-m-and-m-modality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26660" y="1828800"/>
            <a:ext cx="7608888" cy="1860550"/>
          </a:xfrm>
          <a:prstGeom prst="rect">
            <a:avLst/>
          </a:prstGeom>
          <a:noFill/>
        </p:spPr>
      </p:pic>
      <p:pic>
        <p:nvPicPr>
          <p:cNvPr id="4" name="Picture 3" descr="sale-ite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495800"/>
            <a:ext cx="5372100" cy="2070100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62000" y="4989166"/>
            <a:ext cx="1447800" cy="122307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Can a </a:t>
            </a:r>
            <a:r>
              <a:rPr lang="en-US" sz="1600" i="1" kern="1200" dirty="0" err="1">
                <a:solidFill>
                  <a:srgbClr val="000000"/>
                </a:solidFill>
                <a:latin typeface="Georgia" charset="0"/>
              </a:rPr>
              <a:t>lineitem</a:t>
            </a:r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 exist without a sale?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810500" y="5029200"/>
            <a:ext cx="1308100" cy="122307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Can an item exist without a </a:t>
            </a:r>
            <a:r>
              <a:rPr lang="en-US" sz="1600" i="1" kern="1200" dirty="0" err="1">
                <a:solidFill>
                  <a:srgbClr val="000000"/>
                </a:solidFill>
                <a:latin typeface="Georgia" charset="0"/>
              </a:rPr>
              <a:t>lineitem</a:t>
            </a:r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Modality</a:t>
            </a:r>
          </a:p>
        </p:txBody>
      </p:sp>
      <p:pic>
        <p:nvPicPr>
          <p:cNvPr id="2" name="Picture 1" descr="07-dep-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7" y="4322150"/>
            <a:ext cx="4064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86744"/>
            <a:ext cx="4945974" cy="1816100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248324" y="5549363"/>
            <a:ext cx="18161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Does every department have a boss?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240979" y="4038600"/>
            <a:ext cx="18161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Is every employee a department boss?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Modality</a:t>
            </a:r>
          </a:p>
        </p:txBody>
      </p:sp>
      <p:pic>
        <p:nvPicPr>
          <p:cNvPr id="2" name="Picture 1" descr="07-dept-emp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2" y="4190999"/>
            <a:ext cx="5626100" cy="215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01" y="2001044"/>
            <a:ext cx="5653958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Modality</a:t>
            </a:r>
          </a:p>
        </p:txBody>
      </p:sp>
      <p:pic>
        <p:nvPicPr>
          <p:cNvPr id="132099" name="Picture 3" descr="FireLite:Books:Data Management:5e:Art:Slides art:7-rec-1-and-1-modality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62000" y="2362200"/>
            <a:ext cx="2628900" cy="2490788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629400" y="5562600"/>
            <a:ext cx="21209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Why is it optional for a monarch to have a successor?</a:t>
            </a:r>
          </a:p>
        </p:txBody>
      </p:sp>
      <p:pic>
        <p:nvPicPr>
          <p:cNvPr id="2" name="Picture 1" descr="07-mon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590800"/>
            <a:ext cx="31750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Modality</a:t>
            </a:r>
          </a:p>
        </p:txBody>
      </p:sp>
      <p:pic>
        <p:nvPicPr>
          <p:cNvPr id="133123" name="Picture 3" descr="FireLite:Books:Data Management:5e:Art:Slides art:7-rec-m-and-m-modality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28650" y="1828800"/>
            <a:ext cx="3965575" cy="3471863"/>
          </a:xfrm>
          <a:prstGeom prst="rect">
            <a:avLst/>
          </a:prstGeom>
          <a:noFill/>
        </p:spPr>
      </p:pic>
      <p:pic>
        <p:nvPicPr>
          <p:cNvPr id="4" name="Picture 3" descr="assemb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618581"/>
            <a:ext cx="4114800" cy="1892300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800600" y="5791200"/>
            <a:ext cx="4267200" cy="943511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• </a:t>
            </a:r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Optional for a product to have components</a:t>
            </a:r>
          </a:p>
          <a:p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• </a:t>
            </a:r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Optional for a product to be a component</a:t>
            </a:r>
          </a:p>
          <a:p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• </a:t>
            </a:r>
            <a:r>
              <a:rPr lang="en-US" sz="1600" i="1" kern="1200" dirty="0">
                <a:solidFill>
                  <a:srgbClr val="000000"/>
                </a:solidFill>
                <a:latin typeface="Georgia" charset="0"/>
              </a:rPr>
              <a:t>Every assembly must have products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Modality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Adds additional information to a data model</a:t>
            </a:r>
          </a:p>
          <a:p>
            <a:r>
              <a:rPr lang="en-US" dirty="0"/>
              <a:t>If a relationship is mandatory, then add a constraint</a:t>
            </a:r>
          </a:p>
          <a:p>
            <a:pPr lvl="1"/>
            <a:r>
              <a:rPr lang="en-US" dirty="0"/>
              <a:t>Could be</a:t>
            </a:r>
          </a:p>
          <a:p>
            <a:pPr lvl="2"/>
            <a:r>
              <a:rPr lang="en-US" dirty="0"/>
              <a:t>Referential integrity constraint</a:t>
            </a:r>
          </a:p>
          <a:p>
            <a:pPr lvl="2"/>
            <a:r>
              <a:rPr lang="en-US" dirty="0"/>
              <a:t>Application logic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The building blocks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Entity</a:t>
            </a:r>
          </a:p>
          <a:p>
            <a:r>
              <a:rPr lang="en-US"/>
              <a:t>Attribute</a:t>
            </a:r>
          </a:p>
          <a:p>
            <a:r>
              <a:rPr lang="en-US"/>
              <a:t>Relationship</a:t>
            </a:r>
          </a:p>
          <a:p>
            <a:r>
              <a:rPr lang="en-US"/>
              <a:t>Identifier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Entity types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Independent</a:t>
            </a:r>
          </a:p>
          <a:p>
            <a:r>
              <a:rPr lang="en-US"/>
              <a:t>Dependent</a:t>
            </a:r>
          </a:p>
          <a:p>
            <a:r>
              <a:rPr lang="en-US"/>
              <a:t>Associative</a:t>
            </a:r>
          </a:p>
          <a:p>
            <a:r>
              <a:rPr lang="en-US"/>
              <a:t>Aggregate</a:t>
            </a:r>
          </a:p>
          <a:p>
            <a:r>
              <a:rPr lang="en-US"/>
              <a:t>Subordinate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Independent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Often a starting point</a:t>
            </a:r>
          </a:p>
          <a:p>
            <a:r>
              <a:rPr lang="en-US"/>
              <a:t>Prominent in the client's mind</a:t>
            </a:r>
          </a:p>
          <a:p>
            <a:r>
              <a:rPr lang="en-US"/>
              <a:t>Often related to other independent entities</a:t>
            </a:r>
          </a:p>
        </p:txBody>
      </p:sp>
      <p:pic>
        <p:nvPicPr>
          <p:cNvPr id="28677" name="Picture 5" descr="FireLite:Books:Data Management:6e:Art PNG:04-nation-stock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14400" y="3455624"/>
            <a:ext cx="4041775" cy="2046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Dependent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Relies on another entity for its existence and identification</a:t>
            </a:r>
          </a:p>
          <a:p>
            <a:r>
              <a:rPr lang="en-US"/>
              <a:t>Can become independent if given an arbitrary identifier</a:t>
            </a:r>
          </a:p>
        </p:txBody>
      </p:sp>
      <p:pic>
        <p:nvPicPr>
          <p:cNvPr id="29703" name="Picture 7" descr="FireLite:Books:Data Management:6e:Art PNG:07-region-city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14400" y="3200400"/>
            <a:ext cx="4598987" cy="2190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Associative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A by-product of an </a:t>
            </a:r>
            <a:r>
              <a:rPr lang="en-US" dirty="0" err="1"/>
              <a:t>m:m</a:t>
            </a:r>
            <a:r>
              <a:rPr lang="en-US" dirty="0"/>
              <a:t> relationship</a:t>
            </a:r>
          </a:p>
          <a:p>
            <a:r>
              <a:rPr lang="en-US" dirty="0"/>
              <a:t>Typically, between independent entities</a:t>
            </a:r>
          </a:p>
          <a:p>
            <a:r>
              <a:rPr lang="en-US" dirty="0"/>
              <a:t>Can store current or historical data</a:t>
            </a:r>
          </a:p>
          <a:p>
            <a:r>
              <a:rPr lang="en-US" dirty="0"/>
              <a:t>Can become independent if given an arbitrary identifier</a:t>
            </a:r>
          </a:p>
        </p:txBody>
      </p:sp>
      <p:pic>
        <p:nvPicPr>
          <p:cNvPr id="30727" name="Picture 7" descr="FireLite:Books:Data Management:6e:Art PNG:07-history-2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0" y="4267200"/>
            <a:ext cx="7227887" cy="1422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Aggregate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Created from several different entities that have a common prefix or suffix</a:t>
            </a:r>
          </a:p>
          <a:p>
            <a:r>
              <a:rPr lang="en-US"/>
              <a:t>Commonly used with addresses or names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Subordinate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An entity with data that can vary among instances</a:t>
            </a:r>
          </a:p>
        </p:txBody>
      </p:sp>
      <p:pic>
        <p:nvPicPr>
          <p:cNvPr id="32773" name="Picture 5" descr="FireLite:Books:Data Management:6e:Art PNG:07-animal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38200" y="2743200"/>
            <a:ext cx="3595687" cy="3028950"/>
          </a:xfrm>
          <a:prstGeom prst="rect">
            <a:avLst/>
          </a:prstGeom>
          <a:noFill/>
        </p:spPr>
      </p:pic>
      <p:pic>
        <p:nvPicPr>
          <p:cNvPr id="5" name="Picture 4" descr="anim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0" y="2590800"/>
            <a:ext cx="3454400" cy="297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Generalization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A relationship between a more general element and a more specific element</a:t>
            </a:r>
          </a:p>
        </p:txBody>
      </p:sp>
      <p:pic>
        <p:nvPicPr>
          <p:cNvPr id="58375" name="Picture 7" descr="FireLite:Books:Data Management:6e:Art PNG:07-generalizationanimal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38200" y="2911475"/>
            <a:ext cx="4027487" cy="326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Generalization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Map with one table for each entity</a:t>
            </a:r>
          </a:p>
          <a:p>
            <a:r>
              <a:rPr lang="en-US"/>
              <a:t>For each of the subtype entities the primary key is that of the supertype entity </a:t>
            </a:r>
          </a:p>
          <a:p>
            <a:r>
              <a:rPr lang="en-US"/>
              <a:t>You must also make this column a foreign key so that a subtype cannot be inserted without the presence of the matching supertype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UML aggregation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Aggregation is a part-whole relationship between two entities</a:t>
            </a:r>
          </a:p>
        </p:txBody>
      </p:sp>
      <p:pic>
        <p:nvPicPr>
          <p:cNvPr id="60423" name="Picture 7" descr="FireLite:Books:Data Management:5e:slides:images:PNG Images:DMfull-aggregate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90600" y="3429000"/>
            <a:ext cx="7602538" cy="128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UML shared aggregation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One entity owns another entity, but other entities can own that entity as well</a:t>
            </a:r>
          </a:p>
        </p:txBody>
      </p:sp>
      <p:pic>
        <p:nvPicPr>
          <p:cNvPr id="61447" name="Picture 7" descr="FireLite:Books:Data Management:6e:Art PNG:07-sharedaggregate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38200" y="3733800"/>
            <a:ext cx="6477000" cy="94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Data model quality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A well-formed data model</a:t>
            </a:r>
          </a:p>
          <a:p>
            <a:r>
              <a:rPr lang="en-US" dirty="0"/>
              <a:t>A high-fidelity image of a domain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UML composite aggregation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One entity exclusively owns the other entity</a:t>
            </a:r>
          </a:p>
        </p:txBody>
      </p:sp>
      <p:pic>
        <p:nvPicPr>
          <p:cNvPr id="62470" name="Picture 6" descr="FireLite:Books:Data Management:6e:Art PNG:07-compaggregate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28650" y="3810000"/>
            <a:ext cx="6750050" cy="120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Data model contraction</a:t>
            </a:r>
          </a:p>
        </p:txBody>
      </p:sp>
      <p:pic>
        <p:nvPicPr>
          <p:cNvPr id="6" name="07-art collection revised.png" descr="/Volumes/rickwatson/Documents/Books/Data Management/6e/Art PNG/07-art collection revised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902085" y="4800600"/>
            <a:ext cx="1921971" cy="1447800"/>
          </a:xfrm>
          <a:prstGeom prst="rect">
            <a:avLst/>
          </a:prstGeom>
        </p:spPr>
      </p:pic>
      <p:pic>
        <p:nvPicPr>
          <p:cNvPr id="7" name="07-art collection.png" descr="/Volumes/rickwatson/Documents/Books/Data Management/6e/Art PNG/07-art collection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902085" y="1905000"/>
            <a:ext cx="5029487" cy="220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Names and addresses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The query test</a:t>
            </a:r>
          </a:p>
          <a:p>
            <a:pPr lvl="1"/>
            <a:r>
              <a:rPr lang="en-US"/>
              <a:t>If an attribute has parts, are any of the parts ever likely to appear in a query?</a:t>
            </a:r>
          </a:p>
          <a:p>
            <a:r>
              <a:rPr lang="en-US"/>
              <a:t>Have an understanding on representing names and addresses in a data model</a:t>
            </a:r>
          </a:p>
        </p:txBody>
      </p:sp>
      <p:pic>
        <p:nvPicPr>
          <p:cNvPr id="35936" name="Picture 96" descr="FireLite:Books:Data Management:6e:Art PNG:07-address-multiple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14400" y="3810000"/>
            <a:ext cx="5867400" cy="1717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US zip code is CHAR(5) because leading zeroes are displayed</a:t>
            </a:r>
          </a:p>
          <a:p>
            <a:pPr lvl="1"/>
            <a:r>
              <a:rPr lang="en-US" sz="2000" dirty="0"/>
              <a:t>Boston MA 02201</a:t>
            </a:r>
          </a:p>
          <a:p>
            <a:r>
              <a:rPr lang="en-US" sz="2000" dirty="0"/>
              <a:t>Alternatively, use INTEGER</a:t>
            </a:r>
          </a:p>
          <a:p>
            <a:pPr lvl="1"/>
            <a:r>
              <a:rPr lang="en-US" sz="2000" dirty="0"/>
              <a:t>Format with LPAD(</a:t>
            </a:r>
            <a:r>
              <a:rPr lang="en-US" sz="2000" dirty="0" err="1"/>
              <a:t>zipcode</a:t>
            </a:r>
            <a:r>
              <a:rPr lang="en-US" sz="2000" dirty="0"/>
              <a:t>, 5,'0')</a:t>
            </a:r>
          </a:p>
          <a:p>
            <a:r>
              <a:rPr lang="en-US" sz="2000" dirty="0"/>
              <a:t>Full US zip is CHAR(10)</a:t>
            </a:r>
          </a:p>
          <a:p>
            <a:pPr lvl="1"/>
            <a:r>
              <a:rPr lang="en-US" sz="2000" dirty="0"/>
              <a:t>30602-6273</a:t>
            </a:r>
          </a:p>
          <a:p>
            <a:r>
              <a:rPr lang="en-US" sz="2000" i="0" u="none" strike="noStrike" dirty="0">
                <a:effectLst/>
              </a:rPr>
              <a:t>The UK postcode consists of five to seven alphanumeric characters</a:t>
            </a:r>
          </a:p>
          <a:p>
            <a:pPr lvl="1"/>
            <a:r>
              <a:rPr lang="en-US" sz="1700" dirty="0"/>
              <a:t>SW1A 2AA</a:t>
            </a:r>
            <a:endParaRPr lang="en-US" sz="1700" i="0" u="none" strike="noStrike" dirty="0">
              <a:effectLst/>
            </a:endParaRPr>
          </a:p>
          <a:p>
            <a:r>
              <a:rPr lang="en-US" sz="2000" i="0" u="none" strike="noStrike" dirty="0">
                <a:solidFill>
                  <a:srgbClr val="202122"/>
                </a:solidFill>
                <a:effectLst/>
              </a:rPr>
              <a:t>The Canadian postal code is a six-character </a:t>
            </a:r>
            <a:r>
              <a:rPr lang="en-US" sz="2000" i="0" u="none" strike="noStrike" dirty="0">
                <a:solidFill>
                  <a:srgbClr val="0B0080"/>
                </a:solidFill>
                <a:effectLst/>
              </a:rPr>
              <a:t>string</a:t>
            </a:r>
          </a:p>
          <a:p>
            <a:pPr lvl="1"/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K8N 5W6</a:t>
            </a:r>
            <a:endParaRPr lang="en-US" sz="1700" dirty="0"/>
          </a:p>
          <a:p>
            <a:r>
              <a:rPr lang="en-US" sz="2000" dirty="0"/>
              <a:t>VARCHAR(20) probably covers all countries</a:t>
            </a:r>
          </a:p>
        </p:txBody>
      </p:sp>
    </p:spTree>
    <p:extLst>
      <p:ext uri="{BB962C8B-B14F-4D97-AF65-F5344CB8AC3E}">
        <p14:creationId xmlns:p14="http://schemas.microsoft.com/office/powerpoint/2010/main" val="1052475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Meaningful identifiers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identifier is meaningful when some attributes of the entity can be inferred from the identifier’s value</a:t>
            </a:r>
          </a:p>
        </p:txBody>
      </p:sp>
      <p:graphicFrame>
        <p:nvGraphicFramePr>
          <p:cNvPr id="6352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96276"/>
              </p:ext>
            </p:extLst>
          </p:nvPr>
        </p:nvGraphicFramePr>
        <p:xfrm>
          <a:off x="990600" y="3429000"/>
          <a:ext cx="7315200" cy="183832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Disadvantages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Recognizable and rememberable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Identifier exhaustion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Administrative simplicity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Reality changes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Loss of meaningfulness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Nothing, however, is lost and much is gained by using </a:t>
            </a:r>
            <a:r>
              <a:rPr lang="en-US" sz="2800" b="1"/>
              <a:t>non-meaningful</a:t>
            </a:r>
            <a:r>
              <a:rPr lang="en-US" sz="2800"/>
              <a:t> identifiers</a:t>
            </a:r>
          </a:p>
          <a:p>
            <a:pPr>
              <a:lnSpc>
                <a:spcPct val="90000"/>
              </a:lnSpc>
            </a:pPr>
            <a:r>
              <a:rPr lang="en-US" sz="2800"/>
              <a:t>Non-meaningful identifiers serve their sole purpose well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 uniquely identify an entity</a:t>
            </a:r>
          </a:p>
          <a:p>
            <a:pPr>
              <a:lnSpc>
                <a:spcPct val="90000"/>
              </a:lnSpc>
            </a:pPr>
            <a:r>
              <a:rPr lang="en-US" sz="2800"/>
              <a:t>Attributes are used to describe the characteristics of the entity</a:t>
            </a:r>
          </a:p>
          <a:p>
            <a:pPr>
              <a:lnSpc>
                <a:spcPct val="90000"/>
              </a:lnSpc>
            </a:pPr>
            <a:r>
              <a:rPr lang="en-US" sz="2800"/>
              <a:t>A clear distinction between the role of identifiers and attributes creates fewer data management problems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Hints on data modeling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Uncover all exceptions</a:t>
            </a:r>
          </a:p>
          <a:p>
            <a:r>
              <a:rPr lang="en-US"/>
              <a:t>Label relationships to avoid ambiguity</a:t>
            </a:r>
          </a:p>
          <a:p>
            <a:r>
              <a:rPr lang="en-US"/>
              <a:t>Keep the data model well-formed and accurate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Hints on data modeling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Single instance entities are OK</a:t>
            </a:r>
          </a:p>
          <a:p>
            <a:r>
              <a:rPr lang="en-US" dirty="0"/>
              <a:t>Select names carefully</a:t>
            </a:r>
          </a:p>
          <a:p>
            <a:r>
              <a:rPr lang="en-US" dirty="0"/>
              <a:t>Synonyms—different words have the same meaning</a:t>
            </a:r>
          </a:p>
          <a:p>
            <a:pPr lvl="1"/>
            <a:r>
              <a:rPr lang="en-US" dirty="0"/>
              <a:t>Get clients to settle on a common word or use views</a:t>
            </a:r>
          </a:p>
          <a:p>
            <a:r>
              <a:rPr lang="en-US" dirty="0"/>
              <a:t>Homonyms—same word has different meanings</a:t>
            </a:r>
          </a:p>
          <a:p>
            <a:pPr lvl="1"/>
            <a:r>
              <a:rPr lang="en-US" dirty="0"/>
              <a:t>Clarify to avoid confusion</a:t>
            </a:r>
          </a:p>
          <a:p>
            <a:r>
              <a:rPr lang="en-US" dirty="0"/>
              <a:t>Naming associative entities</a:t>
            </a:r>
          </a:p>
          <a:p>
            <a:pPr lvl="1"/>
            <a:r>
              <a:rPr lang="en-US" dirty="0"/>
              <a:t>Concatenate entity names if there is no obvious real-world name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Hints on data modeling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The model will expand and contract</a:t>
            </a:r>
          </a:p>
          <a:p>
            <a:r>
              <a:rPr lang="en-US"/>
              <a:t>Invent identifiers where necessary</a:t>
            </a:r>
          </a:p>
          <a:p>
            <a:r>
              <a:rPr lang="en-US"/>
              <a:t>Identifiers should have only one purpose – identification</a:t>
            </a:r>
          </a:p>
          <a:p>
            <a:r>
              <a:rPr lang="en-US"/>
              <a:t>A data model does not imply ordering</a:t>
            </a:r>
          </a:p>
          <a:p>
            <a:r>
              <a:rPr lang="en-US"/>
              <a:t>Create an attribute if ordering of instances is required</a:t>
            </a:r>
          </a:p>
          <a:p>
            <a:r>
              <a:rPr lang="en-US"/>
              <a:t>An attribute’s meaning must be consistent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/>
              <a:t>The seven habits of highly effective data modelers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7387" y="1905000"/>
            <a:ext cx="7769225" cy="4113213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Immerse</a:t>
            </a:r>
          </a:p>
          <a:p>
            <a:r>
              <a:rPr lang="en-US" dirty="0"/>
              <a:t>Challenge</a:t>
            </a:r>
          </a:p>
          <a:p>
            <a:r>
              <a:rPr lang="en-US" dirty="0"/>
              <a:t>Generalize</a:t>
            </a:r>
          </a:p>
          <a:p>
            <a:r>
              <a:rPr lang="en-US" dirty="0"/>
              <a:t>Test</a:t>
            </a:r>
          </a:p>
          <a:p>
            <a:r>
              <a:rPr lang="en-US" dirty="0"/>
              <a:t>Limit</a:t>
            </a:r>
          </a:p>
          <a:p>
            <a:r>
              <a:rPr lang="en-US" dirty="0"/>
              <a:t>Integrate</a:t>
            </a:r>
          </a:p>
          <a:p>
            <a:r>
              <a:rPr lang="en-US" dirty="0"/>
              <a:t>Complete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A well-formed data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Construction rules obeyed</a:t>
            </a:r>
          </a:p>
          <a:p>
            <a:r>
              <a:rPr lang="en-US"/>
              <a:t>No ambiguity</a:t>
            </a:r>
          </a:p>
          <a:p>
            <a:pPr lvl="1"/>
            <a:r>
              <a:rPr lang="en-US"/>
              <a:t>All entities, attributes, relationships, and identifiers are defined</a:t>
            </a:r>
          </a:p>
          <a:p>
            <a:pPr lvl="1"/>
            <a:r>
              <a:rPr lang="en-US"/>
              <a:t>Names are meaningful to the client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high-fidelity data model handles all exceptions</a:t>
            </a:r>
          </a:p>
          <a:p>
            <a:r>
              <a:rPr lang="en-US" dirty="0"/>
              <a:t>Identifiers need identify only an instance</a:t>
            </a:r>
          </a:p>
          <a:p>
            <a:r>
              <a:rPr lang="en-US" dirty="0"/>
              <a:t>Data modeling skills take time to develop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A high fidelity image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Faithfully describes the world it is supposed to represent</a:t>
            </a:r>
          </a:p>
          <a:p>
            <a:r>
              <a:rPr lang="en-US"/>
              <a:t>Relationships are of the correct degree</a:t>
            </a:r>
          </a:p>
          <a:p>
            <a:r>
              <a:rPr lang="en-US"/>
              <a:t>Data model is complete, understandable, and accurate</a:t>
            </a:r>
          </a:p>
          <a:p>
            <a:r>
              <a:rPr lang="en-US"/>
              <a:t>The data model makes sense to the client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Quality improvement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Is the level of detail correct?</a:t>
            </a:r>
          </a:p>
          <a:p>
            <a:r>
              <a:rPr lang="en-US" dirty="0"/>
              <a:t>Are all exceptions handled?</a:t>
            </a:r>
          </a:p>
          <a:p>
            <a:r>
              <a:rPr lang="en-US" dirty="0"/>
              <a:t>Is the model accurate?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0487" tIns="44450" rIns="90487" bIns="44450" anchor="ctr"/>
          <a:lstStyle/>
          <a:p>
            <a:r>
              <a:rPr lang="en-US"/>
              <a:t>Pure geography</a:t>
            </a:r>
          </a:p>
        </p:txBody>
      </p:sp>
      <p:pic>
        <p:nvPicPr>
          <p:cNvPr id="11269" name="Picture 5" descr="FireLite:Books:Data Management:6e:Art PNG:7-geography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28650" y="2074068"/>
            <a:ext cx="5851525" cy="2709863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419600" y="5167311"/>
            <a:ext cx="4559300" cy="663952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Can a nation have more than one capital?</a:t>
            </a:r>
            <a:endParaRPr lang="en-US" sz="1600" dirty="0">
              <a:solidFill>
                <a:srgbClr val="000000"/>
              </a:solidFill>
              <a:latin typeface="Georgia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Georgia" charset="0"/>
              </a:rPr>
              <a:t>Can a city be the capital of more than one state?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1375</Words>
  <Application>Microsoft Macintosh PowerPoint</Application>
  <PresentationFormat>Letter Paper (8.5x11 in)</PresentationFormat>
  <Paragraphs>263</Paragraphs>
  <Slides>60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Georgia</vt:lpstr>
      <vt:lpstr>Times</vt:lpstr>
      <vt:lpstr>Trebuchet MS</vt:lpstr>
      <vt:lpstr>Office Theme</vt:lpstr>
      <vt:lpstr>Data Modeling</vt:lpstr>
      <vt:lpstr>Data modeling</vt:lpstr>
      <vt:lpstr>Modeling</vt:lpstr>
      <vt:lpstr>The building blocks</vt:lpstr>
      <vt:lpstr>Data model quality</vt:lpstr>
      <vt:lpstr>A well-formed data model</vt:lpstr>
      <vt:lpstr>A high fidelity image</vt:lpstr>
      <vt:lpstr>Quality improvement</vt:lpstr>
      <vt:lpstr>Pure geography</vt:lpstr>
      <vt:lpstr>PowerPoint Presentation</vt:lpstr>
      <vt:lpstr>Geography revised</vt:lpstr>
      <vt:lpstr>Family matters - take 1</vt:lpstr>
      <vt:lpstr>Family matters - take 2</vt:lpstr>
      <vt:lpstr>Family matters - take 3</vt:lpstr>
      <vt:lpstr>Family matters - take 4</vt:lpstr>
      <vt:lpstr>Family matters - take 5</vt:lpstr>
      <vt:lpstr>Bookish matters - take 1</vt:lpstr>
      <vt:lpstr>Bookish matters - take 2</vt:lpstr>
      <vt:lpstr>Identification shift</vt:lpstr>
      <vt:lpstr>History - take 1</vt:lpstr>
      <vt:lpstr>History - take 2</vt:lpstr>
      <vt:lpstr>History - take 3</vt:lpstr>
      <vt:lpstr>History - take 4</vt:lpstr>
      <vt:lpstr>A ménage à trois for entities - take 1</vt:lpstr>
      <vt:lpstr>A ménage à trois for entities - take 2 </vt:lpstr>
      <vt:lpstr>Golf statistics - take 1</vt:lpstr>
      <vt:lpstr>Golf statistics – take 2</vt:lpstr>
      <vt:lpstr>Planning and doing - take 1</vt:lpstr>
      <vt:lpstr>Planning and doing - take 2</vt:lpstr>
      <vt:lpstr>Cardinality</vt:lpstr>
      <vt:lpstr>Minimalist approach</vt:lpstr>
      <vt:lpstr>Modality</vt:lpstr>
      <vt:lpstr>Modality and Cardinality</vt:lpstr>
      <vt:lpstr>Modality</vt:lpstr>
      <vt:lpstr>Modality</vt:lpstr>
      <vt:lpstr>Modality</vt:lpstr>
      <vt:lpstr>Modality</vt:lpstr>
      <vt:lpstr>Modality</vt:lpstr>
      <vt:lpstr>Modality</vt:lpstr>
      <vt:lpstr>Entity types</vt:lpstr>
      <vt:lpstr>Independent</vt:lpstr>
      <vt:lpstr>Dependent</vt:lpstr>
      <vt:lpstr>Associative</vt:lpstr>
      <vt:lpstr>Aggregate</vt:lpstr>
      <vt:lpstr>Subordinate</vt:lpstr>
      <vt:lpstr>Generalization</vt:lpstr>
      <vt:lpstr>Generalization</vt:lpstr>
      <vt:lpstr>UML aggregation</vt:lpstr>
      <vt:lpstr>UML shared aggregation</vt:lpstr>
      <vt:lpstr>UML composite aggregation</vt:lpstr>
      <vt:lpstr>Data model contraction</vt:lpstr>
      <vt:lpstr>Names and addresses</vt:lpstr>
      <vt:lpstr>Post codes</vt:lpstr>
      <vt:lpstr>Meaningful identifiers</vt:lpstr>
      <vt:lpstr>Recommendation</vt:lpstr>
      <vt:lpstr>Hints on data modeling</vt:lpstr>
      <vt:lpstr>Hints on data modeling</vt:lpstr>
      <vt:lpstr>Hints on data modeling</vt:lpstr>
      <vt:lpstr>The seven habits of highly effective data modelers</vt:lpstr>
      <vt:lpstr>Key points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cp:lastModifiedBy>Richard T Watson</cp:lastModifiedBy>
  <cp:revision>51</cp:revision>
  <dcterms:created xsi:type="dcterms:W3CDTF">2010-09-16T01:37:17Z</dcterms:created>
  <dcterms:modified xsi:type="dcterms:W3CDTF">2022-09-19T12:47:47Z</dcterms:modified>
</cp:coreProperties>
</file>