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6" r:id="rId3"/>
    <p:sldId id="273" r:id="rId4"/>
    <p:sldId id="257" r:id="rId5"/>
    <p:sldId id="282" r:id="rId6"/>
    <p:sldId id="275" r:id="rId7"/>
    <p:sldId id="278" r:id="rId8"/>
    <p:sldId id="258" r:id="rId9"/>
    <p:sldId id="259" r:id="rId10"/>
    <p:sldId id="260" r:id="rId11"/>
    <p:sldId id="280" r:id="rId12"/>
    <p:sldId id="262" r:id="rId13"/>
    <p:sldId id="263" r:id="rId14"/>
    <p:sldId id="264" r:id="rId15"/>
    <p:sldId id="285" r:id="rId16"/>
    <p:sldId id="265" r:id="rId17"/>
    <p:sldId id="286" r:id="rId18"/>
    <p:sldId id="281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4" r:id="rId27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47" autoAdjust="0"/>
    <p:restoredTop sz="94966" autoAdjust="0"/>
  </p:normalViewPr>
  <p:slideViewPr>
    <p:cSldViewPr snapToGrid="0">
      <p:cViewPr varScale="1">
        <p:scale>
          <a:sx n="121" d="100"/>
          <a:sy n="121" d="100"/>
        </p:scale>
        <p:origin x="13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598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3341525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75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19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61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633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992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03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826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781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902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8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www.mdmproofing.com/iym/products/receipt</a:t>
            </a:r>
            <a:r>
              <a:rPr lang="en-US"/>
              <a:t>-splitter/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690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496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31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2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44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76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0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7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46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22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DBA6C-A9CF-F547-BF80-BA7E10C78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2EB368-861A-D64B-AD34-001BBAB77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1C185-627B-CF4B-882F-97B95F11F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F4788-7CED-3345-B233-31CE1964B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29501-84EB-D94A-BA46-A5452B031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3B34-09D8-2049-8925-7DE4BAFB7C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4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36DB5-1DD3-3C48-8540-7433B6B1C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D5B303-4C95-AF4C-8249-D2FEE7484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AE3ED-B08D-2F4A-AEFB-2ECFFBBAD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E0E731-D8C0-C840-8DE6-A010D36C1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E6A4F-9719-C047-83AA-689FC079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34A27-D1EE-6D4F-A03C-C9B7B88C2D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9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2BB6F6-96F3-E841-BAE6-ABF11C630A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1338B0-4230-AB48-AA64-F147D2060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EE434-6885-1040-96C9-CC125CA43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A83E3-9654-3C42-9439-0FABA7E6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B710C-2C41-B64C-958D-5FF411D68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18BE-7D75-CD43-9B0E-9D83FA0CA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8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51F27-E959-3646-A350-C350F6394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56772-9CBD-7D4E-895B-96C9D5BCE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3C631-F34E-D742-BE0D-F782BBAF6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7C06B-CB3F-B24C-AA09-309BC81C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3AF68-66AE-3146-A926-2ED28B3EB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11860" y="6356351"/>
            <a:ext cx="2057400" cy="365125"/>
          </a:xfrm>
        </p:spPr>
        <p:txBody>
          <a:bodyPr/>
          <a:lstStyle/>
          <a:p>
            <a:fld id="{B845CFE2-693A-E343-B292-BEBB208504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2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A8A5C-F3EF-BA49-8F5A-F4EE9B3FD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37BC7E-9276-ED4D-9861-AD1B2D4A2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95BEA-27B3-4341-A189-70E10AF2B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AAC1F-D5D9-004C-BA2D-F01B90FD8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B2D9C-EC5B-8C4E-976F-02FE7FFD8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06F7-1072-F145-940D-6B861AD05D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9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04573-379C-DC44-8B41-FE1FD4146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5AEFA-D9F5-0748-8ADC-2A1FF1615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7298A-A5F8-2F42-9568-94DC48028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E8AC7-280B-0744-8A53-741ABDD5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D8881-50CC-EB4D-96BB-44C83888B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7AFBF-314E-EA4C-A67E-50DA5D6C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7615-855F-E44F-AE15-C5CFAB45EE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7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F8C3B-618F-0149-85BF-B17550D31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02654-551F-E541-80F7-086325CC6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66EA3-1079-3641-9034-D837A416C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E3AB26-A628-A648-92AF-DB219C330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26D101-C87D-5247-9499-E921023B0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C3A75A-631D-734D-AC72-C1F29DB2B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58412A-D8C1-1943-89D5-B93530BA5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065C9E-9A3C-3A45-88A9-3E31B01E3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1DED-7C00-2F4B-BA75-1BC6076D4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D0AA0-C2F1-394F-9B78-F03AEE06A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33EA70-91CB-EE41-BC7F-9EC8C07AC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BE991B-E12E-3845-911B-4B54DF52D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BD7F90-54B8-8741-991A-8184299FE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EE2E-EF0E-6347-9B42-7877670177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4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D79AC0-FB0E-C248-8384-4EBAE6894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71707C-B438-9347-BF16-0DEC5A377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2A8130-C5BE-2A4F-AF45-EBBF8571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074F-8A8D-E742-8E2F-9DF307540B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E77D9-38F5-A741-8368-18DA8879F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CDE7B-B3D3-734D-BBB6-FEFB55B06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980D5F-34E7-4146-B674-1FC8F1DA9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A1DFD-3B7C-6941-B708-0D5A7E4E1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4C5B87-D3E0-254B-82BD-19E659503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39C748-1449-4C42-821E-CDA167CDB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C44A-7C8E-EB45-9716-C1EF096FC8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1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36197-B9ED-F34D-9414-01AF96480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090413-717B-F244-9F52-C8DA7A668B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21EF57-5F16-6D4F-8BCA-0992CB7F5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2AAA8-70A3-1A4C-B378-7003D6D49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A710C-93AC-9D49-8EE3-CFC780577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43280-D35F-7441-861F-778ADF654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A40C-476F-AE4A-AD6F-7A1658878B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7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9F6800-F950-7045-A883-2868B68EB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B7B8D-56E4-B844-BB11-4242FBEE2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E2628-C118-114B-9AD1-967275589D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F379B-CD84-6741-AAB1-BC500ECF0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0747A-F7AB-DB4E-AFD1-B7CFCB3D4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C0C7E-AD14-9140-B7EE-0F19C41FD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5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ield_hockey_at_the_Summer_Olympic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The Many-to-Many Relationship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noFill/>
          <a:ln/>
        </p:spPr>
        <p:txBody>
          <a:bodyPr lIns="90488" tIns="44450" rIns="90488" bIns="44450"/>
          <a:lstStyle/>
          <a:p>
            <a:r>
              <a:rPr lang="en-GB" i="1" dirty="0"/>
              <a:t>Fearful concatenation of circumstances</a:t>
            </a:r>
          </a:p>
          <a:p>
            <a:r>
              <a:rPr lang="en-GB" dirty="0"/>
              <a:t>Daniel Webster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Creating a relational database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97243" y="1480482"/>
            <a:ext cx="8149514" cy="4802185"/>
          </a:xfrm>
          <a:noFill/>
          <a:ln/>
        </p:spPr>
        <p:txBody>
          <a:bodyPr lIns="90488" tIns="44450" rIns="90488" bIns="44450"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CREATE TABLE sale (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</a:t>
            </a:r>
            <a:r>
              <a:rPr lang="en-GB" sz="900" dirty="0" err="1">
                <a:latin typeface="Courier New" pitchFamily="-109" charset="0"/>
              </a:rPr>
              <a:t>saleno</a:t>
            </a:r>
            <a:r>
              <a:rPr lang="en-GB" sz="900" dirty="0">
                <a:latin typeface="Courier New" pitchFamily="-109" charset="0"/>
              </a:rPr>
              <a:t>	INTEGER,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</a:t>
            </a:r>
            <a:r>
              <a:rPr lang="en-GB" sz="900" dirty="0" err="1">
                <a:latin typeface="Courier New" pitchFamily="-109" charset="0"/>
              </a:rPr>
              <a:t>saledate</a:t>
            </a:r>
            <a:r>
              <a:rPr lang="en-GB" sz="900" dirty="0">
                <a:latin typeface="Courier New" pitchFamily="-109" charset="0"/>
              </a:rPr>
              <a:t>	DATE NOT NULL,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</a:t>
            </a:r>
            <a:r>
              <a:rPr lang="en-GB" sz="900" dirty="0" err="1">
                <a:latin typeface="Courier New" pitchFamily="-109" charset="0"/>
              </a:rPr>
              <a:t>saletext</a:t>
            </a:r>
            <a:r>
              <a:rPr lang="en-GB" sz="900" dirty="0">
                <a:latin typeface="Courier New" pitchFamily="-109" charset="0"/>
              </a:rPr>
              <a:t>	VARCHAR(50),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	 PRIMARY KEY(</a:t>
            </a:r>
            <a:r>
              <a:rPr lang="en-GB" sz="900" dirty="0" err="1">
                <a:latin typeface="Courier New" pitchFamily="-109" charset="0"/>
              </a:rPr>
              <a:t>saleno</a:t>
            </a:r>
            <a:r>
              <a:rPr lang="en-GB" sz="900" dirty="0">
                <a:latin typeface="Courier New" pitchFamily="-109" charset="0"/>
              </a:rPr>
              <a:t>));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endParaRPr lang="en-GB" sz="9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CREATE TABLE item (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</a:t>
            </a:r>
            <a:r>
              <a:rPr lang="en-GB" sz="900" dirty="0" err="1">
                <a:latin typeface="Courier New" pitchFamily="-109" charset="0"/>
              </a:rPr>
              <a:t>itemno</a:t>
            </a:r>
            <a:r>
              <a:rPr lang="en-GB" sz="900" dirty="0">
                <a:latin typeface="Courier New" pitchFamily="-109" charset="0"/>
              </a:rPr>
              <a:t>	INTEGER,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</a:t>
            </a:r>
            <a:r>
              <a:rPr lang="en-GB" sz="900" dirty="0" err="1">
                <a:latin typeface="Courier New" pitchFamily="-109" charset="0"/>
              </a:rPr>
              <a:t>itemname</a:t>
            </a:r>
            <a:r>
              <a:rPr lang="en-GB" sz="900" dirty="0">
                <a:latin typeface="Courier New" pitchFamily="-109" charset="0"/>
              </a:rPr>
              <a:t>	VARCHAR(30) NOT NULL,</a:t>
            </a:r>
          </a:p>
          <a:p>
            <a:pPr>
              <a:lnSpc>
                <a:spcPct val="90000"/>
              </a:lnSpc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</a:t>
            </a:r>
            <a:r>
              <a:rPr lang="en-GB" sz="900" dirty="0" err="1">
                <a:latin typeface="Courier New" pitchFamily="-109" charset="0"/>
              </a:rPr>
              <a:t>itemtype</a:t>
            </a:r>
            <a:r>
              <a:rPr lang="en-GB" sz="900" dirty="0">
                <a:latin typeface="Courier New" pitchFamily="-109" charset="0"/>
              </a:rPr>
              <a:t>	CHAR(1) NOT NULL,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</a:t>
            </a:r>
            <a:r>
              <a:rPr lang="en-GB" sz="900" dirty="0" err="1">
                <a:latin typeface="Courier New" pitchFamily="-109" charset="0"/>
              </a:rPr>
              <a:t>itemcolor</a:t>
            </a:r>
            <a:r>
              <a:rPr lang="en-GB" sz="900" dirty="0">
                <a:latin typeface="Courier New" pitchFamily="-109" charset="0"/>
              </a:rPr>
              <a:t>	VARCHAR(10),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	 PRIMARY KEY(</a:t>
            </a:r>
            <a:r>
              <a:rPr lang="en-GB" sz="900" dirty="0" err="1">
                <a:latin typeface="Courier New" pitchFamily="-109" charset="0"/>
              </a:rPr>
              <a:t>itemno</a:t>
            </a:r>
            <a:r>
              <a:rPr lang="en-GB" sz="900" dirty="0">
                <a:latin typeface="Courier New" pitchFamily="-109" charset="0"/>
              </a:rPr>
              <a:t>));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endParaRPr lang="en-GB" sz="9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CREATE TABLE </a:t>
            </a:r>
            <a:r>
              <a:rPr lang="en-GB" sz="900" dirty="0" err="1">
                <a:latin typeface="Courier New" pitchFamily="-109" charset="0"/>
              </a:rPr>
              <a:t>lineitem</a:t>
            </a:r>
            <a:r>
              <a:rPr lang="en-GB" sz="900" dirty="0">
                <a:latin typeface="Courier New" pitchFamily="-109" charset="0"/>
              </a:rPr>
              <a:t> (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</a:t>
            </a:r>
            <a:r>
              <a:rPr lang="en-GB" sz="900" dirty="0" err="1">
                <a:latin typeface="Courier New" pitchFamily="-109" charset="0"/>
              </a:rPr>
              <a:t>lineno</a:t>
            </a:r>
            <a:r>
              <a:rPr lang="en-GB" sz="900" dirty="0">
                <a:latin typeface="Courier New" pitchFamily="-109" charset="0"/>
              </a:rPr>
              <a:t>	INTEGER,</a:t>
            </a:r>
          </a:p>
          <a:p>
            <a:pPr>
              <a:lnSpc>
                <a:spcPct val="90000"/>
              </a:lnSpc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</a:t>
            </a:r>
            <a:r>
              <a:rPr lang="en-GB" sz="900" dirty="0" err="1">
                <a:latin typeface="Courier New" pitchFamily="-109" charset="0"/>
              </a:rPr>
              <a:t>lineqty</a:t>
            </a:r>
            <a:r>
              <a:rPr lang="en-GB" sz="900" dirty="0">
                <a:latin typeface="Courier New" pitchFamily="-109" charset="0"/>
              </a:rPr>
              <a:t>	INTEGER NOT NULL,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</a:t>
            </a:r>
            <a:r>
              <a:rPr lang="en-GB" sz="900" dirty="0" err="1">
                <a:latin typeface="Courier New" pitchFamily="-109" charset="0"/>
              </a:rPr>
              <a:t>lineprice</a:t>
            </a:r>
            <a:r>
              <a:rPr lang="en-GB" sz="900" dirty="0">
                <a:latin typeface="Courier New" pitchFamily="-109" charset="0"/>
              </a:rPr>
              <a:t>	DECIMAL(7,2) NOT NULL,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</a:t>
            </a:r>
            <a:r>
              <a:rPr lang="en-GB" sz="900" dirty="0" err="1">
                <a:latin typeface="Courier New" pitchFamily="-109" charset="0"/>
              </a:rPr>
              <a:t>saleno</a:t>
            </a:r>
            <a:r>
              <a:rPr lang="en-GB" sz="900" dirty="0">
                <a:latin typeface="Courier New" pitchFamily="-109" charset="0"/>
              </a:rPr>
              <a:t>	INTEGER,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</a:t>
            </a:r>
            <a:r>
              <a:rPr lang="en-GB" sz="900" dirty="0" err="1">
                <a:latin typeface="Courier New" pitchFamily="-109" charset="0"/>
              </a:rPr>
              <a:t>itemno</a:t>
            </a:r>
            <a:r>
              <a:rPr lang="en-GB" sz="900" dirty="0">
                <a:latin typeface="Courier New" pitchFamily="-109" charset="0"/>
              </a:rPr>
              <a:t>	INTEGER,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	 PRIMARY KEY(</a:t>
            </a:r>
            <a:r>
              <a:rPr lang="en-GB" sz="900" dirty="0" err="1">
                <a:latin typeface="Courier New" pitchFamily="-109" charset="0"/>
              </a:rPr>
              <a:t>lineno,saleno</a:t>
            </a:r>
            <a:r>
              <a:rPr lang="en-GB" sz="900" dirty="0">
                <a:latin typeface="Courier New" pitchFamily="-109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GB" sz="900" dirty="0">
                <a:latin typeface="Courier New" pitchFamily="-109" charset="0"/>
              </a:rPr>
              <a:t>		 </a:t>
            </a:r>
            <a:r>
              <a:rPr lang="en-US" sz="900" dirty="0">
                <a:latin typeface="Courier New" pitchFamily="-109" charset="0"/>
              </a:rPr>
              <a:t>CONSTRAINT </a:t>
            </a:r>
            <a:r>
              <a:rPr lang="en-US" sz="900" dirty="0" err="1">
                <a:latin typeface="Courier New" pitchFamily="-109" charset="0"/>
              </a:rPr>
              <a:t>fk_has_sale</a:t>
            </a:r>
            <a:r>
              <a:rPr lang="en-US" sz="900" dirty="0">
                <a:latin typeface="Courier New" pitchFamily="-109" charset="0"/>
              </a:rPr>
              <a:t> FOREIGN KEY(</a:t>
            </a:r>
            <a:r>
              <a:rPr lang="en-US" sz="900" dirty="0" err="1">
                <a:latin typeface="Courier New" pitchFamily="-109" charset="0"/>
              </a:rPr>
              <a:t>saleno</a:t>
            </a:r>
            <a:r>
              <a:rPr lang="en-US" sz="900" dirty="0">
                <a:latin typeface="Courier New" pitchFamily="-109" charset="0"/>
              </a:rPr>
              <a:t>) REFERENCES sale(</a:t>
            </a:r>
            <a:r>
              <a:rPr lang="en-US" sz="900" dirty="0" err="1">
                <a:latin typeface="Courier New" pitchFamily="-109" charset="0"/>
              </a:rPr>
              <a:t>saleno</a:t>
            </a:r>
            <a:r>
              <a:rPr lang="en-US" sz="900" dirty="0">
                <a:latin typeface="Courier New" pitchFamily="-109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1252538" algn="l"/>
                <a:tab pos="2743200" algn="l"/>
              </a:tabLst>
            </a:pPr>
            <a:r>
              <a:rPr lang="en-US" sz="900" dirty="0">
                <a:latin typeface="Courier New" pitchFamily="-109" charset="0"/>
              </a:rPr>
              <a:t>		 CONSTRAINT </a:t>
            </a:r>
            <a:r>
              <a:rPr lang="en-US" sz="900" dirty="0" err="1">
                <a:latin typeface="Courier New" pitchFamily="-109" charset="0"/>
              </a:rPr>
              <a:t>fk_has_item</a:t>
            </a:r>
            <a:r>
              <a:rPr lang="en-US" sz="900" dirty="0">
                <a:latin typeface="Courier New" pitchFamily="-109" charset="0"/>
              </a:rPr>
              <a:t> FOREIGN KEY(</a:t>
            </a:r>
            <a:r>
              <a:rPr lang="en-US" sz="900" dirty="0" err="1">
                <a:latin typeface="Courier New" pitchFamily="-109" charset="0"/>
              </a:rPr>
              <a:t>itemno</a:t>
            </a:r>
            <a:r>
              <a:rPr lang="en-US" sz="900" dirty="0">
                <a:latin typeface="Courier New" pitchFamily="-109" charset="0"/>
              </a:rPr>
              <a:t>) REFERENCES item(</a:t>
            </a:r>
            <a:r>
              <a:rPr lang="en-US" sz="900" dirty="0" err="1">
                <a:latin typeface="Courier New" pitchFamily="-109" charset="0"/>
              </a:rPr>
              <a:t>itemno</a:t>
            </a:r>
            <a:r>
              <a:rPr lang="en-US" sz="900" dirty="0">
                <a:latin typeface="Courier New" pitchFamily="-109" charset="0"/>
              </a:rPr>
              <a:t>));</a:t>
            </a:r>
            <a:endParaRPr lang="en-GB" sz="900" dirty="0">
              <a:latin typeface="Courier New" pitchFamily="-109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5D03-F382-D945-8D3D-DA01A187EB0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47851"/>
            <a:ext cx="7886700" cy="4351338"/>
          </a:xfrm>
        </p:spPr>
        <p:txBody>
          <a:bodyPr/>
          <a:lstStyle/>
          <a:p>
            <a:r>
              <a:rPr lang="en-US" dirty="0"/>
              <a:t>A keen field hockey fan wants to keep track of which countries won which medals in the various summer Olympics for both the men’s and women’s events </a:t>
            </a:r>
          </a:p>
          <a:p>
            <a:pPr lvl="1"/>
            <a:r>
              <a:rPr lang="en-US" dirty="0"/>
              <a:t>Design a data model</a:t>
            </a:r>
          </a:p>
          <a:p>
            <a:pPr lvl="1"/>
            <a:r>
              <a:rPr lang="en-US" dirty="0"/>
              <a:t>Create the database</a:t>
            </a:r>
          </a:p>
          <a:p>
            <a:pPr lvl="1"/>
            <a:r>
              <a:rPr lang="en-US" dirty="0"/>
              <a:t>Populate with data for the last two Olympics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err="1">
                <a:hlinkClick r:id="rId2"/>
              </a:rPr>
              <a:t>en.wikipedia.org</a:t>
            </a:r>
            <a:r>
              <a:rPr lang="en-US" dirty="0">
                <a:hlinkClick r:id="rId2"/>
              </a:rPr>
              <a:t>/wiki/</a:t>
            </a:r>
            <a:r>
              <a:rPr lang="en-US" dirty="0" err="1">
                <a:hlinkClick r:id="rId2"/>
              </a:rPr>
              <a:t>Field_hockey_at_the_Summer_Olympics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845CFE2-693A-E343-B292-BEBB208504A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2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A three table join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GB" sz="2800" dirty="0"/>
              <a:t>Specify two matching conditions with the associative table in both join conditions</a:t>
            </a:r>
          </a:p>
          <a:p>
            <a:pPr>
              <a:buFontTx/>
              <a:buNone/>
            </a:pPr>
            <a:endParaRPr lang="en-GB" sz="2800" dirty="0"/>
          </a:p>
          <a:p>
            <a:pPr lvl="1">
              <a:buFont typeface="Wingdings" pitchFamily="-109" charset="2"/>
              <a:buNone/>
            </a:pPr>
            <a:r>
              <a:rPr lang="en-GB" sz="1800" dirty="0">
                <a:latin typeface="Courier New" pitchFamily="-109" charset="0"/>
              </a:rPr>
              <a:t>SELECT * FROM sale JOIN </a:t>
            </a:r>
            <a:r>
              <a:rPr lang="en-GB" sz="1800" dirty="0" err="1">
                <a:latin typeface="Courier New" pitchFamily="-109" charset="0"/>
              </a:rPr>
              <a:t>lineitem</a:t>
            </a:r>
            <a:r>
              <a:rPr lang="en-GB" sz="1800" dirty="0">
                <a:latin typeface="Courier New" pitchFamily="-109" charset="0"/>
              </a:rPr>
              <a:t> </a:t>
            </a:r>
          </a:p>
          <a:p>
            <a:pPr lvl="1">
              <a:buFont typeface="Wingdings" pitchFamily="-109" charset="2"/>
              <a:buNone/>
            </a:pPr>
            <a:r>
              <a:rPr lang="en-GB" sz="1800" dirty="0">
                <a:latin typeface="Courier New" pitchFamily="-109" charset="0"/>
              </a:rPr>
              <a:t>   ON </a:t>
            </a:r>
            <a:r>
              <a:rPr lang="en-GB" sz="1800" dirty="0" err="1">
                <a:latin typeface="Courier New" pitchFamily="-109" charset="0"/>
              </a:rPr>
              <a:t>sale.saleno</a:t>
            </a:r>
            <a:r>
              <a:rPr lang="en-GB" sz="1800" dirty="0">
                <a:latin typeface="Courier New" pitchFamily="-109" charset="0"/>
              </a:rPr>
              <a:t> = </a:t>
            </a:r>
            <a:r>
              <a:rPr lang="en-GB" sz="1800" dirty="0" err="1">
                <a:latin typeface="Courier New" pitchFamily="-109" charset="0"/>
              </a:rPr>
              <a:t>lineitem.saleno</a:t>
            </a:r>
            <a:endParaRPr lang="en-GB" sz="1800" dirty="0">
              <a:latin typeface="Courier New" pitchFamily="-109" charset="0"/>
            </a:endParaRPr>
          </a:p>
          <a:p>
            <a:pPr lvl="1">
              <a:buFont typeface="Wingdings" pitchFamily="-109" charset="2"/>
              <a:buNone/>
            </a:pPr>
            <a:r>
              <a:rPr lang="en-GB" sz="1800" dirty="0">
                <a:latin typeface="Courier New" pitchFamily="-109" charset="0"/>
              </a:rPr>
              <a:t>   JOIN item ON </a:t>
            </a:r>
            <a:r>
              <a:rPr lang="en-GB" sz="1800" dirty="0" err="1">
                <a:latin typeface="Courier New" pitchFamily="-109" charset="0"/>
              </a:rPr>
              <a:t>item.itemno</a:t>
            </a:r>
            <a:r>
              <a:rPr lang="en-GB" sz="1800" dirty="0">
                <a:latin typeface="Courier New" pitchFamily="-109" charset="0"/>
              </a:rPr>
              <a:t> = </a:t>
            </a:r>
            <a:r>
              <a:rPr lang="en-GB" sz="1800" dirty="0" err="1">
                <a:latin typeface="Courier New" pitchFamily="-109" charset="0"/>
              </a:rPr>
              <a:t>lineitem.itemno</a:t>
            </a:r>
            <a:r>
              <a:rPr lang="en-GB" sz="1800" dirty="0">
                <a:latin typeface="Courier New" pitchFamily="-109" charset="0"/>
              </a:rPr>
              <a:t>;</a:t>
            </a:r>
            <a:endParaRPr lang="en-GB" sz="1800" dirty="0"/>
          </a:p>
          <a:p>
            <a:pPr>
              <a:buFontTx/>
              <a:buNone/>
            </a:pPr>
            <a:endParaRPr lang="en-GB" sz="24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36EF-815A-2345-8151-5E7DFBBE9B85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A three table join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sz="1800" i="1" dirty="0"/>
              <a:t>List the names of items, quantity, and value of items sold on January 16, 2011</a:t>
            </a:r>
          </a:p>
          <a:p>
            <a:pPr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endParaRPr lang="en-GB" sz="1800" dirty="0"/>
          </a:p>
          <a:p>
            <a:pPr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sz="1800" dirty="0">
                <a:latin typeface="Courier New" pitchFamily="-109" charset="0"/>
              </a:rPr>
              <a:t>SELECT </a:t>
            </a:r>
            <a:r>
              <a:rPr lang="en-GB" sz="1800" dirty="0" err="1">
                <a:latin typeface="Courier New" pitchFamily="-109" charset="0"/>
              </a:rPr>
              <a:t>itemname</a:t>
            </a:r>
            <a:r>
              <a:rPr lang="en-GB" sz="1800" dirty="0">
                <a:latin typeface="Courier New" pitchFamily="-109" charset="0"/>
              </a:rPr>
              <a:t>, </a:t>
            </a:r>
            <a:r>
              <a:rPr lang="en-GB" sz="1800" dirty="0" err="1">
                <a:latin typeface="Courier New" pitchFamily="-109" charset="0"/>
              </a:rPr>
              <a:t>lineqty</a:t>
            </a:r>
            <a:r>
              <a:rPr lang="en-GB" sz="1800" dirty="0">
                <a:latin typeface="Courier New" pitchFamily="-109" charset="0"/>
              </a:rPr>
              <a:t>, </a:t>
            </a:r>
            <a:r>
              <a:rPr lang="en-GB" sz="1800" dirty="0" err="1">
                <a:latin typeface="Courier New" pitchFamily="-109" charset="0"/>
              </a:rPr>
              <a:t>lineprice</a:t>
            </a:r>
            <a:r>
              <a:rPr lang="en-GB" sz="1800" dirty="0">
                <a:latin typeface="Courier New" pitchFamily="-109" charset="0"/>
              </a:rPr>
              <a:t>, </a:t>
            </a:r>
            <a:r>
              <a:rPr lang="en-GB" sz="1800" dirty="0" err="1">
                <a:latin typeface="Courier New" pitchFamily="-109" charset="0"/>
              </a:rPr>
              <a:t>lineqty</a:t>
            </a:r>
            <a:r>
              <a:rPr lang="en-GB" sz="1800" dirty="0">
                <a:latin typeface="Courier New" pitchFamily="-109" charset="0"/>
              </a:rPr>
              <a:t>*</a:t>
            </a:r>
            <a:r>
              <a:rPr lang="en-GB" sz="1800" dirty="0" err="1">
                <a:latin typeface="Courier New" pitchFamily="-109" charset="0"/>
              </a:rPr>
              <a:t>lineprice</a:t>
            </a:r>
            <a:endParaRPr lang="en-GB" sz="1800" dirty="0">
              <a:latin typeface="Courier New" pitchFamily="-109" charset="0"/>
            </a:endParaRPr>
          </a:p>
          <a:p>
            <a:pPr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sz="1800" dirty="0">
                <a:latin typeface="Courier New" pitchFamily="-109" charset="0"/>
              </a:rPr>
              <a:t>	AS total FROM sale JOIN </a:t>
            </a:r>
            <a:r>
              <a:rPr lang="en-GB" sz="1800" dirty="0" err="1">
                <a:latin typeface="Courier New" pitchFamily="-109" charset="0"/>
              </a:rPr>
              <a:t>lineitem</a:t>
            </a:r>
            <a:endParaRPr lang="en-GB" sz="1800" dirty="0">
              <a:latin typeface="Courier New" pitchFamily="-109" charset="0"/>
            </a:endParaRPr>
          </a:p>
          <a:p>
            <a:pPr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sz="1800" dirty="0">
                <a:latin typeface="Courier New" pitchFamily="-109" charset="0"/>
              </a:rPr>
              <a:t>		  ON </a:t>
            </a:r>
            <a:r>
              <a:rPr lang="en-GB" sz="1800" dirty="0" err="1">
                <a:latin typeface="Courier New" pitchFamily="-109" charset="0"/>
              </a:rPr>
              <a:t>lineitem.saleno</a:t>
            </a:r>
            <a:r>
              <a:rPr lang="en-GB" sz="1800" dirty="0">
                <a:latin typeface="Courier New" pitchFamily="-109" charset="0"/>
              </a:rPr>
              <a:t> = </a:t>
            </a:r>
            <a:r>
              <a:rPr lang="en-GB" sz="1800" dirty="0" err="1">
                <a:latin typeface="Courier New" pitchFamily="-109" charset="0"/>
              </a:rPr>
              <a:t>sale.saleno</a:t>
            </a:r>
            <a:endParaRPr lang="en-GB" sz="1800" dirty="0">
              <a:latin typeface="Courier New" pitchFamily="-109" charset="0"/>
            </a:endParaRPr>
          </a:p>
          <a:p>
            <a:pPr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sz="1800" dirty="0">
                <a:latin typeface="Courier New" pitchFamily="-109" charset="0"/>
              </a:rPr>
              <a:t>		  JOIN item ON </a:t>
            </a:r>
            <a:r>
              <a:rPr lang="en-GB" sz="1800" dirty="0" err="1">
                <a:latin typeface="Courier New" pitchFamily="-109" charset="0"/>
              </a:rPr>
              <a:t>item.itemno</a:t>
            </a:r>
            <a:r>
              <a:rPr lang="en-GB" sz="1800" dirty="0">
                <a:latin typeface="Courier New" pitchFamily="-109" charset="0"/>
              </a:rPr>
              <a:t> = </a:t>
            </a:r>
            <a:r>
              <a:rPr lang="en-GB" sz="1800" dirty="0" err="1">
                <a:latin typeface="Courier New" pitchFamily="-109" charset="0"/>
              </a:rPr>
              <a:t>lineitem.itemno</a:t>
            </a:r>
            <a:endParaRPr lang="en-GB" sz="1800" dirty="0">
              <a:latin typeface="Courier New" pitchFamily="-109" charset="0"/>
            </a:endParaRPr>
          </a:p>
          <a:p>
            <a:pPr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sz="1800" dirty="0">
                <a:latin typeface="Courier New" pitchFamily="-109" charset="0"/>
              </a:rPr>
              <a:t>		  WHERE </a:t>
            </a:r>
            <a:r>
              <a:rPr lang="en-GB" sz="1800" dirty="0" err="1">
                <a:latin typeface="Courier New" pitchFamily="-109" charset="0"/>
              </a:rPr>
              <a:t>saledate</a:t>
            </a:r>
            <a:r>
              <a:rPr lang="en-GB" sz="1800" dirty="0">
                <a:latin typeface="Courier New" pitchFamily="-109" charset="0"/>
              </a:rPr>
              <a:t> = </a:t>
            </a:r>
            <a:r>
              <a:rPr lang="en-GB" sz="2000" dirty="0">
                <a:latin typeface="Courier New" pitchFamily="-109" charset="0"/>
              </a:rPr>
              <a:t>'</a:t>
            </a:r>
            <a:r>
              <a:rPr lang="en-GB" sz="1800" dirty="0">
                <a:latin typeface="Courier New" pitchFamily="-109" charset="0"/>
              </a:rPr>
              <a:t>2011-01-16';</a:t>
            </a:r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6DB3-0E6B-F94E-A0FD-4DA0ABABCE84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11535" name="Group 2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307340"/>
              </p:ext>
            </p:extLst>
          </p:nvPr>
        </p:nvGraphicFramePr>
        <p:xfrm>
          <a:off x="776890" y="4481732"/>
          <a:ext cx="5511800" cy="2141539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090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1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itemname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lineqty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lineprice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Pocket knife—Avon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Safari chair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36.00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1800.00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Hammock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40.50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2025.00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Tent—8 person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1224.00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Tent—2 person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60.00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60.00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EXISTS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0689"/>
            <a:ext cx="8221662" cy="3391851"/>
          </a:xfrm>
          <a:noFill/>
          <a:ln/>
        </p:spPr>
        <p:txBody>
          <a:bodyPr lIns="90488" tIns="44450" rIns="90488" bIns="44450">
            <a:normAutofit lnSpcReduction="10000"/>
          </a:bodyPr>
          <a:lstStyle/>
          <a:p>
            <a:pPr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2400" dirty="0"/>
              <a:t>Existential </a:t>
            </a:r>
            <a:r>
              <a:rPr lang="en-US" sz="2400" dirty="0"/>
              <a:t>quantifier</a:t>
            </a:r>
            <a:endParaRPr lang="en-GB" sz="2400" dirty="0"/>
          </a:p>
          <a:p>
            <a:pPr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2400" dirty="0"/>
              <a:t>Returns </a:t>
            </a:r>
            <a:r>
              <a:rPr lang="en-GB" sz="2400" i="1" dirty="0"/>
              <a:t>true</a:t>
            </a:r>
            <a:r>
              <a:rPr lang="en-GB" sz="2400" dirty="0"/>
              <a:t> or </a:t>
            </a:r>
            <a:r>
              <a:rPr lang="en-GB" sz="2400" i="1" dirty="0"/>
              <a:t>false</a:t>
            </a:r>
            <a:endParaRPr lang="en-GB" sz="2400" dirty="0"/>
          </a:p>
          <a:p>
            <a:pPr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2400" dirty="0"/>
              <a:t>Returns </a:t>
            </a:r>
            <a:r>
              <a:rPr lang="en-GB" sz="2400" i="1" dirty="0"/>
              <a:t>true</a:t>
            </a:r>
            <a:r>
              <a:rPr lang="en-GB" sz="2400" dirty="0"/>
              <a:t> if the table contains at least one row satisfying the specified condition</a:t>
            </a:r>
            <a:endParaRPr lang="en-GB" sz="2800" dirty="0"/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2000" i="1" dirty="0"/>
              <a:t>Report all clothing items (type “C”) for which a sale is recorded</a:t>
            </a:r>
          </a:p>
          <a:p>
            <a:pPr>
              <a:lnSpc>
                <a:spcPct val="11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itemname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itemcolor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FROM item</a:t>
            </a:r>
          </a:p>
          <a:p>
            <a:pPr>
              <a:lnSpc>
                <a:spcPct val="11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WHERE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itemtype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'C'</a:t>
            </a:r>
          </a:p>
          <a:p>
            <a:pPr>
              <a:lnSpc>
                <a:spcPct val="11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AND EXISTS (SELECT * FROM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lineitem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1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WHERE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lineitem.itemno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item.itemno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endParaRPr lang="en-GB" sz="2800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A891F-C012-7C46-9833-BBC88569C938}" type="slidenum">
              <a:rPr lang="en-US"/>
              <a:pPr/>
              <a:t>14</a:t>
            </a:fld>
            <a:endParaRPr lang="en-US"/>
          </a:p>
        </p:txBody>
      </p:sp>
      <p:graphicFrame>
        <p:nvGraphicFramePr>
          <p:cNvPr id="12362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488220"/>
              </p:ext>
            </p:extLst>
          </p:nvPr>
        </p:nvGraphicFramePr>
        <p:xfrm>
          <a:off x="628650" y="5194375"/>
          <a:ext cx="3378200" cy="145637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itemname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itemcolor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Hat—Polar Explorer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Boots—snake proof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Black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Pith helmet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White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Stetson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Black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CFE2-693A-E343-B292-BEBB208504A9}" type="slidenum">
              <a:rPr lang="en-US" smtClean="0">
                <a:latin typeface="Courier New"/>
                <a:cs typeface="Courier New"/>
              </a:rPr>
              <a:pPr/>
              <a:t>15</a:t>
            </a:fld>
            <a:endParaRPr lang="en-US">
              <a:latin typeface="Courier New"/>
              <a:cs typeface="Courier New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93390"/>
              </p:ext>
            </p:extLst>
          </p:nvPr>
        </p:nvGraphicFramePr>
        <p:xfrm>
          <a:off x="6670649" y="346772"/>
          <a:ext cx="2385770" cy="5638592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441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6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0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u="sng" dirty="0" err="1">
                          <a:solidFill>
                            <a:srgbClr val="000000"/>
                          </a:solidFill>
                          <a:effectLst/>
                        </a:rPr>
                        <a:t>lineno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 err="1">
                          <a:solidFill>
                            <a:srgbClr val="000000"/>
                          </a:solidFill>
                          <a:effectLst/>
                        </a:rPr>
                        <a:t>lineqty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 err="1">
                          <a:solidFill>
                            <a:srgbClr val="000000"/>
                          </a:solidFill>
                          <a:effectLst/>
                        </a:rPr>
                        <a:t>lineprice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u="sng" dirty="0" err="1">
                          <a:solidFill>
                            <a:srgbClr val="000000"/>
                          </a:solidFill>
                          <a:effectLst/>
                        </a:rPr>
                        <a:t>saleno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 err="1">
                          <a:solidFill>
                            <a:srgbClr val="000000"/>
                          </a:solidFill>
                          <a:effectLst/>
                        </a:rPr>
                        <a:t>itemno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4.5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16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19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2.25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500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2.25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500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65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9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60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13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75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2.25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50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36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50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40.5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11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153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60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13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515949"/>
              </p:ext>
            </p:extLst>
          </p:nvPr>
        </p:nvGraphicFramePr>
        <p:xfrm>
          <a:off x="3629679" y="346772"/>
          <a:ext cx="2807521" cy="617613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508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u="sng" dirty="0" err="1">
                          <a:solidFill>
                            <a:srgbClr val="000000"/>
                          </a:solidFill>
                          <a:effectLst/>
                        </a:rPr>
                        <a:t>itemno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 err="1">
                          <a:solidFill>
                            <a:srgbClr val="000000"/>
                          </a:solidFill>
                          <a:effectLst/>
                        </a:rPr>
                        <a:t>itemname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</a:rPr>
                        <a:t>itemtype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 err="1">
                          <a:solidFill>
                            <a:srgbClr val="000000"/>
                          </a:solidFill>
                          <a:effectLst/>
                        </a:rPr>
                        <a:t>itemcolor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Pocket knif</a:t>
                      </a:r>
                      <a:r>
                        <a:rPr lang="en-US" sz="750" spc="85" dirty="0">
                          <a:effectLst/>
                        </a:rPr>
                        <a:t>e—</a:t>
                      </a:r>
                      <a:r>
                        <a:rPr lang="en-US" sz="750" dirty="0">
                          <a:effectLst/>
                        </a:rPr>
                        <a:t>Nile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Brown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Pocket knif</a:t>
                      </a:r>
                      <a:r>
                        <a:rPr lang="en-US" sz="750" spc="85" dirty="0">
                          <a:effectLst/>
                        </a:rPr>
                        <a:t>e—</a:t>
                      </a:r>
                      <a:r>
                        <a:rPr lang="en-US" sz="750" dirty="0">
                          <a:effectLst/>
                        </a:rPr>
                        <a:t>Avon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Brown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Compass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—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Geopositioning system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—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Map measure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—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Ha</a:t>
                      </a:r>
                      <a:r>
                        <a:rPr lang="en-US" sz="750" spc="85" dirty="0">
                          <a:effectLst/>
                        </a:rPr>
                        <a:t>t—</a:t>
                      </a:r>
                      <a:r>
                        <a:rPr lang="en-US" sz="750" dirty="0">
                          <a:effectLst/>
                        </a:rPr>
                        <a:t>Polar Explorer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Red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7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Ha</a:t>
                      </a:r>
                      <a:r>
                        <a:rPr lang="en-US" sz="750" spc="85" dirty="0">
                          <a:effectLst/>
                        </a:rPr>
                        <a:t>t—</a:t>
                      </a:r>
                      <a:r>
                        <a:rPr lang="en-US" sz="750" dirty="0">
                          <a:effectLst/>
                        </a:rPr>
                        <a:t>Polar Explorer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White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Boot</a:t>
                      </a:r>
                      <a:r>
                        <a:rPr lang="en-US" sz="750" spc="85" dirty="0">
                          <a:effectLst/>
                        </a:rPr>
                        <a:t>s—</a:t>
                      </a:r>
                      <a:r>
                        <a:rPr lang="en-US" sz="750" dirty="0">
                          <a:effectLst/>
                        </a:rPr>
                        <a:t>snake proof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Green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9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Boot</a:t>
                      </a:r>
                      <a:r>
                        <a:rPr lang="en-US" sz="750" spc="85" dirty="0">
                          <a:effectLst/>
                        </a:rPr>
                        <a:t>s—</a:t>
                      </a:r>
                      <a:r>
                        <a:rPr lang="en-US" sz="750" dirty="0">
                          <a:effectLst/>
                        </a:rPr>
                        <a:t>snake proof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Black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Safari chair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F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Khaki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Hammock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F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Khaki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Ten</a:t>
                      </a:r>
                      <a:r>
                        <a:rPr lang="en-US" sz="750" spc="85">
                          <a:effectLst/>
                        </a:rPr>
                        <a:t>t—</a:t>
                      </a:r>
                      <a:r>
                        <a:rPr lang="en-US" sz="750">
                          <a:effectLst/>
                        </a:rPr>
                        <a:t>8 person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F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Khaki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13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Ten</a:t>
                      </a:r>
                      <a:r>
                        <a:rPr lang="en-US" sz="750" spc="85">
                          <a:effectLst/>
                        </a:rPr>
                        <a:t>t—</a:t>
                      </a:r>
                      <a:r>
                        <a:rPr lang="en-US" sz="750">
                          <a:effectLst/>
                        </a:rPr>
                        <a:t>2 person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F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Khaki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13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Safari cooking kit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E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—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Pith helmet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Khaki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16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Pith helmet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White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17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Map case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Brown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18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Sextant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—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19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Stetson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Black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Stetson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Brown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7581" y="580282"/>
            <a:ext cx="337739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400" dirty="0">
                <a:latin typeface="Courier New"/>
                <a:cs typeface="Courier New"/>
              </a:rPr>
              <a:t>SELECT </a:t>
            </a:r>
            <a:r>
              <a:rPr lang="en-GB" sz="1400" dirty="0" err="1">
                <a:latin typeface="Courier New"/>
                <a:cs typeface="Courier New"/>
              </a:rPr>
              <a:t>itemname</a:t>
            </a:r>
            <a:r>
              <a:rPr lang="en-GB" sz="1400" dirty="0">
                <a:latin typeface="Courier New"/>
                <a:cs typeface="Courier New"/>
              </a:rPr>
              <a:t>, </a:t>
            </a:r>
            <a:r>
              <a:rPr lang="en-GB" sz="1400" dirty="0" err="1">
                <a:latin typeface="Courier New"/>
                <a:cs typeface="Courier New"/>
              </a:rPr>
              <a:t>itemcolor</a:t>
            </a:r>
            <a:endParaRPr lang="en-GB" sz="1400" dirty="0">
              <a:latin typeface="Courier New"/>
              <a:cs typeface="Courier New"/>
            </a:endParaRP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400" dirty="0">
                <a:latin typeface="Courier New"/>
                <a:cs typeface="Courier New"/>
              </a:rPr>
              <a:t> FROM item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400" dirty="0">
                <a:latin typeface="Courier New"/>
                <a:cs typeface="Courier New"/>
              </a:rPr>
              <a:t>  WHERE </a:t>
            </a:r>
            <a:r>
              <a:rPr lang="en-GB" sz="1400" dirty="0" err="1">
                <a:latin typeface="Courier New"/>
                <a:cs typeface="Courier New"/>
              </a:rPr>
              <a:t>itemtype</a:t>
            </a:r>
            <a:r>
              <a:rPr lang="en-GB" sz="1400" dirty="0">
                <a:latin typeface="Courier New"/>
                <a:cs typeface="Courier New"/>
              </a:rPr>
              <a:t> = 'C’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400" dirty="0">
                <a:latin typeface="Courier New"/>
                <a:cs typeface="Courier New"/>
              </a:rPr>
              <a:t>  AND EXISTS 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400" dirty="0">
                <a:latin typeface="Courier New"/>
                <a:cs typeface="Courier New"/>
              </a:rPr>
              <a:t>(SELECT * FROM </a:t>
            </a:r>
            <a:r>
              <a:rPr lang="en-GB" sz="1400" dirty="0" err="1">
                <a:latin typeface="Courier New"/>
                <a:cs typeface="Courier New"/>
              </a:rPr>
              <a:t>lineitem</a:t>
            </a:r>
            <a:br>
              <a:rPr lang="en-GB" sz="1400" dirty="0">
                <a:latin typeface="Courier New"/>
                <a:cs typeface="Courier New"/>
              </a:rPr>
            </a:br>
            <a:r>
              <a:rPr lang="en-GB" sz="1400" dirty="0">
                <a:latin typeface="Courier New"/>
                <a:cs typeface="Courier New"/>
              </a:rPr>
              <a:t>  WHERE </a:t>
            </a:r>
            <a:r>
              <a:rPr lang="en-GB" sz="1400" dirty="0" err="1">
                <a:latin typeface="Courier New"/>
                <a:cs typeface="Courier New"/>
              </a:rPr>
              <a:t>lineitem.itemno</a:t>
            </a:r>
            <a:r>
              <a:rPr lang="en-GB" sz="1400" dirty="0">
                <a:latin typeface="Courier New"/>
                <a:cs typeface="Courier New"/>
              </a:rPr>
              <a:t> = </a:t>
            </a:r>
            <a:r>
              <a:rPr lang="en-GB" sz="1400" dirty="0" err="1">
                <a:latin typeface="Courier New"/>
                <a:cs typeface="Courier New"/>
              </a:rPr>
              <a:t>item.itemno</a:t>
            </a:r>
            <a:r>
              <a:rPr lang="en-GB" sz="1400" dirty="0">
                <a:latin typeface="Courier New"/>
                <a:cs typeface="Courier New"/>
              </a:rPr>
              <a:t>);</a:t>
            </a:r>
          </a:p>
          <a:p>
            <a:endParaRPr lang="en-US" sz="1600" dirty="0">
              <a:latin typeface="Courier New"/>
              <a:cs typeface="Courier New"/>
            </a:endParaRPr>
          </a:p>
        </p:txBody>
      </p:sp>
      <p:graphicFrame>
        <p:nvGraphicFramePr>
          <p:cNvPr id="12" name="Group 74"/>
          <p:cNvGraphicFramePr>
            <a:graphicFrameLocks noGrp="1"/>
          </p:cNvGraphicFramePr>
          <p:nvPr/>
        </p:nvGraphicFramePr>
        <p:xfrm>
          <a:off x="86771" y="4186320"/>
          <a:ext cx="3378200" cy="145637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itemname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itemcolor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Hat—Polar Explorer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Boots—snake proof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Black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Pith helmet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White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Stetson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Black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72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NOT EXISTS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52794"/>
            <a:ext cx="7772400" cy="3962400"/>
          </a:xfrm>
          <a:noFill/>
          <a:ln/>
        </p:spPr>
        <p:txBody>
          <a:bodyPr lIns="90488" tIns="44450" rIns="90488" bIns="44450"/>
          <a:lstStyle/>
          <a:p>
            <a:pPr>
              <a:tabLst>
                <a:tab pos="457200" algn="l"/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2400" dirty="0"/>
              <a:t>Returns </a:t>
            </a:r>
            <a:r>
              <a:rPr lang="en-GB" sz="2400" i="1" dirty="0"/>
              <a:t>true</a:t>
            </a:r>
            <a:r>
              <a:rPr lang="en-GB" sz="2400" dirty="0"/>
              <a:t> if the table contains no rows satisfying the specified condition</a:t>
            </a:r>
            <a:endParaRPr lang="en-GB" sz="1800" dirty="0"/>
          </a:p>
          <a:p>
            <a:pPr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800" i="1" dirty="0"/>
              <a:t>	</a:t>
            </a:r>
            <a:r>
              <a:rPr lang="en-GB" sz="2000" i="1" dirty="0"/>
              <a:t>Report all clothing items (type “C”) that have not been sold</a:t>
            </a:r>
            <a:endParaRPr lang="en-GB" sz="2000" dirty="0"/>
          </a:p>
          <a:p>
            <a:pPr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itchFamily="-109" charset="0"/>
              </a:rPr>
              <a:t>	SELECT </a:t>
            </a:r>
            <a:r>
              <a:rPr lang="en-GB" sz="1800" dirty="0" err="1">
                <a:latin typeface="Courier New" pitchFamily="-109" charset="0"/>
              </a:rPr>
              <a:t>itemname</a:t>
            </a:r>
            <a:r>
              <a:rPr lang="en-GB" sz="1800" dirty="0">
                <a:latin typeface="Courier New" pitchFamily="-109" charset="0"/>
              </a:rPr>
              <a:t>, </a:t>
            </a:r>
            <a:r>
              <a:rPr lang="en-GB" sz="1800" dirty="0" err="1">
                <a:latin typeface="Courier New" pitchFamily="-109" charset="0"/>
              </a:rPr>
              <a:t>itemcolor</a:t>
            </a:r>
            <a:r>
              <a:rPr lang="en-GB" sz="1800" dirty="0">
                <a:latin typeface="Courier New" pitchFamily="-109" charset="0"/>
              </a:rPr>
              <a:t> FROM item</a:t>
            </a:r>
          </a:p>
          <a:p>
            <a:pPr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itchFamily="-109" charset="0"/>
              </a:rPr>
              <a:t>		 WHERE </a:t>
            </a:r>
            <a:r>
              <a:rPr lang="en-GB" sz="1800" dirty="0" err="1">
                <a:latin typeface="Courier New" pitchFamily="-109" charset="0"/>
              </a:rPr>
              <a:t>itemtype</a:t>
            </a:r>
            <a:r>
              <a:rPr lang="en-GB" sz="1800" dirty="0">
                <a:latin typeface="Courier New" pitchFamily="-109" charset="0"/>
              </a:rPr>
              <a:t> = 'C'</a:t>
            </a:r>
          </a:p>
          <a:p>
            <a:pPr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itchFamily="-109" charset="0"/>
              </a:rPr>
              <a:t>			 AND NOT EXISTS</a:t>
            </a:r>
          </a:p>
          <a:p>
            <a:pPr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itchFamily="-109" charset="0"/>
              </a:rPr>
              <a:t>				(SELECT * FROM </a:t>
            </a:r>
            <a:r>
              <a:rPr lang="en-GB" sz="1800" dirty="0" err="1">
                <a:latin typeface="Courier New" pitchFamily="-109" charset="0"/>
              </a:rPr>
              <a:t>lineitem</a:t>
            </a:r>
            <a:endParaRPr lang="en-GB" sz="1800" dirty="0">
              <a:latin typeface="Courier New" pitchFamily="-109" charset="0"/>
            </a:endParaRPr>
          </a:p>
          <a:p>
            <a:pPr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itchFamily="-109" charset="0"/>
              </a:rPr>
              <a:t>					WHERE </a:t>
            </a:r>
            <a:r>
              <a:rPr lang="en-GB" sz="1800" dirty="0" err="1">
                <a:latin typeface="Courier New" pitchFamily="-109" charset="0"/>
              </a:rPr>
              <a:t>item.itemno</a:t>
            </a:r>
            <a:r>
              <a:rPr lang="en-GB" sz="1800" dirty="0">
                <a:latin typeface="Courier New" pitchFamily="-109" charset="0"/>
              </a:rPr>
              <a:t> = </a:t>
            </a:r>
            <a:r>
              <a:rPr lang="en-GB" sz="1800" dirty="0" err="1">
                <a:latin typeface="Courier New" pitchFamily="-109" charset="0"/>
              </a:rPr>
              <a:t>lineitem.itemno</a:t>
            </a:r>
            <a:r>
              <a:rPr lang="en-GB" sz="1800" dirty="0">
                <a:latin typeface="Courier New" pitchFamily="-109" charset="0"/>
              </a:rPr>
              <a:t>);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EC9E-F2E3-AA46-8DB8-6CAB32C28B6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13383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618333"/>
              </p:ext>
            </p:extLst>
          </p:nvPr>
        </p:nvGraphicFramePr>
        <p:xfrm>
          <a:off x="742950" y="4935535"/>
          <a:ext cx="3184525" cy="1557339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itemname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itemcolor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Hat—Polar Explorer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White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Boots—snake proof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Green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Pith helmet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Khaki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Stetson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Brown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CFE2-693A-E343-B292-BEBB208504A9}" type="slidenum">
              <a:rPr lang="en-US" smtClean="0">
                <a:latin typeface="Courier New"/>
                <a:cs typeface="Courier New"/>
              </a:rPr>
              <a:pPr/>
              <a:t>17</a:t>
            </a:fld>
            <a:endParaRPr lang="en-US">
              <a:latin typeface="Courier New"/>
              <a:cs typeface="Courier New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94577"/>
              </p:ext>
            </p:extLst>
          </p:nvPr>
        </p:nvGraphicFramePr>
        <p:xfrm>
          <a:off x="6670649" y="346772"/>
          <a:ext cx="2385770" cy="5638592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441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6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0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u="sng" dirty="0" err="1">
                          <a:solidFill>
                            <a:srgbClr val="000000"/>
                          </a:solidFill>
                          <a:effectLst/>
                        </a:rPr>
                        <a:t>lineno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 err="1">
                          <a:solidFill>
                            <a:srgbClr val="000000"/>
                          </a:solidFill>
                          <a:effectLst/>
                        </a:rPr>
                        <a:t>lineqty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 err="1">
                          <a:solidFill>
                            <a:srgbClr val="000000"/>
                          </a:solidFill>
                          <a:effectLst/>
                        </a:rPr>
                        <a:t>lineprice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u="sng" dirty="0" err="1">
                          <a:solidFill>
                            <a:srgbClr val="000000"/>
                          </a:solidFill>
                          <a:effectLst/>
                        </a:rPr>
                        <a:t>saleno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 err="1">
                          <a:solidFill>
                            <a:srgbClr val="000000"/>
                          </a:solidFill>
                          <a:effectLst/>
                        </a:rPr>
                        <a:t>itemno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4.5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16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19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2.25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500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2.25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500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65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9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60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13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75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2.25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50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36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50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40.5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11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153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60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13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09690"/>
              </p:ext>
            </p:extLst>
          </p:nvPr>
        </p:nvGraphicFramePr>
        <p:xfrm>
          <a:off x="3629679" y="346772"/>
          <a:ext cx="2807521" cy="617613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508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u="sng" dirty="0" err="1">
                          <a:solidFill>
                            <a:srgbClr val="000000"/>
                          </a:solidFill>
                          <a:effectLst/>
                        </a:rPr>
                        <a:t>itemno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 err="1">
                          <a:solidFill>
                            <a:srgbClr val="000000"/>
                          </a:solidFill>
                          <a:effectLst/>
                        </a:rPr>
                        <a:t>itemname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</a:rPr>
                        <a:t>itemtype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 err="1">
                          <a:solidFill>
                            <a:srgbClr val="000000"/>
                          </a:solidFill>
                          <a:effectLst/>
                        </a:rPr>
                        <a:t>itemcolor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Pocket knif</a:t>
                      </a:r>
                      <a:r>
                        <a:rPr lang="en-US" sz="750" spc="85" dirty="0">
                          <a:effectLst/>
                        </a:rPr>
                        <a:t>e—</a:t>
                      </a:r>
                      <a:r>
                        <a:rPr lang="en-US" sz="750" dirty="0">
                          <a:effectLst/>
                        </a:rPr>
                        <a:t>Nile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Brown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Pocket knif</a:t>
                      </a:r>
                      <a:r>
                        <a:rPr lang="en-US" sz="750" spc="85" dirty="0">
                          <a:effectLst/>
                        </a:rPr>
                        <a:t>e—</a:t>
                      </a:r>
                      <a:r>
                        <a:rPr lang="en-US" sz="750" dirty="0">
                          <a:effectLst/>
                        </a:rPr>
                        <a:t>Avon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Brown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Compass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—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Geopositioning system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—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Map measure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—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Ha</a:t>
                      </a:r>
                      <a:r>
                        <a:rPr lang="en-US" sz="750" spc="85" dirty="0">
                          <a:effectLst/>
                        </a:rPr>
                        <a:t>t—</a:t>
                      </a:r>
                      <a:r>
                        <a:rPr lang="en-US" sz="750" dirty="0">
                          <a:effectLst/>
                        </a:rPr>
                        <a:t>Polar Explorer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Red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7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Ha</a:t>
                      </a:r>
                      <a:r>
                        <a:rPr lang="en-US" sz="750" spc="85" dirty="0">
                          <a:effectLst/>
                        </a:rPr>
                        <a:t>t—</a:t>
                      </a:r>
                      <a:r>
                        <a:rPr lang="en-US" sz="750" dirty="0">
                          <a:effectLst/>
                        </a:rPr>
                        <a:t>Polar Explorer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White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Boot</a:t>
                      </a:r>
                      <a:r>
                        <a:rPr lang="en-US" sz="750" spc="85" dirty="0">
                          <a:effectLst/>
                        </a:rPr>
                        <a:t>s—</a:t>
                      </a:r>
                      <a:r>
                        <a:rPr lang="en-US" sz="750" dirty="0">
                          <a:effectLst/>
                        </a:rPr>
                        <a:t>snake proof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Green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9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Boot</a:t>
                      </a:r>
                      <a:r>
                        <a:rPr lang="en-US" sz="750" spc="85" dirty="0">
                          <a:effectLst/>
                        </a:rPr>
                        <a:t>s—</a:t>
                      </a:r>
                      <a:r>
                        <a:rPr lang="en-US" sz="750" dirty="0">
                          <a:effectLst/>
                        </a:rPr>
                        <a:t>snake proof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Black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Safari chair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F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Khaki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11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Hammock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F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Khaki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12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Ten</a:t>
                      </a:r>
                      <a:r>
                        <a:rPr lang="en-US" sz="750" spc="85">
                          <a:effectLst/>
                        </a:rPr>
                        <a:t>t—</a:t>
                      </a:r>
                      <a:r>
                        <a:rPr lang="en-US" sz="750">
                          <a:effectLst/>
                        </a:rPr>
                        <a:t>8 person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F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Khaki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13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Ten</a:t>
                      </a:r>
                      <a:r>
                        <a:rPr lang="en-US" sz="750" spc="85">
                          <a:effectLst/>
                        </a:rPr>
                        <a:t>t—</a:t>
                      </a:r>
                      <a:r>
                        <a:rPr lang="en-US" sz="750">
                          <a:effectLst/>
                        </a:rPr>
                        <a:t>2 person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F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Khaki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13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14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Safari cooking kit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E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—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15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Pith helmet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Khaki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16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Pith helmet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White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17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Map case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>
                          <a:effectLst/>
                        </a:rPr>
                        <a:t>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Brown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18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Sextant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—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19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Stetson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Black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37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20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Stetson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450"/>
                        </a:spcAft>
                      </a:pPr>
                      <a:r>
                        <a:rPr lang="en-US" sz="75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Brown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17145" marR="17145" marT="17145" marB="17145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7581" y="580282"/>
            <a:ext cx="31857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400" dirty="0">
                <a:latin typeface="Courier New"/>
                <a:cs typeface="Courier New"/>
              </a:rPr>
              <a:t>SELECT </a:t>
            </a:r>
            <a:r>
              <a:rPr lang="en-GB" sz="1400" dirty="0" err="1">
                <a:latin typeface="Courier New"/>
                <a:cs typeface="Courier New"/>
              </a:rPr>
              <a:t>itemname</a:t>
            </a:r>
            <a:r>
              <a:rPr lang="en-GB" sz="1400" dirty="0">
                <a:latin typeface="Courier New"/>
                <a:cs typeface="Courier New"/>
              </a:rPr>
              <a:t>, </a:t>
            </a:r>
            <a:r>
              <a:rPr lang="en-GB" sz="1400" dirty="0" err="1">
                <a:latin typeface="Courier New"/>
                <a:cs typeface="Courier New"/>
              </a:rPr>
              <a:t>itemcolor</a:t>
            </a:r>
            <a:r>
              <a:rPr lang="en-GB" sz="1400" dirty="0">
                <a:latin typeface="Courier New"/>
                <a:cs typeface="Courier New"/>
              </a:rPr>
              <a:t> </a:t>
            </a:r>
            <a:br>
              <a:rPr lang="en-GB" sz="1400" dirty="0">
                <a:latin typeface="Courier New"/>
                <a:cs typeface="Courier New"/>
              </a:rPr>
            </a:br>
            <a:r>
              <a:rPr lang="en-GB" sz="1400" dirty="0">
                <a:latin typeface="Courier New"/>
                <a:cs typeface="Courier New"/>
              </a:rPr>
              <a:t> FROM item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400" dirty="0">
                <a:latin typeface="Courier New"/>
                <a:cs typeface="Courier New"/>
              </a:rPr>
              <a:t>  WHERE </a:t>
            </a:r>
            <a:r>
              <a:rPr lang="en-GB" sz="1400" dirty="0" err="1">
                <a:latin typeface="Courier New"/>
                <a:cs typeface="Courier New"/>
              </a:rPr>
              <a:t>itemtype</a:t>
            </a:r>
            <a:r>
              <a:rPr lang="en-GB" sz="1400" dirty="0">
                <a:latin typeface="Courier New"/>
                <a:cs typeface="Courier New"/>
              </a:rPr>
              <a:t> = 'C’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400" dirty="0">
                <a:latin typeface="Courier New"/>
                <a:cs typeface="Courier New"/>
              </a:rPr>
              <a:t>  AND NOT EXISTS (SELECT * FROM </a:t>
            </a:r>
            <a:r>
              <a:rPr lang="en-GB" sz="1400" dirty="0" err="1">
                <a:latin typeface="Courier New"/>
                <a:cs typeface="Courier New"/>
              </a:rPr>
              <a:t>lineitem</a:t>
            </a:r>
            <a:br>
              <a:rPr lang="en-GB" sz="1400" dirty="0">
                <a:latin typeface="Courier New"/>
                <a:cs typeface="Courier New"/>
              </a:rPr>
            </a:br>
            <a:r>
              <a:rPr lang="en-GB" sz="1400" dirty="0">
                <a:latin typeface="Courier New"/>
                <a:cs typeface="Courier New"/>
              </a:rPr>
              <a:t>  WHERE </a:t>
            </a:r>
            <a:r>
              <a:rPr lang="en-GB" sz="1400" dirty="0" err="1">
                <a:latin typeface="Courier New"/>
                <a:cs typeface="Courier New"/>
              </a:rPr>
              <a:t>lineitem.itemno</a:t>
            </a:r>
            <a:r>
              <a:rPr lang="en-GB" sz="1400" dirty="0">
                <a:latin typeface="Courier New"/>
                <a:cs typeface="Courier New"/>
              </a:rPr>
              <a:t> = </a:t>
            </a:r>
            <a:r>
              <a:rPr lang="en-GB" sz="1400" dirty="0" err="1">
                <a:latin typeface="Courier New"/>
                <a:cs typeface="Courier New"/>
              </a:rPr>
              <a:t>item.itemno</a:t>
            </a:r>
            <a:r>
              <a:rPr lang="en-GB" sz="1400" dirty="0">
                <a:latin typeface="Courier New"/>
                <a:cs typeface="Courier New"/>
              </a:rPr>
              <a:t>);</a:t>
            </a:r>
          </a:p>
          <a:p>
            <a:endParaRPr lang="en-US" sz="1400" dirty="0">
              <a:latin typeface="Courier New"/>
              <a:cs typeface="Courier New"/>
            </a:endParaRPr>
          </a:p>
        </p:txBody>
      </p:sp>
      <p:graphicFrame>
        <p:nvGraphicFramePr>
          <p:cNvPr id="7" name="Group 71">
            <a:extLst>
              <a:ext uri="{FF2B5EF4-FFF2-40B4-BE49-F238E27FC236}">
                <a16:creationId xmlns:a16="http://schemas.microsoft.com/office/drawing/2014/main" id="{1375FC2F-72B0-0848-A8C0-C84420DD2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481443"/>
              </p:ext>
            </p:extLst>
          </p:nvPr>
        </p:nvGraphicFramePr>
        <p:xfrm>
          <a:off x="190223" y="4530385"/>
          <a:ext cx="3184525" cy="1557339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itemname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itemcolor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Hat—Polar Explorer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White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Boots—snake proof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Green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Pith helmet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Khaki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Stetson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Brown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372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Report all brown items that have been sold</a:t>
            </a:r>
          </a:p>
          <a:p>
            <a:r>
              <a:rPr lang="en-US" dirty="0"/>
              <a:t>Report all brown items that have not been sold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845CFE2-693A-E343-B292-BEBB208504A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99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Divide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GB" sz="2800" dirty="0"/>
              <a:t>The universal </a:t>
            </a:r>
            <a:r>
              <a:rPr lang="en-US" sz="2800" dirty="0"/>
              <a:t>quantifier</a:t>
            </a:r>
            <a:endParaRPr lang="en-GB" sz="2800" dirty="0"/>
          </a:p>
          <a:p>
            <a:pPr lvl="1"/>
            <a:r>
              <a:rPr lang="en-GB" sz="2400" i="1" dirty="0" err="1"/>
              <a:t>forall</a:t>
            </a:r>
            <a:endParaRPr lang="en-GB" sz="2400" i="1" dirty="0"/>
          </a:p>
          <a:p>
            <a:r>
              <a:rPr lang="en-GB" sz="2800" dirty="0"/>
              <a:t>Not directly mapped into SQL</a:t>
            </a:r>
          </a:p>
          <a:p>
            <a:r>
              <a:rPr lang="en-GB" sz="2800" dirty="0"/>
              <a:t>Implement using </a:t>
            </a:r>
            <a:r>
              <a:rPr lang="en-GB" sz="2800" dirty="0">
                <a:latin typeface="Courier New" pitchFamily="-109" charset="0"/>
              </a:rPr>
              <a:t>NOT EXISTS</a:t>
            </a:r>
            <a:endParaRPr lang="en-GB" sz="2800" dirty="0"/>
          </a:p>
          <a:p>
            <a:pPr lvl="1">
              <a:buFont typeface="Wingdings" pitchFamily="-109" charset="2"/>
              <a:buNone/>
            </a:pPr>
            <a:r>
              <a:rPr lang="en-GB" sz="2400" i="1" dirty="0"/>
              <a:t>	Find all items that have appeared in all sales</a:t>
            </a:r>
          </a:p>
          <a:p>
            <a:pPr lvl="1">
              <a:buFont typeface="Wingdings" pitchFamily="-109" charset="2"/>
              <a:buNone/>
            </a:pPr>
            <a:r>
              <a:rPr lang="en-GB" sz="2400" dirty="0"/>
              <a:t>becomes</a:t>
            </a:r>
          </a:p>
          <a:p>
            <a:pPr lvl="1">
              <a:buFont typeface="Wingdings" pitchFamily="-109" charset="2"/>
              <a:buNone/>
            </a:pPr>
            <a:r>
              <a:rPr lang="en-GB" sz="2400" i="1" dirty="0"/>
              <a:t>	Find items such that there does not exist a sale in which this item does not appear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AD82-448C-124A-80F4-589FBEB84396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CFE2-693A-E343-B292-BEBB208504A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3209" y="240683"/>
            <a:ext cx="5084482" cy="649878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Divide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91332"/>
            <a:ext cx="7772400" cy="3962400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2000" i="1" dirty="0"/>
              <a:t>Find the items that have appeared in all sales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endParaRPr lang="en-GB" sz="1800" i="1" dirty="0"/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SELECT </a:t>
            </a:r>
            <a:r>
              <a:rPr lang="en-GB" sz="1800" dirty="0" err="1">
                <a:latin typeface="Courier New" pitchFamily="-109" charset="0"/>
              </a:rPr>
              <a:t>itemname</a:t>
            </a:r>
            <a:r>
              <a:rPr lang="en-GB" sz="1800" dirty="0">
                <a:latin typeface="Courier New" pitchFamily="-109" charset="0"/>
              </a:rPr>
              <a:t> FROM item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	WHERE NOT EXISTS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		(SELECT * FROM sale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			 WHERE NOT EXISTS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				 (SELECT * FROM </a:t>
            </a:r>
            <a:r>
              <a:rPr lang="en-GB" sz="1800" dirty="0" err="1">
                <a:latin typeface="Courier New" pitchFamily="-109" charset="0"/>
              </a:rPr>
              <a:t>lineitem</a:t>
            </a:r>
            <a:endParaRPr lang="en-GB" sz="1800" dirty="0">
              <a:latin typeface="Courier New" pitchFamily="-109" charset="0"/>
            </a:endParaRP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					  WHERE </a:t>
            </a:r>
            <a:r>
              <a:rPr lang="en-GB" sz="1800" dirty="0" err="1">
                <a:latin typeface="Courier New" pitchFamily="-109" charset="0"/>
              </a:rPr>
              <a:t>lineitem.itemno</a:t>
            </a:r>
            <a:r>
              <a:rPr lang="en-GB" sz="1800" dirty="0">
                <a:latin typeface="Courier New" pitchFamily="-109" charset="0"/>
              </a:rPr>
              <a:t> = </a:t>
            </a:r>
            <a:r>
              <a:rPr lang="en-GB" sz="1800" dirty="0" err="1">
                <a:latin typeface="Courier New" pitchFamily="-109" charset="0"/>
              </a:rPr>
              <a:t>item.itemno</a:t>
            </a:r>
            <a:endParaRPr lang="en-GB" sz="1800" dirty="0">
              <a:latin typeface="Courier New" pitchFamily="-109" charset="0"/>
            </a:endParaRP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					  AND </a:t>
            </a:r>
            <a:r>
              <a:rPr lang="en-GB" sz="1800" dirty="0" err="1">
                <a:latin typeface="Courier New" pitchFamily="-109" charset="0"/>
              </a:rPr>
              <a:t>lineitem.saleno</a:t>
            </a:r>
            <a:r>
              <a:rPr lang="en-GB" sz="1800" dirty="0">
                <a:latin typeface="Courier New" pitchFamily="-109" charset="0"/>
              </a:rPr>
              <a:t> = </a:t>
            </a:r>
            <a:r>
              <a:rPr lang="en-GB" sz="1800" dirty="0" err="1">
                <a:latin typeface="Courier New" pitchFamily="-109" charset="0"/>
              </a:rPr>
              <a:t>sale.saleno</a:t>
            </a:r>
            <a:r>
              <a:rPr lang="en-GB" sz="1800" dirty="0">
                <a:latin typeface="Courier New" pitchFamily="-109" charset="0"/>
              </a:rPr>
              <a:t>));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84C4-8B0D-2442-A264-85B8E83DC96E}" type="slidenum">
              <a:rPr lang="en-US"/>
              <a:pPr/>
              <a:t>20</a:t>
            </a:fld>
            <a:endParaRPr lang="en-US"/>
          </a:p>
        </p:txBody>
      </p:sp>
      <p:graphicFrame>
        <p:nvGraphicFramePr>
          <p:cNvPr id="15403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149117"/>
              </p:ext>
            </p:extLst>
          </p:nvPr>
        </p:nvGraphicFramePr>
        <p:xfrm>
          <a:off x="922532" y="5413373"/>
          <a:ext cx="2303463" cy="66833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303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itemname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Pocket knife—Thames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4" name="AutoShape 44"/>
          <p:cNvSpPr>
            <a:spLocks noChangeArrowheads="1"/>
          </p:cNvSpPr>
          <p:nvPr/>
        </p:nvSpPr>
        <p:spPr bwMode="auto">
          <a:xfrm>
            <a:off x="6319838" y="5516563"/>
            <a:ext cx="2824162" cy="1193800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>
                <a:solidFill>
                  <a:srgbClr val="000000"/>
                </a:solidFill>
                <a:latin typeface="Georgia" pitchFamily="-109" charset="0"/>
              </a:rPr>
              <a:t>See the book’s web site for a detailed explanation of how divide works (Support/SQL Divide)</a:t>
            </a:r>
            <a:endParaRPr lang="en-US" sz="1400" b="1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A template for divide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idx="1"/>
          </p:nvPr>
        </p:nvSpPr>
        <p:spPr>
          <a:xfrm>
            <a:off x="756898" y="3429000"/>
            <a:ext cx="8229600" cy="3200400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2000" i="1" dirty="0"/>
              <a:t>Find the target1 that have appeared in all sources</a:t>
            </a:r>
            <a:endParaRPr lang="en-GB" sz="1800" i="1" dirty="0"/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endParaRPr lang="en-GB" sz="1800" dirty="0"/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SELECT target1 FROM target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	WHERE NOT EXISTS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		(SELECT * FROM source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			 WHERE NOT EXISTS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				 (SELECT * FROM target-source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					  WHERE target-</a:t>
            </a:r>
            <a:r>
              <a:rPr lang="en-GB" sz="1800" dirty="0" err="1">
                <a:latin typeface="Courier New" pitchFamily="-109" charset="0"/>
              </a:rPr>
              <a:t>source.target</a:t>
            </a:r>
            <a:r>
              <a:rPr lang="en-GB" sz="1800" dirty="0">
                <a:latin typeface="Courier New" pitchFamily="-109" charset="0"/>
              </a:rPr>
              <a:t># = </a:t>
            </a:r>
            <a:r>
              <a:rPr lang="en-GB" sz="1800" dirty="0" err="1">
                <a:latin typeface="Courier New" pitchFamily="-109" charset="0"/>
              </a:rPr>
              <a:t>target.target</a:t>
            </a:r>
            <a:r>
              <a:rPr lang="en-GB" sz="1800" dirty="0">
                <a:latin typeface="Courier New" pitchFamily="-109" charset="0"/>
              </a:rPr>
              <a:t># 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608138" algn="l"/>
                <a:tab pos="1828800" algn="l"/>
              </a:tabLst>
            </a:pPr>
            <a:r>
              <a:rPr lang="en-GB" sz="1800" dirty="0">
                <a:latin typeface="Courier New" pitchFamily="-109" charset="0"/>
              </a:rPr>
              <a:t>					  AND target-</a:t>
            </a:r>
            <a:r>
              <a:rPr lang="en-GB" sz="1800" dirty="0" err="1">
                <a:latin typeface="Courier New" pitchFamily="-109" charset="0"/>
              </a:rPr>
              <a:t>source.source</a:t>
            </a:r>
            <a:r>
              <a:rPr lang="en-GB" sz="1800" dirty="0">
                <a:latin typeface="Courier New" pitchFamily="-109" charset="0"/>
              </a:rPr>
              <a:t># = </a:t>
            </a:r>
            <a:r>
              <a:rPr lang="en-GB" sz="1800" dirty="0" err="1">
                <a:latin typeface="Courier New" pitchFamily="-109" charset="0"/>
              </a:rPr>
              <a:t>source.source</a:t>
            </a:r>
            <a:r>
              <a:rPr lang="en-GB" sz="1800" dirty="0">
                <a:latin typeface="Courier New" pitchFamily="-109" charset="0"/>
              </a:rPr>
              <a:t>#));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731F5-11A5-D14D-BE92-F201921C68B8}" type="slidenum">
              <a:rPr lang="en-US"/>
              <a:pPr/>
              <a:t>21</a:t>
            </a:fld>
            <a:endParaRPr lang="en-US"/>
          </a:p>
        </p:txBody>
      </p:sp>
      <p:pic>
        <p:nvPicPr>
          <p:cNvPr id="16430" name="Picture 46" descr="FireLite:Books:Data Management:6e:Art PNG:05-divide template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756898" y="1809472"/>
            <a:ext cx="4949825" cy="133032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Beyond the great divide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14121" y="1631950"/>
            <a:ext cx="8339137" cy="37004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i="1" dirty="0"/>
              <a:t>Find the items that have appeared in all sales</a:t>
            </a:r>
            <a:endParaRPr lang="en-US" dirty="0"/>
          </a:p>
          <a:p>
            <a:pPr lvl="1">
              <a:lnSpc>
                <a:spcPct val="90000"/>
              </a:lnSpc>
              <a:buFont typeface="Wingdings" pitchFamily="-109" charset="2"/>
              <a:buNone/>
            </a:pPr>
            <a:r>
              <a:rPr lang="en-US" sz="1800" dirty="0"/>
              <a:t>can be rephrased as</a:t>
            </a: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i="1" dirty="0"/>
              <a:t>Find all the items for which the number of sales that include this item is equal to the total number of sales.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000" dirty="0">
              <a:latin typeface="Courier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 dirty="0">
                <a:solidFill>
                  <a:srgbClr val="FF0000"/>
                </a:solidFill>
                <a:latin typeface="Courier New" pitchFamily="-109" charset="0"/>
              </a:rPr>
              <a:t>SELECT </a:t>
            </a:r>
            <a:r>
              <a:rPr lang="en-GB" sz="2000" dirty="0" err="1">
                <a:solidFill>
                  <a:srgbClr val="FF0000"/>
                </a:solidFill>
                <a:latin typeface="Courier New" pitchFamily="-109" charset="0"/>
              </a:rPr>
              <a:t>item.itemno</a:t>
            </a:r>
            <a:r>
              <a:rPr lang="en-GB" sz="2000" dirty="0">
                <a:solidFill>
                  <a:srgbClr val="FF0000"/>
                </a:solidFill>
                <a:latin typeface="Courier New" pitchFamily="-109" charset="0"/>
              </a:rPr>
              <a:t>, </a:t>
            </a:r>
            <a:r>
              <a:rPr lang="en-GB" sz="2000" dirty="0" err="1">
                <a:solidFill>
                  <a:srgbClr val="FF0000"/>
                </a:solidFill>
                <a:latin typeface="Courier New" pitchFamily="-109" charset="0"/>
              </a:rPr>
              <a:t>item.itemname</a:t>
            </a:r>
            <a:r>
              <a:rPr lang="en-GB" sz="2000" dirty="0">
                <a:solidFill>
                  <a:srgbClr val="FF0000"/>
                </a:solidFill>
                <a:latin typeface="Courier New" pitchFamily="-109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 dirty="0">
                <a:solidFill>
                  <a:srgbClr val="FF0000"/>
                </a:solidFill>
                <a:latin typeface="Courier New" pitchFamily="-109" charset="0"/>
              </a:rPr>
              <a:t>	FROM item JOIN </a:t>
            </a:r>
            <a:r>
              <a:rPr lang="en-GB" sz="2000" dirty="0" err="1">
                <a:solidFill>
                  <a:srgbClr val="FF0000"/>
                </a:solidFill>
                <a:latin typeface="Courier New" pitchFamily="-109" charset="0"/>
              </a:rPr>
              <a:t>lineitem</a:t>
            </a:r>
            <a:endParaRPr lang="en-GB" sz="2000" dirty="0">
              <a:solidFill>
                <a:srgbClr val="FF0000"/>
              </a:solidFill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 dirty="0">
                <a:solidFill>
                  <a:srgbClr val="FF0000"/>
                </a:solidFill>
                <a:latin typeface="Courier New" pitchFamily="-109" charset="0"/>
              </a:rPr>
              <a:t>	  ON </a:t>
            </a:r>
            <a:r>
              <a:rPr lang="en-GB" sz="2000" dirty="0" err="1">
                <a:solidFill>
                  <a:srgbClr val="FF0000"/>
                </a:solidFill>
                <a:latin typeface="Courier New" pitchFamily="-109" charset="0"/>
              </a:rPr>
              <a:t>item.itemno</a:t>
            </a:r>
            <a:r>
              <a:rPr lang="en-GB" sz="2000" dirty="0">
                <a:solidFill>
                  <a:srgbClr val="FF0000"/>
                </a:solidFill>
                <a:latin typeface="Courier New" pitchFamily="-109" charset="0"/>
              </a:rPr>
              <a:t> = </a:t>
            </a:r>
            <a:r>
              <a:rPr lang="en-GB" sz="2000" dirty="0" err="1">
                <a:solidFill>
                  <a:srgbClr val="FF0000"/>
                </a:solidFill>
                <a:latin typeface="Courier New" pitchFamily="-109" charset="0"/>
              </a:rPr>
              <a:t>lineitem.itemno</a:t>
            </a:r>
            <a:endParaRPr lang="en-GB" sz="2000" dirty="0">
              <a:solidFill>
                <a:srgbClr val="FF0000"/>
              </a:solidFill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 dirty="0">
                <a:solidFill>
                  <a:srgbClr val="FF0000"/>
                </a:solidFill>
                <a:latin typeface="Courier New" pitchFamily="-109" charset="0"/>
              </a:rPr>
              <a:t>		 GROUP BY item. </a:t>
            </a:r>
            <a:r>
              <a:rPr lang="en-GB" sz="2000" dirty="0" err="1">
                <a:solidFill>
                  <a:srgbClr val="FF0000"/>
                </a:solidFill>
                <a:latin typeface="Courier New" pitchFamily="-109" charset="0"/>
              </a:rPr>
              <a:t>itemno</a:t>
            </a:r>
            <a:r>
              <a:rPr lang="en-GB" sz="2000" dirty="0">
                <a:solidFill>
                  <a:srgbClr val="FF0000"/>
                </a:solidFill>
                <a:latin typeface="Courier New" pitchFamily="-109" charset="0"/>
              </a:rPr>
              <a:t>, </a:t>
            </a:r>
            <a:r>
              <a:rPr lang="en-GB" sz="2000" dirty="0" err="1">
                <a:solidFill>
                  <a:srgbClr val="FF0000"/>
                </a:solidFill>
                <a:latin typeface="Courier New" pitchFamily="-109" charset="0"/>
              </a:rPr>
              <a:t>item.itemname</a:t>
            </a:r>
            <a:endParaRPr lang="en-GB" sz="20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 dirty="0">
                <a:latin typeface="Courier New" pitchFamily="-109" charset="0"/>
              </a:rPr>
              <a:t>		   </a:t>
            </a:r>
            <a:r>
              <a:rPr lang="en-GB" sz="2000" dirty="0">
                <a:solidFill>
                  <a:srgbClr val="0000FF"/>
                </a:solidFill>
                <a:latin typeface="Courier New" pitchFamily="-109" charset="0"/>
              </a:rPr>
              <a:t>HAVING COUNT(DISTINCT </a:t>
            </a:r>
            <a:r>
              <a:rPr lang="en-GB" sz="2000" dirty="0" err="1">
                <a:solidFill>
                  <a:srgbClr val="0000FF"/>
                </a:solidFill>
                <a:latin typeface="Courier New" pitchFamily="-109" charset="0"/>
              </a:rPr>
              <a:t>saleno</a:t>
            </a:r>
            <a:r>
              <a:rPr lang="en-GB" sz="2000" dirty="0">
                <a:solidFill>
                  <a:srgbClr val="0000FF"/>
                </a:solidFill>
                <a:latin typeface="Courier New" pitchFamily="-109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 dirty="0">
                <a:solidFill>
                  <a:srgbClr val="0000FF"/>
                </a:solidFill>
                <a:latin typeface="Courier New" pitchFamily="-109" charset="0"/>
              </a:rPr>
              <a:t>		   = (SELECT COUNT(DISTINCT </a:t>
            </a:r>
            <a:r>
              <a:rPr lang="en-GB" sz="2000" dirty="0" err="1">
                <a:solidFill>
                  <a:srgbClr val="0000FF"/>
                </a:solidFill>
                <a:latin typeface="Courier New" pitchFamily="-109" charset="0"/>
              </a:rPr>
              <a:t>saleno</a:t>
            </a:r>
            <a:r>
              <a:rPr lang="en-GB" sz="2000" dirty="0">
                <a:solidFill>
                  <a:srgbClr val="0000FF"/>
                </a:solidFill>
                <a:latin typeface="Courier New" pitchFamily="-109" charset="0"/>
              </a:rPr>
              <a:t>) FROM sale);</a:t>
            </a:r>
            <a:endParaRPr lang="en-GB" sz="2000" dirty="0">
              <a:latin typeface="Courier New" pitchFamily="-109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F47B-489E-2841-BE9C-C5D486C184B0}" type="slidenum">
              <a:rPr lang="en-US"/>
              <a:pPr/>
              <a:t>22</a:t>
            </a:fld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7362728" y="3121873"/>
            <a:ext cx="1498600" cy="1289050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1">
                <a:solidFill>
                  <a:srgbClr val="000000"/>
                </a:solidFill>
                <a:latin typeface="Georgia" pitchFamily="-109" charset="0"/>
              </a:rPr>
              <a:t>First determine the number of sales in which an  item has appeared</a:t>
            </a:r>
            <a:endParaRPr lang="en-US" sz="1400" b="1">
              <a:solidFill>
                <a:srgbClr val="000000"/>
              </a:solidFill>
              <a:latin typeface="Georgia" pitchFamily="-109" charset="0"/>
            </a:endParaRP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399990" y="4718159"/>
            <a:ext cx="1296987" cy="1525587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1">
                <a:solidFill>
                  <a:srgbClr val="000000"/>
                </a:solidFill>
                <a:latin typeface="Georgia" pitchFamily="-109" charset="0"/>
              </a:rPr>
              <a:t>Second compare the number of sales to the  total number of sales</a:t>
            </a:r>
            <a:endParaRPr lang="en-US" sz="1400" b="1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Set operations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/>
              <a:t>UNION </a:t>
            </a:r>
          </a:p>
          <a:p>
            <a:pPr lvl="1"/>
            <a:r>
              <a:rPr lang="en-GB"/>
              <a:t>Equivalent to OR</a:t>
            </a:r>
          </a:p>
          <a:p>
            <a:r>
              <a:rPr lang="en-GB"/>
              <a:t>INTERSECT </a:t>
            </a:r>
          </a:p>
          <a:p>
            <a:pPr lvl="1"/>
            <a:r>
              <a:rPr lang="en-GB"/>
              <a:t>Equivalent to AND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1860" y="6356351"/>
            <a:ext cx="2057400" cy="365125"/>
          </a:xfrm>
        </p:spPr>
        <p:txBody>
          <a:bodyPr/>
          <a:lstStyle/>
          <a:p>
            <a:fld id="{B729A56F-DBCB-3F40-B730-5F725D8059B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UNION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38587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/>
              <a:t>List all items that were sold on January 16, 2011, or are brown. </a:t>
            </a: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itemname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FROM item JOIN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lineitem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ON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item.itemno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lineitem.itemno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JOIN sale ON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lineitem.saleno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sale.saleno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WHERE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saledate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'2011-01-16'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SELECT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itemname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FROM item WHERE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itemcolor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'Brown';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1860" y="6356351"/>
            <a:ext cx="2057400" cy="365125"/>
          </a:xfrm>
        </p:spPr>
        <p:txBody>
          <a:bodyPr/>
          <a:lstStyle/>
          <a:p>
            <a:fld id="{E4C061B9-9BA6-5F4D-88CE-E04CC4B7AF6C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22596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885622"/>
              </p:ext>
            </p:extLst>
          </p:nvPr>
        </p:nvGraphicFramePr>
        <p:xfrm>
          <a:off x="700718" y="4136751"/>
          <a:ext cx="1895475" cy="252349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89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7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itemname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Hammock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Map case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Pocket knife—Avon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Pocket knife—Nile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Safari chair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Stetson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Tent—2 person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Tent—8 person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INTERSECT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/>
              <a:t>List all items that were sold on January 16, 2011, and are brown.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FROM item JOIN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lineitem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ON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item.itemno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lineitem.itemno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JOIN sale ON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lineitem.saleno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sale.saleno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WHERE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saledate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'2011-01-16'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INTERSECT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SELECT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FROM item WHERE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itemcolor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'Brown';</a:t>
            </a:r>
          </a:p>
          <a:p>
            <a:endParaRPr lang="en-GB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1860" y="6356351"/>
            <a:ext cx="2057400" cy="365125"/>
          </a:xfrm>
        </p:spPr>
        <p:txBody>
          <a:bodyPr/>
          <a:lstStyle/>
          <a:p>
            <a:fld id="{E1801BC1-5F78-7940-AF12-6504BB442182}" type="slidenum">
              <a:rPr lang="en-US"/>
              <a:pPr/>
              <a:t>25</a:t>
            </a:fld>
            <a:endParaRPr lang="en-US"/>
          </a:p>
        </p:txBody>
      </p:sp>
      <p:graphicFrame>
        <p:nvGraphicFramePr>
          <p:cNvPr id="23577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80026"/>
              </p:ext>
            </p:extLst>
          </p:nvPr>
        </p:nvGraphicFramePr>
        <p:xfrm>
          <a:off x="837219" y="5419725"/>
          <a:ext cx="2066925" cy="936625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06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itemname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Pocket knife—Avon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580" name="AutoShape 28"/>
          <p:cNvSpPr>
            <a:spLocks noChangeArrowheads="1"/>
          </p:cNvSpPr>
          <p:nvPr/>
        </p:nvSpPr>
        <p:spPr bwMode="auto">
          <a:xfrm>
            <a:off x="6911975" y="5308128"/>
            <a:ext cx="1479550" cy="815975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1">
                <a:solidFill>
                  <a:srgbClr val="000000"/>
                </a:solidFill>
                <a:latin typeface="Georgia" pitchFamily="-109" charset="0"/>
              </a:rPr>
              <a:t>INTERSECT not supported by MySQL</a:t>
            </a:r>
            <a:endParaRPr lang="en-US" sz="1400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/>
              <a:t>Introduced</a:t>
            </a:r>
          </a:p>
          <a:p>
            <a:pPr lvl="1"/>
            <a:r>
              <a:rPr lang="en-US"/>
              <a:t>m:m relationship</a:t>
            </a:r>
          </a:p>
          <a:p>
            <a:pPr lvl="1"/>
            <a:r>
              <a:rPr lang="en-US"/>
              <a:t>Associative entity</a:t>
            </a:r>
          </a:p>
          <a:p>
            <a:pPr lvl="1"/>
            <a:r>
              <a:rPr lang="en-US"/>
              <a:t>Weak entity</a:t>
            </a:r>
          </a:p>
          <a:p>
            <a:pPr lvl="1"/>
            <a:r>
              <a:rPr lang="en-US"/>
              <a:t>EXISTS</a:t>
            </a:r>
          </a:p>
          <a:p>
            <a:pPr lvl="1"/>
            <a:r>
              <a:rPr lang="en-US"/>
              <a:t>Divide</a:t>
            </a:r>
          </a:p>
          <a:p>
            <a:pPr lvl="1"/>
            <a:r>
              <a:rPr lang="en-US"/>
              <a:t>Set operations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1860" y="6356351"/>
            <a:ext cx="2057400" cy="365125"/>
          </a:xfrm>
        </p:spPr>
        <p:txBody>
          <a:bodyPr/>
          <a:lstStyle/>
          <a:p>
            <a:fld id="{1193B3C4-B437-5940-A0BD-169F4BB7EC4C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A sales form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C5CC207-3D42-6641-9676-3234DA0339AA}" type="slidenum">
              <a:rPr lang="en-US"/>
              <a:pPr/>
              <a:t>3</a:t>
            </a:fld>
            <a:endParaRPr lang="en-US"/>
          </a:p>
        </p:txBody>
      </p:sp>
      <p:pic>
        <p:nvPicPr>
          <p:cNvPr id="31763" name="Picture 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150" y="1834821"/>
            <a:ext cx="8077200" cy="3513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The many-to-many relationship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Create a third entity to map an </a:t>
            </a:r>
            <a:r>
              <a:rPr lang="en-GB" dirty="0" err="1"/>
              <a:t>m:m</a:t>
            </a:r>
            <a:r>
              <a:rPr lang="en-GB" dirty="0"/>
              <a:t> relationship</a:t>
            </a:r>
          </a:p>
          <a:p>
            <a:pPr lvl="1"/>
            <a:r>
              <a:rPr lang="en-GB" dirty="0"/>
              <a:t>An associative entity</a:t>
            </a:r>
          </a:p>
          <a:p>
            <a:r>
              <a:rPr lang="en-GB" dirty="0"/>
              <a:t>The + on the crow's foot indicates that LINEITEM is identified by concatenating </a:t>
            </a:r>
            <a:r>
              <a:rPr lang="en-GB" dirty="0" err="1"/>
              <a:t>saleno</a:t>
            </a:r>
            <a:r>
              <a:rPr lang="en-GB" dirty="0"/>
              <a:t> and </a:t>
            </a:r>
            <a:r>
              <a:rPr lang="en-GB" dirty="0" err="1"/>
              <a:t>lineno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E4E00431-712F-2D40-8A36-BB936EEAC97B}" type="slidenum">
              <a:rPr lang="en-US"/>
              <a:pPr/>
              <a:t>4</a:t>
            </a:fld>
            <a:endParaRPr lang="en-US"/>
          </a:p>
        </p:txBody>
      </p:sp>
      <p:pic>
        <p:nvPicPr>
          <p:cNvPr id="5192" name="Picture 72" descr="FireLite:Books:Data Management:6e:Art PNG:05-sale-item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791780" y="3710315"/>
            <a:ext cx="4757737" cy="1279525"/>
          </a:xfrm>
          <a:prstGeom prst="rect">
            <a:avLst/>
          </a:prstGeom>
          <a:noFill/>
        </p:spPr>
      </p:pic>
      <p:sp>
        <p:nvSpPr>
          <p:cNvPr id="5195" name="AutoShape 75"/>
          <p:cNvSpPr>
            <a:spLocks noChangeArrowheads="1"/>
          </p:cNvSpPr>
          <p:nvPr/>
        </p:nvSpPr>
        <p:spPr bwMode="auto">
          <a:xfrm>
            <a:off x="7192963" y="4882067"/>
            <a:ext cx="1770062" cy="1782187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LINEITEM is known as a weak entity, and it has an </a:t>
            </a:r>
            <a:r>
              <a:rPr lang="en-US" sz="1600" b="1" i="1" dirty="0">
                <a:solidFill>
                  <a:srgbClr val="000000"/>
                </a:solidFill>
                <a:latin typeface="Georgia" pitchFamily="-109" charset="0"/>
              </a:rPr>
              <a:t>identifying</a:t>
            </a:r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 relationship with SALE</a:t>
            </a:r>
            <a:endParaRPr lang="en-US" sz="1400" b="1" dirty="0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Preference settings</a:t>
            </a:r>
          </a:p>
        </p:txBody>
      </p:sp>
      <p:pic>
        <p:nvPicPr>
          <p:cNvPr id="9" name="Content Placeholder 8" descr="key &amp; associate entity.tif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34" b="-5034"/>
          <a:stretch>
            <a:fillRect/>
          </a:stretch>
        </p:blipFill>
        <p:spPr>
          <a:xfrm>
            <a:off x="1041047" y="2029295"/>
            <a:ext cx="7769225" cy="411321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CFE2-693A-E343-B292-BEBB208504A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790927" y="1532456"/>
            <a:ext cx="4582650" cy="440843"/>
          </a:xfrm>
          <a:prstGeom prst="wedgeRectCallout">
            <a:avLst>
              <a:gd name="adj1" fmla="val 66166"/>
              <a:gd name="adj2" fmla="val 574881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pitchFamily="-109" charset="-128"/>
                <a:cs typeface="Osaka" pitchFamily="-109" charset="-128"/>
              </a:rPr>
              <a:t>Foreign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pitchFamily="-109" charset="-128"/>
                <a:cs typeface="Osaka" pitchFamily="-109" charset="-128"/>
              </a:rPr>
              <a:t> key same name as primary key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Osaka" pitchFamily="-109" charset="-128"/>
              <a:cs typeface="Osaka" pitchFamily="-109" charset="-128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268679" y="6114282"/>
            <a:ext cx="4996993" cy="440843"/>
          </a:xfrm>
          <a:prstGeom prst="wedgeRectCallout">
            <a:avLst>
              <a:gd name="adj1" fmla="val 12482"/>
              <a:gd name="adj2" fmla="val -238420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pitchFamily="-109" charset="-128"/>
                <a:cs typeface="Osaka" pitchFamily="-109" charset="-128"/>
              </a:rPr>
              <a:t>Associative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pitchFamily="-109" charset="-128"/>
                <a:cs typeface="Osaka" pitchFamily="-109" charset="-128"/>
              </a:rPr>
              <a:t> table name of form </a:t>
            </a:r>
            <a:r>
              <a:rPr kumimoji="0" lang="en-US" sz="1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pitchFamily="-109" charset="-128"/>
                <a:cs typeface="Osaka" pitchFamily="-109" charset="-128"/>
              </a:rPr>
              <a:t>tableA_tableB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3943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The many-to-many relationship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MySQL Workbench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E4E00431-712F-2D40-8A36-BB936EEAC97B}" type="slidenum">
              <a:rPr lang="en-US"/>
              <a:pPr/>
              <a:t>6</a:t>
            </a:fld>
            <a:endParaRPr lang="en-US"/>
          </a:p>
        </p:txBody>
      </p:sp>
      <p:sp>
        <p:nvSpPr>
          <p:cNvPr id="10" name="Oval Callout 9"/>
          <p:cNvSpPr/>
          <p:nvPr/>
        </p:nvSpPr>
        <p:spPr bwMode="auto">
          <a:xfrm>
            <a:off x="867542" y="4691993"/>
            <a:ext cx="1549400" cy="1231900"/>
          </a:xfrm>
          <a:prstGeom prst="wedgeEllipseCallout">
            <a:avLst>
              <a:gd name="adj1" fmla="val 90597"/>
              <a:gd name="adj2" fmla="val 18675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Times New Roman" pitchFamily="-109" charset="0"/>
                <a:ea typeface="Osaka" pitchFamily="-109" charset="-128"/>
              </a:rPr>
              <a:t>m</a:t>
            </a:r>
            <a:r>
              <a:rPr lang="en-US" sz="2000" dirty="0" err="1"/>
              <a:t>:m</a:t>
            </a:r>
            <a:r>
              <a:rPr lang="en-US" sz="2000" dirty="0"/>
              <a:t> symbol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500" y="2609850"/>
            <a:ext cx="5461000" cy="36703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The many-to-many relationship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MySQL Workbench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E4E00431-712F-2D40-8A36-BB936EEAC97B}" type="slidenum">
              <a:rPr lang="en-US"/>
              <a:pPr/>
              <a:t>7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5032" y="2675465"/>
            <a:ext cx="6807199" cy="2760133"/>
          </a:xfrm>
          <a:prstGeom prst="rect">
            <a:avLst/>
          </a:prstGeom>
        </p:spPr>
      </p:pic>
      <p:sp>
        <p:nvSpPr>
          <p:cNvPr id="13" name="Oval Callout 12"/>
          <p:cNvSpPr/>
          <p:nvPr/>
        </p:nvSpPr>
        <p:spPr bwMode="auto">
          <a:xfrm>
            <a:off x="1367367" y="5541434"/>
            <a:ext cx="2611966" cy="1316566"/>
          </a:xfrm>
          <a:prstGeom prst="wedgeEllipseCallout">
            <a:avLst>
              <a:gd name="adj1" fmla="val 28721"/>
              <a:gd name="adj2" fmla="val -153145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/>
              <a:t>Identifying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9" charset="0"/>
                <a:ea typeface="Osaka" pitchFamily="-109" charset="-128"/>
                <a:cs typeface="Osaka" pitchFamily="-109" charset="-128"/>
              </a:rPr>
              <a:t>relationship</a:t>
            </a:r>
          </a:p>
        </p:txBody>
      </p:sp>
      <p:sp>
        <p:nvSpPr>
          <p:cNvPr id="14" name="Oval Callout 13"/>
          <p:cNvSpPr/>
          <p:nvPr/>
        </p:nvSpPr>
        <p:spPr bwMode="auto">
          <a:xfrm>
            <a:off x="5516033" y="5541434"/>
            <a:ext cx="3153833" cy="1316566"/>
          </a:xfrm>
          <a:prstGeom prst="wedgeEllipseCallout">
            <a:avLst>
              <a:gd name="adj1" fmla="val -35172"/>
              <a:gd name="adj2" fmla="val -153145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/>
              <a:t>Non-identifying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9" charset="0"/>
                <a:ea typeface="Osaka" pitchFamily="-109" charset="-128"/>
                <a:cs typeface="Osaka" pitchFamily="-109" charset="-128"/>
              </a:rPr>
              <a:t>relationship</a:t>
            </a:r>
          </a:p>
        </p:txBody>
      </p:sp>
    </p:spTree>
    <p:extLst>
      <p:ext uri="{BB962C8B-B14F-4D97-AF65-F5344CB8AC3E}">
        <p14:creationId xmlns:p14="http://schemas.microsoft.com/office/powerpoint/2010/main" val="75810370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Why a third entity?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Store data about the relationship</a:t>
            </a:r>
          </a:p>
          <a:p>
            <a:r>
              <a:rPr lang="en-GB"/>
              <a:t>Think of an m:m as two 1:m relationships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EC2EA3C-D41E-294E-B546-A1DEDEFDAB7F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Creating a relational database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/>
              <a:t>Same rules apply</a:t>
            </a:r>
          </a:p>
          <a:p>
            <a:r>
              <a:rPr lang="en-GB"/>
              <a:t>The associative table has two foreign keys</a:t>
            </a:r>
          </a:p>
          <a:p>
            <a:pPr lvl="1"/>
            <a:r>
              <a:rPr lang="en-GB"/>
              <a:t>One for each of the entities in the m:m relationship</a:t>
            </a:r>
          </a:p>
          <a:p>
            <a:r>
              <a:rPr lang="en-GB"/>
              <a:t>A foreign key can also be part of the primary key of an associative entity</a:t>
            </a:r>
          </a:p>
        </p:txBody>
      </p:sp>
      <p:sp>
        <p:nvSpPr>
          <p:cNvPr id="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0D8263F-B14C-9040-B7C9-2A13A483686E}" type="slidenum">
              <a:rPr lang="en-US"/>
              <a:pPr/>
              <a:t>9</a:t>
            </a:fld>
            <a:endParaRPr lang="en-US"/>
          </a:p>
        </p:txBody>
      </p:sp>
      <p:graphicFrame>
        <p:nvGraphicFramePr>
          <p:cNvPr id="7284" name="Group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948283"/>
              </p:ext>
            </p:extLst>
          </p:nvPr>
        </p:nvGraphicFramePr>
        <p:xfrm>
          <a:off x="628650" y="4068763"/>
          <a:ext cx="4886763" cy="21082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922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2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lineitem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lineno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lineqty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lineprice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saleno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itemno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25.00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20.00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25.00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4773</TotalTime>
  <Words>1829</Words>
  <Application>Microsoft Macintosh PowerPoint</Application>
  <PresentationFormat>Letter Paper (8.5x11 in)</PresentationFormat>
  <Paragraphs>661</Paragraphs>
  <Slides>26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Calibri</vt:lpstr>
      <vt:lpstr>Calibri Light</vt:lpstr>
      <vt:lpstr>Cambria</vt:lpstr>
      <vt:lpstr>Courier</vt:lpstr>
      <vt:lpstr>Courier New</vt:lpstr>
      <vt:lpstr>Georgia</vt:lpstr>
      <vt:lpstr>Times New Roman</vt:lpstr>
      <vt:lpstr>Wingdings</vt:lpstr>
      <vt:lpstr>Office Theme</vt:lpstr>
      <vt:lpstr>The Many-to-Many Relationship</vt:lpstr>
      <vt:lpstr>PowerPoint Presentation</vt:lpstr>
      <vt:lpstr>A sales form</vt:lpstr>
      <vt:lpstr>The many-to-many relationship</vt:lpstr>
      <vt:lpstr>Preference settings</vt:lpstr>
      <vt:lpstr>The many-to-many relationship</vt:lpstr>
      <vt:lpstr>The many-to-many relationship</vt:lpstr>
      <vt:lpstr>Why a third entity?</vt:lpstr>
      <vt:lpstr>Creating a relational database</vt:lpstr>
      <vt:lpstr>Creating a relational database</vt:lpstr>
      <vt:lpstr>Exercise</vt:lpstr>
      <vt:lpstr>A three table join</vt:lpstr>
      <vt:lpstr>A three table join</vt:lpstr>
      <vt:lpstr>EXISTS</vt:lpstr>
      <vt:lpstr>PowerPoint Presentation</vt:lpstr>
      <vt:lpstr>NOT EXISTS</vt:lpstr>
      <vt:lpstr>PowerPoint Presentation</vt:lpstr>
      <vt:lpstr>Exercise</vt:lpstr>
      <vt:lpstr>Divide</vt:lpstr>
      <vt:lpstr>Divide</vt:lpstr>
      <vt:lpstr>A template for divide</vt:lpstr>
      <vt:lpstr>Beyond the great divide</vt:lpstr>
      <vt:lpstr>Set operations</vt:lpstr>
      <vt:lpstr>UNION</vt:lpstr>
      <vt:lpstr>INTERSECT</vt:lpstr>
      <vt:lpstr>Conclusion</vt:lpstr>
    </vt:vector>
  </TitlesOfParts>
  <Company>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Many-to-Many Relationship</dc:title>
  <cp:lastModifiedBy>Richard T Watson</cp:lastModifiedBy>
  <cp:revision>51</cp:revision>
  <dcterms:created xsi:type="dcterms:W3CDTF">2010-09-07T12:19:34Z</dcterms:created>
  <dcterms:modified xsi:type="dcterms:W3CDTF">2022-02-01T16:48:14Z</dcterms:modified>
</cp:coreProperties>
</file>