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81" r:id="rId12"/>
    <p:sldId id="266" r:id="rId13"/>
    <p:sldId id="302" r:id="rId14"/>
    <p:sldId id="290" r:id="rId15"/>
    <p:sldId id="267" r:id="rId16"/>
    <p:sldId id="268" r:id="rId17"/>
    <p:sldId id="273" r:id="rId18"/>
    <p:sldId id="274" r:id="rId19"/>
    <p:sldId id="291" r:id="rId20"/>
    <p:sldId id="297" r:id="rId21"/>
    <p:sldId id="285" r:id="rId22"/>
    <p:sldId id="286" r:id="rId23"/>
    <p:sldId id="288" r:id="rId24"/>
    <p:sldId id="284" r:id="rId25"/>
    <p:sldId id="289" r:id="rId26"/>
    <p:sldId id="301" r:id="rId27"/>
    <p:sldId id="287" r:id="rId28"/>
    <p:sldId id="292" r:id="rId29"/>
    <p:sldId id="275" r:id="rId30"/>
    <p:sldId id="276" r:id="rId31"/>
    <p:sldId id="300" r:id="rId32"/>
    <p:sldId id="293" r:id="rId33"/>
    <p:sldId id="277" r:id="rId34"/>
    <p:sldId id="278" r:id="rId35"/>
    <p:sldId id="279" r:id="rId36"/>
    <p:sldId id="294" r:id="rId37"/>
    <p:sldId id="280" r:id="rId38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hard Watson" initials="R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50000" autoAdjust="0"/>
  </p:normalViewPr>
  <p:slideViewPr>
    <p:cSldViewPr snapToGrid="0">
      <p:cViewPr varScale="1">
        <p:scale>
          <a:sx n="86" d="100"/>
          <a:sy n="86" d="100"/>
        </p:scale>
        <p:origin x="1744" y="19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860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8686959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Osaka" pitchFamily="-109" charset="-128"/>
        <a:cs typeface="Osaka" pitchFamily="-109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432016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191917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823879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109801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89562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7963255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5182412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680062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" pitchFamily="-109" charset="0"/>
              <a:ea typeface="Osaka" pitchFamily="-109" charset="-128"/>
              <a:cs typeface="Osaka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9510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9294309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74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45352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0471591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Added to MySQL 5.0.1</a:t>
            </a:r>
          </a:p>
        </p:txBody>
      </p:sp>
    </p:spTree>
    <p:extLst>
      <p:ext uri="{BB962C8B-B14F-4D97-AF65-F5344CB8AC3E}">
        <p14:creationId xmlns:p14="http://schemas.microsoft.com/office/powerpoint/2010/main" val="164458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974842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028095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552048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144271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74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870971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9668781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10569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AA94A-3548-1F49-A27C-815538197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B34BA-C5EF-9747-8B86-F9A7A978DD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331D3-FF7B-8948-944D-FD6238F6A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7A5E-3ECA-E040-8780-C48B24B3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48F7E-C176-7342-9080-EA4E491C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3346-7374-5044-9C9B-0CDCD3E93E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EDCA3-564B-404A-8CC9-D1337652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CDF28-886F-9643-B3D3-F94E533A8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E0916-123C-E64D-9C73-9FCCADEB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6D630-83F7-2243-BFFF-B9B9DB56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57B72-828E-4843-9F16-DDF4F6B62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C6FF4-6F73-8B48-BED0-434A637AC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01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049C89-6355-BF4D-9941-1DC589D679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B6873-EA49-2242-BEBE-DCE37D191D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02F29-5D89-2D4B-9C9D-6602B7A4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70AE5-1E8C-384A-96EC-826687FE5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83552-D4C9-D648-AF7A-9E592857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8F378-2967-8149-927A-DCB559BFEC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93B1-102D-1C43-8CE4-DDFB116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1DC1F-5C61-0540-83D9-519E3D935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82064-84B9-FD45-9DE0-7D1692E8E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BAB7D-73EE-CE44-A616-7B421A652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1C611-7617-A749-A402-46750BB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65A1FD2A-13B7-8647-A1EA-8D395DBE4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6A4B-ACEA-5340-A006-DB7985C9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7879F-A0A8-194D-A0F9-33BDC9BCB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3C9EC-1266-A444-9689-36CE18621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AD7C9-BED7-D642-853B-1BE9A08FC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32111-4DC7-EE4F-8538-37CCA9971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EB95-7339-6E40-9BFF-D93842A7F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7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55811-98AF-4541-98A3-A44FA5224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947E4-65D5-FC48-9469-9BF1B7C29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98CC6-F02A-7A4E-ACBA-A028FBB48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43F71-7004-A147-A183-99DBA5DF9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3714A-3D17-994A-AA81-BA7D084A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738DB-081B-3346-B579-2594B692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BA889-F2D2-9A40-9BE1-7D37C6D61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F40F4-6DD8-7541-9A4E-DFE534F6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4E961-392A-1449-83DA-16A492D97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74F66-80ED-944A-AC8A-865D22FE7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5BFD9-261D-4A49-95AD-6F15CDBD85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5EA878-F976-3544-B6AA-DF1353E7E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7A2155-427A-2842-87F2-7B23A5093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A19A1-2106-994D-B06E-D43C1CE7C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B73C0A-D748-EF47-9F14-692A3253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3C3A-733D-9C4C-8C3D-1C3BC742B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2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CA0CA-B8FE-6D47-8836-5A34E37A4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56E63B-941F-BE41-B995-B64921AA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CCEBD-CDCF-D84A-BD56-2EB8AA291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6DA74-EE8C-AC47-8675-165F9B05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9402-E28D-D243-B5DC-8736F2AE1D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0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D4D7B-3C39-AA48-8BAE-75FA8BD5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327CFC-806E-C343-8CB9-B2BE6254D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C5E40-4BD8-4343-B04B-3DA292995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759C-451E-0E4C-AC47-D661A06B69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6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46BA2-A72A-EA40-B60B-340C07131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C6371-D1E9-B846-83B7-6117C47CA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27A24-4278-344B-9931-A7712F428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5896C-3A36-1345-A626-44485065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33380-5A68-A149-929F-9430BEB4D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E7AA0-D936-E541-B153-CCE194C25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41BD5-B709-A649-85F3-832E7C3A1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4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822A-8253-DB41-9770-7CBB70CCF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1836FA-0046-A944-B4AE-E0CCAD698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1A217-00E3-3D43-A176-E6A09960F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EE6E0-9F25-3C49-8730-F09F0A175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E60A4-C701-EF43-BFCD-C32D0C14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CBA2C-168F-A24B-AF87-406281B37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BFEA2-06B2-A641-BCDC-058DC1EFB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8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75D9-6660-DC4D-80CB-E19FFB81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7D289-4D28-EB4C-A79A-C75E7F9E8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B13B4-FCAB-BD4A-963F-FFDEF19AB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5A753-FB64-D64A-8EDD-3B9B9CA33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0BB6D-D97F-B346-8063-87308313F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B8D00-E900-4F4C-AEFF-0A5E463DEC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6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egexlib.com/RETester.aspx" TargetMode="External"/><Relationship Id="rId2" Type="http://schemas.openxmlformats.org/officeDocument/2006/relationships/hyperlink" Target="http://regexlib.co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NULL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The One-to-Many Relationship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noFill/>
          <a:ln/>
        </p:spPr>
        <p:txBody>
          <a:bodyPr lIns="90488" tIns="44450" rIns="90488" bIns="44450"/>
          <a:lstStyle/>
          <a:p>
            <a:r>
              <a:rPr lang="en-GB" i="1" dirty="0"/>
              <a:t>Cow of many-well milked and badly fed</a:t>
            </a:r>
          </a:p>
          <a:p>
            <a:r>
              <a:rPr lang="en-GB" dirty="0"/>
              <a:t>Spanish proverb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Creating the tables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>
            <a:normAutofit fontScale="92500" lnSpcReduction="20000"/>
          </a:bodyPr>
          <a:lstStyle/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CREATE TABLE nation (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natcode</a:t>
            </a:r>
            <a:r>
              <a:rPr lang="en-GB" sz="1400" dirty="0">
                <a:latin typeface="Courier New" pitchFamily="-109" charset="0"/>
              </a:rPr>
              <a:t>	CHAR(3),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natname</a:t>
            </a:r>
            <a:r>
              <a:rPr lang="en-GB" sz="1400" dirty="0">
                <a:latin typeface="Courier New" pitchFamily="-109" charset="0"/>
              </a:rPr>
              <a:t>	VARCHAR(20),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exchrate</a:t>
            </a:r>
            <a:r>
              <a:rPr lang="en-GB" sz="1400" dirty="0">
                <a:latin typeface="Courier New" pitchFamily="-109" charset="0"/>
              </a:rPr>
              <a:t>	DECIMAL(9,5),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	PRIMARY KEY (</a:t>
            </a:r>
            <a:r>
              <a:rPr lang="en-GB" sz="1400" dirty="0" err="1">
                <a:latin typeface="Courier New" pitchFamily="-109" charset="0"/>
              </a:rPr>
              <a:t>natcode</a:t>
            </a:r>
            <a:r>
              <a:rPr lang="en-GB" sz="1400" dirty="0">
                <a:latin typeface="Courier New" pitchFamily="-109" charset="0"/>
              </a:rPr>
              <a:t>));</a:t>
            </a:r>
          </a:p>
          <a:p>
            <a:pPr>
              <a:buFontTx/>
              <a:buNone/>
            </a:pPr>
            <a:endParaRPr lang="en-GB" sz="14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CREATE TABLE stock (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stkcode</a:t>
            </a:r>
            <a:r>
              <a:rPr lang="en-GB" sz="1400" dirty="0">
                <a:latin typeface="Courier New" pitchFamily="-109" charset="0"/>
              </a:rPr>
              <a:t>	CHAR(3),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stkfirm</a:t>
            </a:r>
            <a:r>
              <a:rPr lang="en-GB" sz="1400" dirty="0">
                <a:latin typeface="Courier New" pitchFamily="-109" charset="0"/>
              </a:rPr>
              <a:t>	VARCHAR(20),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stkprice</a:t>
            </a:r>
            <a:r>
              <a:rPr lang="en-GB" sz="1400" dirty="0">
                <a:latin typeface="Courier New" pitchFamily="-109" charset="0"/>
              </a:rPr>
              <a:t>	DECIMAL(6,2),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stkqty</a:t>
            </a:r>
            <a:r>
              <a:rPr lang="en-GB" sz="1400" dirty="0">
                <a:latin typeface="Courier New" pitchFamily="-109" charset="0"/>
              </a:rPr>
              <a:t>	DECIMAL(8),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stkdiv</a:t>
            </a:r>
            <a:r>
              <a:rPr lang="en-GB" sz="1400" dirty="0">
                <a:latin typeface="Courier New" pitchFamily="-109" charset="0"/>
              </a:rPr>
              <a:t>	DECIMAL(5,2),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stkpe</a:t>
            </a:r>
            <a:r>
              <a:rPr lang="en-GB" sz="1400" dirty="0">
                <a:latin typeface="Courier New" pitchFamily="-109" charset="0"/>
              </a:rPr>
              <a:t>	DECIMAL(5),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 </a:t>
            </a:r>
            <a:r>
              <a:rPr lang="en-GB" sz="1400" dirty="0" err="1">
                <a:latin typeface="Courier New" pitchFamily="-109" charset="0"/>
              </a:rPr>
              <a:t>natcode</a:t>
            </a:r>
            <a:r>
              <a:rPr lang="en-GB" sz="1400" dirty="0">
                <a:latin typeface="Courier New" pitchFamily="-109" charset="0"/>
              </a:rPr>
              <a:t>	CHAR(3),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	PRIMARY </a:t>
            </a:r>
            <a:r>
              <a:rPr lang="en-GB" sz="1400" dirty="0" err="1">
                <a:latin typeface="Courier New" pitchFamily="-109" charset="0"/>
              </a:rPr>
              <a:t>KEY(stkcode</a:t>
            </a:r>
            <a:r>
              <a:rPr lang="en-GB" sz="1400" dirty="0">
                <a:latin typeface="Courier New" pitchFamily="-109" charset="0"/>
              </a:rPr>
              <a:t>),</a:t>
            </a:r>
          </a:p>
          <a:p>
            <a:pPr>
              <a:buFontTx/>
              <a:buNone/>
            </a:pPr>
            <a:r>
              <a:rPr lang="en-GB" sz="1400" dirty="0">
                <a:latin typeface="Courier New" pitchFamily="-109" charset="0"/>
              </a:rPr>
              <a:t>		</a:t>
            </a:r>
            <a:r>
              <a:rPr lang="en-US" sz="1400" dirty="0">
                <a:latin typeface="Courier New" pitchFamily="-109" charset="0"/>
              </a:rPr>
              <a:t>CONSTRAINT </a:t>
            </a:r>
            <a:r>
              <a:rPr lang="en-US" sz="1400" dirty="0" err="1">
                <a:latin typeface="Courier New" pitchFamily="-109" charset="0"/>
              </a:rPr>
              <a:t>fk_has_nation</a:t>
            </a:r>
            <a:r>
              <a:rPr lang="en-US" sz="1400" dirty="0">
                <a:latin typeface="Courier New" pitchFamily="-109" charset="0"/>
              </a:rPr>
              <a:t> FOREIGN </a:t>
            </a:r>
            <a:r>
              <a:rPr lang="en-US" sz="1400" dirty="0" err="1">
                <a:latin typeface="Courier New" pitchFamily="-109" charset="0"/>
              </a:rPr>
              <a:t>KEY(natcode</a:t>
            </a:r>
            <a:r>
              <a:rPr lang="en-US" sz="1400" dirty="0">
                <a:latin typeface="Courier New" pitchFamily="-109" charset="0"/>
              </a:rPr>
              <a:t>) </a:t>
            </a:r>
          </a:p>
          <a:p>
            <a:pPr>
              <a:buFontTx/>
              <a:buNone/>
            </a:pPr>
            <a:r>
              <a:rPr lang="en-US" sz="1400" dirty="0">
                <a:latin typeface="Courier New" pitchFamily="-109" charset="0"/>
              </a:rPr>
              <a:t>		   REFERENCES </a:t>
            </a:r>
            <a:r>
              <a:rPr lang="en-US" sz="1400" dirty="0" err="1">
                <a:latin typeface="Courier New" pitchFamily="-109" charset="0"/>
              </a:rPr>
              <a:t>nation(natcode</a:t>
            </a:r>
            <a:r>
              <a:rPr lang="en-US" sz="1400">
                <a:latin typeface="Courier New" pitchFamily="-109" charset="0"/>
              </a:rPr>
              <a:t>));</a:t>
            </a:r>
            <a:endParaRPr lang="en-GB" sz="1400" dirty="0">
              <a:latin typeface="Courier New" pitchFamily="-109" charset="0"/>
            </a:endParaRPr>
          </a:p>
          <a:p>
            <a:pPr>
              <a:buFontTx/>
              <a:buNone/>
            </a:pPr>
            <a:endParaRPr lang="en-GB" sz="1400" dirty="0">
              <a:latin typeface="Courier New" pitchFamily="-10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1631-C10D-6545-B46B-664C8F316244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381000"/>
            <a:ext cx="82423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Representing a 1:m relationship in </a:t>
            </a:r>
            <a:r>
              <a:rPr lang="en-GB"/>
              <a:t>MySQL Workbench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E3CE-B1D5-4D4B-AB5E-CFEC5ADEEAD1}" type="slidenum">
              <a:rPr lang="en-US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946" y="1713594"/>
            <a:ext cx="4254500" cy="3530600"/>
          </a:xfrm>
          <a:prstGeom prst="rect">
            <a:avLst/>
          </a:prstGeom>
        </p:spPr>
      </p:pic>
      <p:sp>
        <p:nvSpPr>
          <p:cNvPr id="8" name="AutoShape 129"/>
          <p:cNvSpPr>
            <a:spLocks noChangeArrowheads="1"/>
          </p:cNvSpPr>
          <p:nvPr/>
        </p:nvSpPr>
        <p:spPr bwMode="auto">
          <a:xfrm>
            <a:off x="6332054" y="2867359"/>
            <a:ext cx="1905000" cy="1223070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A non-identifying relationship in MySQL Workbench 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Representing a 1:m relationship in MS Access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094C9D-F73A-C54C-AF72-F9C32797C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02D1E3CE-B1D5-4D4B-AB5E-CFEC5ADEEAD1}" type="slidenum">
              <a:rPr lang="en-US"/>
              <a:pPr/>
              <a:t>12</a:t>
            </a:fld>
            <a:endParaRPr lang="en-US"/>
          </a:p>
        </p:txBody>
      </p:sp>
      <p:pic>
        <p:nvPicPr>
          <p:cNvPr id="24579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3066" y="2726267"/>
            <a:ext cx="4114800" cy="261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AAD74AF-13BE-BE47-BACD-5DFCEAAB9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305" y="1906523"/>
            <a:ext cx="6033052" cy="4513505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37A2DD2-A30B-5040-8046-2401E8A16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Workbench preferences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48FDDA-EF65-BA47-93D4-3CB44DB7C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FD2A-13B7-8647-A1EA-8D395DBE423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9141C4B7-E1CB-4148-8444-58DA7FE7F5CF}"/>
              </a:ext>
            </a:extLst>
          </p:cNvPr>
          <p:cNvSpPr/>
          <p:nvPr/>
        </p:nvSpPr>
        <p:spPr>
          <a:xfrm>
            <a:off x="6733759" y="631155"/>
            <a:ext cx="1075911" cy="612648"/>
          </a:xfrm>
          <a:prstGeom prst="wedgeRoundRectCallout">
            <a:avLst>
              <a:gd name="adj1" fmla="val -300186"/>
              <a:gd name="adj2" fmla="val 245822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</a:rPr>
              <a:t>Change</a:t>
            </a:r>
          </a:p>
        </p:txBody>
      </p:sp>
      <p:sp>
        <p:nvSpPr>
          <p:cNvPr id="11" name="Rounded Rectangular Callout 10">
            <a:extLst>
              <a:ext uri="{FF2B5EF4-FFF2-40B4-BE49-F238E27FC236}">
                <a16:creationId xmlns:a16="http://schemas.microsoft.com/office/drawing/2014/main" id="{D0589420-7288-C54F-ADDD-24FAD97FE092}"/>
              </a:ext>
            </a:extLst>
          </p:cNvPr>
          <p:cNvSpPr/>
          <p:nvPr/>
        </p:nvSpPr>
        <p:spPr>
          <a:xfrm>
            <a:off x="7809670" y="1892132"/>
            <a:ext cx="1075911" cy="612648"/>
          </a:xfrm>
          <a:prstGeom prst="wedgeRoundRectCallout">
            <a:avLst>
              <a:gd name="adj1" fmla="val -175475"/>
              <a:gd name="adj2" fmla="val 169573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</a:rPr>
              <a:t>Change</a:t>
            </a:r>
          </a:p>
        </p:txBody>
      </p:sp>
      <p:sp>
        <p:nvSpPr>
          <p:cNvPr id="13" name="Rounded Rectangular Callout 12">
            <a:extLst>
              <a:ext uri="{FF2B5EF4-FFF2-40B4-BE49-F238E27FC236}">
                <a16:creationId xmlns:a16="http://schemas.microsoft.com/office/drawing/2014/main" id="{63510DD9-2DF8-B34E-8F01-48238F134782}"/>
              </a:ext>
            </a:extLst>
          </p:cNvPr>
          <p:cNvSpPr/>
          <p:nvPr/>
        </p:nvSpPr>
        <p:spPr>
          <a:xfrm>
            <a:off x="7799731" y="3899837"/>
            <a:ext cx="1075911" cy="612648"/>
          </a:xfrm>
          <a:prstGeom prst="wedgeRoundRectCallout">
            <a:avLst>
              <a:gd name="adj1" fmla="val -340833"/>
              <a:gd name="adj2" fmla="val -86754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</a:rPr>
              <a:t>Change</a:t>
            </a:r>
          </a:p>
        </p:txBody>
      </p:sp>
    </p:spTree>
    <p:extLst>
      <p:ext uri="{BB962C8B-B14F-4D97-AF65-F5344CB8AC3E}">
        <p14:creationId xmlns:p14="http://schemas.microsoft.com/office/powerpoint/2010/main" val="1205997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Develop a data model to keep track of a distance runner’s times over various lengths</a:t>
            </a:r>
          </a:p>
          <a:p>
            <a:r>
              <a:rPr lang="en-US" dirty="0"/>
              <a:t>Create the database and add 3 rows for each of 2 athletes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65A1FD2A-13B7-8647-A1EA-8D395DBE423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22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322263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Join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720725" y="1735138"/>
            <a:ext cx="8196263" cy="1201737"/>
          </a:xfrm>
          <a:noFill/>
          <a:ln/>
        </p:spPr>
        <p:txBody>
          <a:bodyPr lIns="90488" tIns="44450" rIns="90488" bIns="44450"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 sz="2400" dirty="0"/>
              <a:t>Create a new table from two existing tables by matching on a common column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dirty="0"/>
              <a:t>	</a:t>
            </a:r>
            <a:r>
              <a:rPr lang="en-GB" sz="1400" dirty="0">
                <a:latin typeface="Courier New" pitchFamily="-109" charset="0"/>
              </a:rPr>
              <a:t>SELECT * FROM stock JOIN nation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400" dirty="0">
                <a:latin typeface="Courier New" pitchFamily="-109" charset="0"/>
              </a:rPr>
              <a:t>		ON </a:t>
            </a:r>
            <a:r>
              <a:rPr lang="en-GB" sz="1400" dirty="0" err="1">
                <a:latin typeface="Courier New" pitchFamily="-109" charset="0"/>
              </a:rPr>
              <a:t>stock.natcode</a:t>
            </a:r>
            <a:r>
              <a:rPr lang="en-GB" sz="1400" dirty="0">
                <a:latin typeface="Courier New" pitchFamily="-109" charset="0"/>
              </a:rPr>
              <a:t> = </a:t>
            </a:r>
            <a:r>
              <a:rPr lang="en-GB" sz="1400" dirty="0" err="1">
                <a:latin typeface="Courier New" pitchFamily="-109" charset="0"/>
              </a:rPr>
              <a:t>nation.natcode</a:t>
            </a:r>
            <a:r>
              <a:rPr lang="en-GB" sz="1400" dirty="0">
                <a:latin typeface="Courier New" pitchFamily="-10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400" dirty="0"/>
          </a:p>
        </p:txBody>
      </p:sp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359A7-0C97-9948-94BE-D233BC466593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54435" name="Group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812974"/>
              </p:ext>
            </p:extLst>
          </p:nvPr>
        </p:nvGraphicFramePr>
        <p:xfrm>
          <a:off x="1033463" y="3206750"/>
          <a:ext cx="7823200" cy="352425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8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7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42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86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stkcode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stkfirm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stkprice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stkqty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stkdiv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natcode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natcode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natname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exchrate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Narembeen Emu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12.34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45619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IR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Indooroopilly Ruby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15.92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56147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Queensland Diamond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6.73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89251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Bombay Duck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25.55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167382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0.02280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MG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Minnesota Gold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53.87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816122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0.67000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GP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Georgia Peach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2.35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387333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0.20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0.67000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Join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62088"/>
            <a:ext cx="7772400" cy="21463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1600" i="1" dirty="0"/>
              <a:t>Report the value of each stock holding in UK pounds. Sort the report by nation and firm.</a:t>
            </a:r>
            <a:endParaRPr lang="en-GB" sz="16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</a:rPr>
              <a:t>SELECT </a:t>
            </a:r>
            <a:r>
              <a:rPr lang="en-GB" sz="1600" dirty="0" err="1">
                <a:latin typeface="Courier New" pitchFamily="-109" charset="0"/>
              </a:rPr>
              <a:t>natname</a:t>
            </a:r>
            <a:r>
              <a:rPr lang="en-GB" sz="1600" dirty="0">
                <a:latin typeface="Courier New" pitchFamily="-109" charset="0"/>
              </a:rPr>
              <a:t>, </a:t>
            </a:r>
            <a:r>
              <a:rPr lang="en-GB" sz="1600" dirty="0" err="1">
                <a:latin typeface="Courier New" pitchFamily="-109" charset="0"/>
              </a:rPr>
              <a:t>stkfirm</a:t>
            </a:r>
            <a:r>
              <a:rPr lang="en-GB" sz="1600" dirty="0">
                <a:latin typeface="Courier New" pitchFamily="-109" charset="0"/>
              </a:rPr>
              <a:t>, </a:t>
            </a:r>
            <a:r>
              <a:rPr lang="en-GB" sz="1600" dirty="0" err="1">
                <a:latin typeface="Courier New" pitchFamily="-109" charset="0"/>
              </a:rPr>
              <a:t>stkprice</a:t>
            </a:r>
            <a:r>
              <a:rPr lang="en-GB" sz="1600" dirty="0">
                <a:latin typeface="Courier New" pitchFamily="-109" charset="0"/>
              </a:rPr>
              <a:t>, </a:t>
            </a:r>
            <a:r>
              <a:rPr lang="en-GB" sz="1600" dirty="0" err="1">
                <a:latin typeface="Courier New" pitchFamily="-109" charset="0"/>
              </a:rPr>
              <a:t>stkqty</a:t>
            </a:r>
            <a:r>
              <a:rPr lang="en-GB" sz="1600" dirty="0">
                <a:latin typeface="Courier New" pitchFamily="-109" charset="0"/>
              </a:rPr>
              <a:t>, </a:t>
            </a:r>
            <a:r>
              <a:rPr lang="en-GB" sz="1600" dirty="0" err="1">
                <a:latin typeface="Courier New" pitchFamily="-109" charset="0"/>
              </a:rPr>
              <a:t>exchrate</a:t>
            </a:r>
            <a:r>
              <a:rPr lang="en-GB" sz="1600" dirty="0">
                <a:latin typeface="Courier New" pitchFamily="-109" charset="0"/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</a:rPr>
              <a:t>	</a:t>
            </a:r>
            <a:r>
              <a:rPr lang="en-GB" sz="1600" dirty="0" err="1">
                <a:latin typeface="Courier New" pitchFamily="-109" charset="0"/>
              </a:rPr>
              <a:t>stkprice</a:t>
            </a:r>
            <a:r>
              <a:rPr lang="en-GB" sz="1600" dirty="0">
                <a:latin typeface="Courier New" pitchFamily="-109" charset="0"/>
              </a:rPr>
              <a:t>*</a:t>
            </a:r>
            <a:r>
              <a:rPr lang="en-GB" sz="1600" dirty="0" err="1">
                <a:latin typeface="Courier New" pitchFamily="-109" charset="0"/>
              </a:rPr>
              <a:t>stkqty</a:t>
            </a:r>
            <a:r>
              <a:rPr lang="en-GB" sz="1600" dirty="0">
                <a:latin typeface="Courier New" pitchFamily="-109" charset="0"/>
              </a:rPr>
              <a:t>*</a:t>
            </a:r>
            <a:r>
              <a:rPr lang="en-GB" sz="1600" dirty="0" err="1">
                <a:latin typeface="Courier New" pitchFamily="-109" charset="0"/>
              </a:rPr>
              <a:t>exchrate</a:t>
            </a:r>
            <a:r>
              <a:rPr lang="en-GB" sz="1600" dirty="0">
                <a:latin typeface="Courier New" pitchFamily="-109" charset="0"/>
              </a:rPr>
              <a:t> AS </a:t>
            </a:r>
            <a:r>
              <a:rPr lang="en-GB" sz="1600" dirty="0" err="1">
                <a:latin typeface="Courier New" pitchFamily="-109" charset="0"/>
              </a:rPr>
              <a:t>stkvalue</a:t>
            </a:r>
            <a:endParaRPr lang="en-GB" sz="16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</a:rPr>
              <a:t>		FROM stock JOIN nation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</a:rPr>
              <a:t>			ON </a:t>
            </a:r>
            <a:r>
              <a:rPr lang="en-GB" sz="1600" dirty="0" err="1">
                <a:latin typeface="Courier New" pitchFamily="-109" charset="0"/>
              </a:rPr>
              <a:t>stock.natcode</a:t>
            </a:r>
            <a:r>
              <a:rPr lang="en-GB" sz="1600" dirty="0">
                <a:latin typeface="Courier New" pitchFamily="-109" charset="0"/>
              </a:rPr>
              <a:t> = </a:t>
            </a:r>
            <a:r>
              <a:rPr lang="en-GB" sz="1600" dirty="0" err="1">
                <a:latin typeface="Courier New" pitchFamily="-109" charset="0"/>
              </a:rPr>
              <a:t>nation.natcode</a:t>
            </a:r>
            <a:endParaRPr lang="en-GB" sz="16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600" dirty="0">
                <a:latin typeface="Courier New" pitchFamily="-109" charset="0"/>
              </a:rPr>
              <a:t>				ORDER BY </a:t>
            </a:r>
            <a:r>
              <a:rPr lang="en-GB" sz="1600" dirty="0" err="1">
                <a:latin typeface="Courier New" pitchFamily="-109" charset="0"/>
              </a:rPr>
              <a:t>natname</a:t>
            </a:r>
            <a:r>
              <a:rPr lang="en-GB" sz="1600" dirty="0">
                <a:latin typeface="Courier New" pitchFamily="-109" charset="0"/>
              </a:rPr>
              <a:t>, </a:t>
            </a:r>
            <a:r>
              <a:rPr lang="en-GB" sz="1600" dirty="0" err="1">
                <a:latin typeface="Courier New" pitchFamily="-109" charset="0"/>
              </a:rPr>
              <a:t>stkfirm</a:t>
            </a:r>
            <a:r>
              <a:rPr lang="en-GB" sz="1600" dirty="0">
                <a:latin typeface="Courier New" pitchFamily="-109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600" dirty="0"/>
          </a:p>
        </p:txBody>
      </p:sp>
      <p:sp>
        <p:nvSpPr>
          <p:cNvPr id="1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3C050-1C3E-1746-A3E0-43919461DA5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9129" name="Group 4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80210"/>
              </p:ext>
            </p:extLst>
          </p:nvPr>
        </p:nvGraphicFramePr>
        <p:xfrm>
          <a:off x="628650" y="3669608"/>
          <a:ext cx="6858000" cy="3067054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natname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stkfirm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stkprice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stkqty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exchrate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stkvalue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Indooroopilly Ruby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15.92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56147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411175.71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Narembeen Emu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12.34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45619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258951.69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Queensland Diamond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6.73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89251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276303.25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Bombay Duck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25.55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167382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0.02280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97506.71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700358.20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2953894.50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10829.91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248910.48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289547.50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241222.50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431305.00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698083.75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41678651.25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1655561.16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Georgia Peach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2.35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387333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0.67000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609855.81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Minnesota Gold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53.87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816122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0.67000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29456209.73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marT="0" marB="0" horzOverflow="overflow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GROUP BY - reporting by groups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767200"/>
            <a:ext cx="8237537" cy="1626129"/>
          </a:xfrm>
          <a:noFill/>
          <a:ln/>
        </p:spPr>
        <p:txBody>
          <a:bodyPr lIns="90488" tIns="44450" rIns="90488" bIns="44450"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1800" i="1" dirty="0"/>
              <a:t>Report by nation the total value of stockholdings.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SELECT </a:t>
            </a:r>
            <a:r>
              <a:rPr lang="en-GB" sz="1800" dirty="0" err="1">
                <a:latin typeface="Courier New" pitchFamily="-109" charset="0"/>
              </a:rPr>
              <a:t>natname</a:t>
            </a:r>
            <a:r>
              <a:rPr lang="en-GB" sz="1800" dirty="0">
                <a:latin typeface="Courier New" pitchFamily="-109" charset="0"/>
              </a:rPr>
              <a:t>, SUM(</a:t>
            </a:r>
            <a:r>
              <a:rPr lang="en-GB" sz="1800" dirty="0" err="1">
                <a:latin typeface="Courier New" pitchFamily="-109" charset="0"/>
              </a:rPr>
              <a:t>stkprice</a:t>
            </a:r>
            <a:r>
              <a:rPr lang="en-GB" sz="1800" dirty="0">
                <a:latin typeface="Courier New" pitchFamily="-109" charset="0"/>
              </a:rPr>
              <a:t>*</a:t>
            </a:r>
            <a:r>
              <a:rPr lang="en-GB" sz="1800" dirty="0" err="1">
                <a:latin typeface="Courier New" pitchFamily="-109" charset="0"/>
              </a:rPr>
              <a:t>stkqty</a:t>
            </a:r>
            <a:r>
              <a:rPr lang="en-GB" sz="1800" dirty="0">
                <a:latin typeface="Courier New" pitchFamily="-109" charset="0"/>
              </a:rPr>
              <a:t>*</a:t>
            </a:r>
            <a:r>
              <a:rPr lang="en-GB" sz="1800" dirty="0" err="1">
                <a:latin typeface="Courier New" pitchFamily="-109" charset="0"/>
              </a:rPr>
              <a:t>exchrate</a:t>
            </a:r>
            <a:r>
              <a:rPr lang="en-GB" sz="1800" dirty="0">
                <a:latin typeface="Courier New" pitchFamily="-109" charset="0"/>
              </a:rPr>
              <a:t>) AS </a:t>
            </a:r>
            <a:r>
              <a:rPr lang="en-GB" sz="1800" dirty="0" err="1">
                <a:latin typeface="Courier New" pitchFamily="-109" charset="0"/>
              </a:rPr>
              <a:t>stkvalue</a:t>
            </a:r>
            <a:endParaRPr lang="en-GB" sz="18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	FROM stock JOIN nation ON </a:t>
            </a:r>
            <a:r>
              <a:rPr lang="en-GB" sz="1800" dirty="0" err="1">
                <a:latin typeface="Courier New" pitchFamily="-109" charset="0"/>
              </a:rPr>
              <a:t>stock.natcode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nation.natcode</a:t>
            </a:r>
            <a:endParaRPr lang="en-GB" sz="18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		GROUP BY </a:t>
            </a:r>
            <a:r>
              <a:rPr lang="en-GB" sz="1800" dirty="0" err="1">
                <a:latin typeface="Courier New" pitchFamily="-109" charset="0"/>
              </a:rPr>
              <a:t>natname</a:t>
            </a:r>
            <a:r>
              <a:rPr lang="en-GB" sz="1800" dirty="0">
                <a:latin typeface="Courier New" pitchFamily="-109" charset="0"/>
              </a:rPr>
              <a:t>;</a:t>
            </a:r>
            <a:endParaRPr lang="en-GB" sz="1800" dirty="0"/>
          </a:p>
          <a:p>
            <a:pPr>
              <a:lnSpc>
                <a:spcPct val="90000"/>
              </a:lnSpc>
              <a:buFontTx/>
              <a:buNone/>
            </a:pPr>
            <a:endParaRPr lang="en-GB" sz="1800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FDA7C-7974-EA4F-9438-911D6C44CC8A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38981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605903"/>
              </p:ext>
            </p:extLst>
          </p:nvPr>
        </p:nvGraphicFramePr>
        <p:xfrm>
          <a:off x="628650" y="3870012"/>
          <a:ext cx="4487863" cy="17700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420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6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natname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946430.65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97506.71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48908364.25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30066065.54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HAVING - the WHERE clause of groups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726178" y="1580115"/>
            <a:ext cx="8186737" cy="3962400"/>
          </a:xfrm>
          <a:noFill/>
          <a:ln/>
        </p:spPr>
        <p:txBody>
          <a:bodyPr lIns="90488" tIns="44450" rIns="90488" bIns="44450" anchor="t"/>
          <a:lstStyle/>
          <a:p>
            <a:pPr>
              <a:buFontTx/>
              <a:buNone/>
            </a:pPr>
            <a:r>
              <a:rPr lang="en-GB" sz="1800" i="1" dirty="0"/>
              <a:t>Report the total value of stocks for nations with two or more listed stocks.</a:t>
            </a:r>
          </a:p>
          <a:p>
            <a:pPr>
              <a:buFontTx/>
              <a:buNone/>
            </a:pPr>
            <a:endParaRPr lang="en-GB" sz="1800" i="1" dirty="0"/>
          </a:p>
          <a:p>
            <a:pPr>
              <a:buFontTx/>
              <a:buNone/>
            </a:pPr>
            <a:r>
              <a:rPr lang="en-GB" sz="1800" dirty="0">
                <a:latin typeface="Courier New"/>
                <a:cs typeface="Courier New"/>
              </a:rPr>
              <a:t>SELECT </a:t>
            </a:r>
            <a:r>
              <a:rPr lang="en-GB" sz="1800" dirty="0" err="1">
                <a:latin typeface="Courier New"/>
                <a:cs typeface="Courier New"/>
              </a:rPr>
              <a:t>natname</a:t>
            </a:r>
            <a:r>
              <a:rPr lang="en-GB" sz="1800" dirty="0">
                <a:latin typeface="Courier New"/>
                <a:cs typeface="Courier New"/>
              </a:rPr>
              <a:t>, </a:t>
            </a:r>
            <a:r>
              <a:rPr lang="en-GB" sz="1800" dirty="0" err="1">
                <a:latin typeface="Courier New"/>
                <a:cs typeface="Courier New"/>
              </a:rPr>
              <a:t>SUM(stkprice</a:t>
            </a:r>
            <a:r>
              <a:rPr lang="en-GB" sz="1800" dirty="0">
                <a:latin typeface="Courier New"/>
                <a:cs typeface="Courier New"/>
              </a:rPr>
              <a:t>*</a:t>
            </a:r>
            <a:r>
              <a:rPr lang="en-GB" sz="1800" dirty="0" err="1">
                <a:latin typeface="Courier New"/>
                <a:cs typeface="Courier New"/>
              </a:rPr>
              <a:t>stkqty</a:t>
            </a:r>
            <a:r>
              <a:rPr lang="en-GB" sz="1800" dirty="0">
                <a:latin typeface="Courier New"/>
                <a:cs typeface="Courier New"/>
              </a:rPr>
              <a:t>*</a:t>
            </a:r>
            <a:r>
              <a:rPr lang="en-GB" sz="1800" dirty="0" err="1">
                <a:latin typeface="Courier New"/>
                <a:cs typeface="Courier New"/>
              </a:rPr>
              <a:t>exchrate</a:t>
            </a:r>
            <a:r>
              <a:rPr lang="en-GB" sz="1800" dirty="0">
                <a:latin typeface="Courier New"/>
                <a:cs typeface="Courier New"/>
              </a:rPr>
              <a:t>) AS </a:t>
            </a:r>
            <a:r>
              <a:rPr lang="en-GB" sz="1800" dirty="0" err="1">
                <a:latin typeface="Courier New"/>
                <a:cs typeface="Courier New"/>
              </a:rPr>
              <a:t>stkvalue</a:t>
            </a:r>
            <a:endParaRPr lang="en-GB" sz="1800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GB" sz="1800" dirty="0">
                <a:latin typeface="Courier New"/>
                <a:cs typeface="Courier New"/>
              </a:rPr>
              <a:t>	FROM stock JOIN nation ON </a:t>
            </a:r>
            <a:r>
              <a:rPr lang="en-GB" sz="1800" dirty="0" err="1">
                <a:latin typeface="Courier New"/>
                <a:cs typeface="Courier New"/>
              </a:rPr>
              <a:t>stock.natcode</a:t>
            </a:r>
            <a:r>
              <a:rPr lang="en-GB" sz="1800" dirty="0">
                <a:latin typeface="Courier New"/>
                <a:cs typeface="Courier New"/>
              </a:rPr>
              <a:t> = </a:t>
            </a:r>
            <a:r>
              <a:rPr lang="en-GB" sz="1800" dirty="0" err="1">
                <a:latin typeface="Courier New"/>
                <a:cs typeface="Courier New"/>
              </a:rPr>
              <a:t>nation.natcode</a:t>
            </a:r>
            <a:br>
              <a:rPr lang="en-GB" sz="1800" dirty="0">
                <a:latin typeface="Courier New"/>
                <a:cs typeface="Courier New"/>
              </a:rPr>
            </a:br>
            <a:r>
              <a:rPr lang="en-GB" sz="1800" dirty="0">
                <a:latin typeface="Courier New"/>
                <a:cs typeface="Courier New"/>
              </a:rPr>
              <a:t>	GROUP BY </a:t>
            </a:r>
            <a:r>
              <a:rPr lang="en-GB" sz="1800" dirty="0" err="1">
                <a:latin typeface="Courier New"/>
                <a:cs typeface="Courier New"/>
              </a:rPr>
              <a:t>natname</a:t>
            </a:r>
            <a:br>
              <a:rPr lang="en-GB" sz="1800" dirty="0">
                <a:latin typeface="Courier New"/>
                <a:cs typeface="Courier New"/>
              </a:rPr>
            </a:br>
            <a:r>
              <a:rPr lang="en-GB" sz="1800" dirty="0">
                <a:latin typeface="Courier New"/>
                <a:cs typeface="Courier New"/>
              </a:rPr>
              <a:t>		HAVING COUNT(*) &gt;= 2;</a:t>
            </a:r>
            <a:endParaRPr lang="en-GB" dirty="0">
              <a:latin typeface="Courier New"/>
              <a:cs typeface="Courier New"/>
            </a:endParaRPr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7B40B-CCE5-8144-8E16-4E6849CACE49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41031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48266"/>
              </p:ext>
            </p:extLst>
          </p:nvPr>
        </p:nvGraphicFramePr>
        <p:xfrm>
          <a:off x="828675" y="3742842"/>
          <a:ext cx="3743325" cy="1312863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201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natname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stkvalue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946430.65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48908364.25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30066065.54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Report the total dividend payment for each country that has three or more stocks in the portfolio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65A1FD2A-13B7-8647-A1EA-8D395DBE423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The one-to-many relationship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Entities are related to other entities</a:t>
            </a:r>
          </a:p>
          <a:p>
            <a:r>
              <a:rPr lang="en-GB" dirty="0"/>
              <a:t>A 1:m relationship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0FDD7F13-3C3B-184E-82AD-33B93A9E6B12}" type="slidenum">
              <a:rPr lang="en-US"/>
              <a:pPr/>
              <a:t>2</a:t>
            </a:fld>
            <a:endParaRPr lang="en-US"/>
          </a:p>
        </p:txBody>
      </p:sp>
      <p:pic>
        <p:nvPicPr>
          <p:cNvPr id="6191" name="Picture 47" descr="FireLite:Books:Data Management:6e:Art PNG:04-nation-stock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71292" y="3184890"/>
            <a:ext cx="3646487" cy="184626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SQL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FD2A-13B7-8647-A1EA-8D395DBE423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910" y="1766703"/>
            <a:ext cx="7594179" cy="452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91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Search for a string not containing specified characters</a:t>
            </a:r>
          </a:p>
          <a:p>
            <a:pPr lvl="1"/>
            <a:r>
              <a:rPr lang="en-US" dirty="0"/>
              <a:t>[^a-f] means any character not in the set containing a, b, c, d, e, or f</a:t>
            </a:r>
          </a:p>
          <a:p>
            <a:pPr lvl="2"/>
            <a:r>
              <a:rPr lang="en-US" dirty="0"/>
              <a:t>This means the string '</a:t>
            </a:r>
            <a:r>
              <a:rPr lang="en-US" dirty="0" err="1"/>
              <a:t>abcdefg</a:t>
            </a:r>
            <a:r>
              <a:rPr lang="en-US" dirty="0"/>
              <a:t>' will be reported because it contains a 'g', which is not in a-f</a:t>
            </a:r>
          </a:p>
          <a:p>
            <a:pPr marL="0" indent="0">
              <a:buNone/>
            </a:pPr>
            <a:r>
              <a:rPr lang="en-GB" i="1" dirty="0"/>
              <a:t>List the names of nations with non-alphabetic characters in their names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nation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WHERE LOWER(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natname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REGEXP '[^a-z]'</a:t>
            </a:r>
          </a:p>
          <a:p>
            <a:pPr lvl="1"/>
            <a:endParaRPr lang="en-GB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Search for a string containing a repetition</a:t>
            </a:r>
          </a:p>
          <a:p>
            <a:pPr lvl="1"/>
            <a:r>
              <a:rPr lang="en-US" dirty="0"/>
              <a:t>{</a:t>
            </a:r>
            <a:r>
              <a:rPr lang="en-US" dirty="0" err="1"/>
              <a:t>n</a:t>
            </a:r>
            <a:r>
              <a:rPr lang="en-US" dirty="0"/>
              <a:t>} means repeat the pattern </a:t>
            </a:r>
            <a:r>
              <a:rPr lang="en-US" dirty="0" err="1"/>
              <a:t>n</a:t>
            </a:r>
            <a:r>
              <a:rPr lang="en-US" dirty="0"/>
              <a:t> times</a:t>
            </a:r>
          </a:p>
          <a:p>
            <a:pPr marL="0" indent="0">
              <a:buNone/>
            </a:pPr>
            <a:r>
              <a:rPr lang="en-GB" i="1" dirty="0"/>
              <a:t>List the names of firms with a double lower case ‘e’.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stock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WHERE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stkfirm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REGEXP '[e]{2}'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Search for a string containing several different specified strings</a:t>
            </a:r>
          </a:p>
          <a:p>
            <a:pPr lvl="1"/>
            <a:r>
              <a:rPr lang="en-US" dirty="0"/>
              <a:t>| means alternation (or)</a:t>
            </a:r>
          </a:p>
          <a:p>
            <a:pPr marL="0" indent="0">
              <a:buNone/>
            </a:pPr>
            <a:r>
              <a:rPr lang="en-GB" i="1" dirty="0"/>
              <a:t>List the names of firms with a double ‘</a:t>
            </a:r>
            <a:r>
              <a:rPr lang="en-GB" i="1" dirty="0" err="1"/>
              <a:t>s</a:t>
            </a:r>
            <a:r>
              <a:rPr lang="en-GB" i="1" dirty="0"/>
              <a:t>’ or a double ‘</a:t>
            </a:r>
            <a:r>
              <a:rPr lang="en-GB" i="1" dirty="0" err="1"/>
              <a:t>n</a:t>
            </a:r>
            <a:r>
              <a:rPr lang="en-GB" i="1" dirty="0"/>
              <a:t>’.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stock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WHERE LOWER(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stkfirm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  REGEXP '[s]{2}|[n]{2}'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Search for multiple versions of a string</a:t>
            </a:r>
          </a:p>
          <a:p>
            <a:pPr lvl="1"/>
            <a:r>
              <a:rPr lang="en-US" dirty="0"/>
              <a:t>[ea] means any character from the set containing e and a</a:t>
            </a:r>
          </a:p>
          <a:p>
            <a:pPr lvl="2"/>
            <a:r>
              <a:rPr lang="en-US" dirty="0"/>
              <a:t>It will match for ‘e’ or ‘a’</a:t>
            </a:r>
          </a:p>
          <a:p>
            <a:pPr marL="0" indent="0">
              <a:buNone/>
            </a:pPr>
            <a:r>
              <a:rPr lang="en-GB" i="1" dirty="0"/>
              <a:t>List the names of firms with names that include ‘</a:t>
            </a:r>
            <a:r>
              <a:rPr lang="en-GB" i="1" dirty="0" err="1"/>
              <a:t>inia</a:t>
            </a:r>
            <a:r>
              <a:rPr lang="en-GB" i="1" dirty="0"/>
              <a:t>’ or ‘</a:t>
            </a:r>
            <a:r>
              <a:rPr lang="en-GB" i="1" dirty="0" err="1"/>
              <a:t>onia</a:t>
            </a:r>
            <a:r>
              <a:rPr lang="en-GB" i="1" dirty="0"/>
              <a:t>’.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stock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WHERE LOWER(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stkfirm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REGEXP '[io]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 anchor="ctr"/>
          <a:lstStyle/>
          <a:p>
            <a:pPr eaLnBrk="1" hangingPunct="1"/>
            <a:r>
              <a:rPr lang="en-US" dirty="0">
                <a:ea typeface="ＭＳ Ｐゴシック" pitchFamily="-109" charset="-128"/>
                <a:cs typeface="ＭＳ Ｐゴシック" pitchFamily="-109" charset="-128"/>
              </a:rPr>
              <a:t>Regular expression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>
              <a:buFontTx/>
              <a:buNone/>
            </a:pPr>
            <a:r>
              <a:rPr lang="en-US" sz="2000" i="1" dirty="0">
                <a:ea typeface="ＭＳ Ｐゴシック" pitchFamily="-109" charset="-128"/>
                <a:cs typeface="ＭＳ Ｐゴシック" pitchFamily="-109" charset="-128"/>
              </a:rPr>
              <a:t>Find firms with ‘</a:t>
            </a:r>
            <a:r>
              <a:rPr lang="en-US" sz="2000" i="1" dirty="0" err="1">
                <a:ea typeface="ＭＳ Ｐゴシック" pitchFamily="-109" charset="-128"/>
                <a:cs typeface="ＭＳ Ｐゴシック" pitchFamily="-109" charset="-128"/>
              </a:rPr>
              <a:t>t</a:t>
            </a:r>
            <a:r>
              <a:rPr lang="en-US" sz="2000" i="1" dirty="0">
                <a:ea typeface="ＭＳ Ｐゴシック" pitchFamily="-109" charset="-128"/>
                <a:cs typeface="ＭＳ Ｐゴシック" pitchFamily="-109" charset="-128"/>
              </a:rPr>
              <a:t>’ as the third letter of their name.</a:t>
            </a:r>
            <a:endParaRPr lang="en-US" sz="20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WHERE LOWER(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 REGEXP '^(.){2}t';</a:t>
            </a:r>
          </a:p>
          <a:p>
            <a:pPr eaLnBrk="1" hangingPunct="1">
              <a:buFontTx/>
              <a:buNone/>
            </a:pPr>
            <a:endParaRPr lang="en-US" sz="1800" dirty="0">
              <a:latin typeface="Courier New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dirty="0">
              <a:latin typeface="Courier" pitchFamily="-109" charset="0"/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endParaRPr lang="en-US" sz="1800" i="1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000" i="1" dirty="0">
                <a:ea typeface="ＭＳ Ｐゴシック" pitchFamily="-109" charset="-128"/>
                <a:cs typeface="ＭＳ Ｐゴシック" pitchFamily="-109" charset="-128"/>
              </a:rPr>
              <a:t>Find firms not containing an ‘</a:t>
            </a:r>
            <a:r>
              <a:rPr lang="en-US" sz="2000" i="1" dirty="0" err="1">
                <a:ea typeface="ＭＳ Ｐゴシック" pitchFamily="-109" charset="-128"/>
                <a:cs typeface="ＭＳ Ｐゴシック" pitchFamily="-109" charset="-128"/>
              </a:rPr>
              <a:t>s</a:t>
            </a:r>
            <a:r>
              <a:rPr lang="en-US" sz="2000" i="1" dirty="0">
                <a:ea typeface="ＭＳ Ｐゴシック" pitchFamily="-109" charset="-128"/>
                <a:cs typeface="ＭＳ Ｐゴシック" pitchFamily="-109" charset="-128"/>
              </a:rPr>
              <a:t>’ in their name.</a:t>
            </a:r>
            <a:endParaRPr lang="en-US" sz="18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SELECT 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 FROM share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	WHERE LOWER(</a:t>
            </a:r>
            <a:r>
              <a:rPr lang="en-US" sz="2000" dirty="0" err="1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shrfirm</a:t>
            </a:r>
            <a:r>
              <a:rPr lang="en-US" sz="2000" dirty="0">
                <a:latin typeface="Courier New" pitchFamily="-109" charset="0"/>
                <a:ea typeface="ＭＳ Ｐゴシック" pitchFamily="-109" charset="-128"/>
                <a:cs typeface="ＭＳ Ｐゴシック" pitchFamily="-109" charset="-128"/>
              </a:rPr>
              <a:t>) NOT REGEXP 's';</a:t>
            </a:r>
          </a:p>
        </p:txBody>
      </p:sp>
      <p:sp>
        <p:nvSpPr>
          <p:cNvPr id="860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0EDF6B-6D92-2F40-9281-6987A2BB48C5}" type="slidenum">
              <a:rPr lang="en-US" smtClean="0">
                <a:latin typeface="Arial" pitchFamily="-109" charset="0"/>
                <a:ea typeface="Osaka" pitchFamily="-109" charset="-128"/>
                <a:cs typeface="Osaka" pitchFamily="-109" charset="-128"/>
              </a:rPr>
              <a:pPr/>
              <a:t>25</a:t>
            </a:fld>
            <a:endParaRPr lang="en-US">
              <a:latin typeface="Arial" pitchFamily="-109" charset="0"/>
              <a:ea typeface="Osaka" pitchFamily="-109" charset="-128"/>
              <a:cs typeface="Osaka" pitchFamily="-109" charset="-128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Regular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GB" dirty="0"/>
              <a:t>Search for rows not containing a specified character in any position in given column</a:t>
            </a:r>
          </a:p>
          <a:p>
            <a:pPr lvl="1"/>
            <a:r>
              <a:rPr lang="en-GB" dirty="0"/>
              <a:t>^[^x]*$ </a:t>
            </a:r>
            <a:r>
              <a:rPr lang="en-US" dirty="0"/>
              <a:t>means any character (*) from the first (^) through the last ($) is not x [^x] </a:t>
            </a:r>
          </a:p>
          <a:p>
            <a:pPr marL="0" indent="0">
              <a:buNone/>
            </a:pPr>
            <a:r>
              <a:rPr lang="en-GB" i="1" dirty="0"/>
              <a:t>List the names of nations </a:t>
            </a:r>
            <a:r>
              <a:rPr lang="en-GB" b="1" i="1" dirty="0"/>
              <a:t>without</a:t>
            </a:r>
            <a:r>
              <a:rPr lang="en-GB" i="1" dirty="0"/>
              <a:t> s or S </a:t>
            </a:r>
            <a:r>
              <a:rPr lang="en-GB" b="1" i="1" dirty="0"/>
              <a:t>anywhere</a:t>
            </a:r>
            <a:r>
              <a:rPr lang="en-GB" i="1" dirty="0"/>
              <a:t> in their names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nation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WHERE LOWER(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natname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REGEXP '^[^s]*$'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i="1" dirty="0"/>
              <a:t>List the names of nations </a:t>
            </a:r>
            <a:r>
              <a:rPr lang="en-GB" b="1" i="1" dirty="0"/>
              <a:t>with</a:t>
            </a:r>
            <a:r>
              <a:rPr lang="en-GB" i="1" dirty="0"/>
              <a:t> s or S </a:t>
            </a:r>
            <a:r>
              <a:rPr lang="en-GB" b="1" i="1" dirty="0"/>
              <a:t>somewhere</a:t>
            </a:r>
            <a:r>
              <a:rPr lang="en-GB" i="1" dirty="0"/>
              <a:t> in their names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nation 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WHERE LOWER(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natname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REGEXP '[s]'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92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hlinkClick r:id="rId2"/>
              </a:rPr>
              <a:t>regexlib.com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library of regular expressions</a:t>
            </a:r>
          </a:p>
          <a:p>
            <a:r>
              <a:rPr lang="en-US" dirty="0"/>
              <a:t>Cheat sheet for creating expressions</a:t>
            </a:r>
          </a:p>
          <a:p>
            <a:r>
              <a:rPr lang="en-US" dirty="0" err="1">
                <a:hlinkClick r:id="rId3"/>
              </a:rPr>
              <a:t>Regex</a:t>
            </a:r>
            <a:r>
              <a:rPr lang="en-US" dirty="0">
                <a:hlinkClick r:id="rId3"/>
              </a:rPr>
              <a:t> Tester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Report the names of nations starting with ‘United’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65A1FD2A-13B7-8647-A1EA-8D395DBE423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51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Subqueries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 dirty="0"/>
              <a:t>A query nested within another query</a:t>
            </a:r>
          </a:p>
          <a:p>
            <a:pPr>
              <a:buFontTx/>
              <a:buNone/>
            </a:pPr>
            <a:r>
              <a:rPr lang="en-GB" sz="1800" dirty="0"/>
              <a:t>	</a:t>
            </a:r>
            <a:r>
              <a:rPr lang="en-GB" sz="1800" i="1" dirty="0"/>
              <a:t>Report the names of all Australian stocks.</a:t>
            </a:r>
          </a:p>
          <a:p>
            <a:pPr>
              <a:buFontTx/>
              <a:buNone/>
            </a:pPr>
            <a:endParaRPr lang="en-GB" sz="1800" dirty="0"/>
          </a:p>
          <a:p>
            <a:pPr>
              <a:buFontTx/>
              <a:buNone/>
            </a:pPr>
            <a:r>
              <a:rPr lang="en-GB" sz="1800" dirty="0"/>
              <a:t>	</a:t>
            </a:r>
            <a:r>
              <a:rPr lang="en-GB" sz="1800" dirty="0">
                <a:latin typeface="Courier New" pitchFamily="-109" charset="0"/>
              </a:rPr>
              <a:t>SELECT </a:t>
            </a:r>
            <a:r>
              <a:rPr lang="en-GB" sz="1800" dirty="0" err="1">
                <a:latin typeface="Courier New" pitchFamily="-109" charset="0"/>
              </a:rPr>
              <a:t>stkfirm</a:t>
            </a:r>
            <a:r>
              <a:rPr lang="en-GB" sz="1800" dirty="0">
                <a:latin typeface="Courier New" pitchFamily="-109" charset="0"/>
              </a:rPr>
              <a:t> FROM stock</a:t>
            </a:r>
          </a:p>
          <a:p>
            <a:pPr>
              <a:buFontTx/>
              <a:buNone/>
            </a:pPr>
            <a:r>
              <a:rPr lang="en-GB" sz="1800" dirty="0">
                <a:latin typeface="Courier New" pitchFamily="-109" charset="0"/>
              </a:rPr>
              <a:t>		WHERE </a:t>
            </a:r>
            <a:r>
              <a:rPr lang="en-GB" sz="1800" dirty="0" err="1">
                <a:latin typeface="Courier New" pitchFamily="-109" charset="0"/>
              </a:rPr>
              <a:t>natcode</a:t>
            </a:r>
            <a:r>
              <a:rPr lang="en-GB" sz="1800" dirty="0">
                <a:latin typeface="Courier New" pitchFamily="-109" charset="0"/>
              </a:rPr>
              <a:t> IN</a:t>
            </a:r>
          </a:p>
          <a:p>
            <a:pPr>
              <a:buFontTx/>
              <a:buNone/>
            </a:pPr>
            <a:r>
              <a:rPr lang="en-GB" sz="1800" dirty="0">
                <a:latin typeface="Courier New" pitchFamily="-109" charset="0"/>
              </a:rPr>
              <a:t>		(SELECT </a:t>
            </a:r>
            <a:r>
              <a:rPr lang="en-GB" sz="1800" dirty="0" err="1">
                <a:latin typeface="Courier New" pitchFamily="-109" charset="0"/>
              </a:rPr>
              <a:t>natcode</a:t>
            </a:r>
            <a:r>
              <a:rPr lang="en-GB" sz="1800" dirty="0">
                <a:latin typeface="Courier New" pitchFamily="-109" charset="0"/>
              </a:rPr>
              <a:t> FROM nation</a:t>
            </a:r>
            <a:br>
              <a:rPr lang="en-GB" sz="1800" dirty="0">
                <a:latin typeface="Courier New" pitchFamily="-109" charset="0"/>
              </a:rPr>
            </a:br>
            <a:r>
              <a:rPr lang="en-GB" sz="1800" dirty="0">
                <a:latin typeface="Courier New" pitchFamily="-109" charset="0"/>
              </a:rPr>
              <a:t>		WHERE </a:t>
            </a:r>
            <a:r>
              <a:rPr lang="en-GB" sz="1800" dirty="0" err="1">
                <a:latin typeface="Courier New" pitchFamily="-109" charset="0"/>
              </a:rPr>
              <a:t>natname</a:t>
            </a:r>
            <a:r>
              <a:rPr lang="en-GB" sz="1800" dirty="0">
                <a:latin typeface="Courier New" pitchFamily="-109" charset="0"/>
              </a:rPr>
              <a:t> = 'Australia');</a:t>
            </a:r>
            <a:endParaRPr lang="en-GB" dirty="0"/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21FDD-32F4-FC42-AB9D-A5E0564C5380}" type="slidenum">
              <a:rPr lang="en-US"/>
              <a:pPr/>
              <a:t>29</a:t>
            </a:fld>
            <a:endParaRPr lang="en-US"/>
          </a:p>
        </p:txBody>
      </p:sp>
      <p:graphicFrame>
        <p:nvGraphicFramePr>
          <p:cNvPr id="43046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858460"/>
              </p:ext>
            </p:extLst>
          </p:nvPr>
        </p:nvGraphicFramePr>
        <p:xfrm>
          <a:off x="936695" y="4508362"/>
          <a:ext cx="2413000" cy="1419226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stkfirm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Narembeen Emu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Queensland Diamond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Indooroopilly Ruby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Hierarchical relationships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Occur frequently</a:t>
            </a:r>
          </a:p>
          <a:p>
            <a:r>
              <a:rPr lang="en-GB" dirty="0"/>
              <a:t>Multiple 1:m relationships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31D712E4-BAB8-344F-96AA-252FD114B088}" type="slidenum">
              <a:rPr lang="en-US"/>
              <a:pPr/>
              <a:t>3</a:t>
            </a:fld>
            <a:endParaRPr lang="en-US"/>
          </a:p>
        </p:txBody>
      </p:sp>
      <p:pic>
        <p:nvPicPr>
          <p:cNvPr id="8266" name="Picture 74" descr="FireLite:Books:Data Management:6e:Art PNG:04-hierarchy.pn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765037" y="3025915"/>
            <a:ext cx="6459538" cy="1090613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Correlated subquery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GB" sz="2800" dirty="0"/>
              <a:t>Solves the inner query many times</a:t>
            </a:r>
          </a:p>
          <a:p>
            <a:pPr>
              <a:buFontTx/>
              <a:buNone/>
            </a:pPr>
            <a:r>
              <a:rPr lang="en-US" sz="2800" i="1" dirty="0"/>
              <a:t>	</a:t>
            </a:r>
            <a:r>
              <a:rPr lang="en-US" sz="2400" i="1" dirty="0"/>
              <a:t>Find those stocks where the quantity is greater than the average for that country.</a:t>
            </a:r>
          </a:p>
          <a:p>
            <a:pPr>
              <a:lnSpc>
                <a:spcPct val="10000"/>
              </a:lnSpc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SELECT </a:t>
            </a:r>
            <a:r>
              <a:rPr lang="en-US" sz="1800" dirty="0" err="1">
                <a:latin typeface="Courier New" pitchFamily="-109" charset="0"/>
              </a:rPr>
              <a:t>natname</a:t>
            </a:r>
            <a:r>
              <a:rPr lang="en-US" sz="1800" dirty="0">
                <a:latin typeface="Courier New" pitchFamily="-109" charset="0"/>
              </a:rPr>
              <a:t>, </a:t>
            </a:r>
            <a:r>
              <a:rPr lang="en-US" sz="1800" dirty="0" err="1">
                <a:latin typeface="Courier New" pitchFamily="-109" charset="0"/>
              </a:rPr>
              <a:t>stkfirm</a:t>
            </a:r>
            <a:r>
              <a:rPr lang="en-US" sz="1800" dirty="0">
                <a:latin typeface="Courier New" pitchFamily="-109" charset="0"/>
              </a:rPr>
              <a:t>, </a:t>
            </a:r>
            <a:r>
              <a:rPr lang="en-US" sz="1800" dirty="0" err="1">
                <a:latin typeface="Courier New" pitchFamily="-109" charset="0"/>
              </a:rPr>
              <a:t>stkqty</a:t>
            </a:r>
            <a:r>
              <a:rPr lang="en-US" sz="1800" dirty="0">
                <a:latin typeface="Courier New" pitchFamily="-109" charset="0"/>
              </a:rPr>
              <a:t> FROM stock JOIN nation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ON </a:t>
            </a:r>
            <a:r>
              <a:rPr lang="en-US" sz="1800" dirty="0" err="1">
                <a:latin typeface="Courier New" pitchFamily="-109" charset="0"/>
              </a:rPr>
              <a:t>stock.natcode</a:t>
            </a:r>
            <a:r>
              <a:rPr lang="en-US" sz="1800" dirty="0">
                <a:latin typeface="Courier New" pitchFamily="-109" charset="0"/>
              </a:rPr>
              <a:t> = </a:t>
            </a:r>
            <a:r>
              <a:rPr lang="en-US" sz="1800" dirty="0" err="1">
                <a:latin typeface="Courier New" pitchFamily="-109" charset="0"/>
              </a:rPr>
              <a:t>nation.natcode</a:t>
            </a:r>
            <a:endParaRPr lang="en-US" sz="18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AND </a:t>
            </a:r>
            <a:r>
              <a:rPr lang="en-US" sz="1800" dirty="0" err="1">
                <a:latin typeface="Courier New" pitchFamily="-109" charset="0"/>
              </a:rPr>
              <a:t>stkqty</a:t>
            </a:r>
            <a:r>
              <a:rPr lang="en-US" sz="1800" dirty="0">
                <a:latin typeface="Courier New" pitchFamily="-109" charset="0"/>
              </a:rPr>
              <a:t> &gt; 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	(SELECT </a:t>
            </a:r>
            <a:r>
              <a:rPr lang="en-US" sz="1800" dirty="0" err="1">
                <a:latin typeface="Courier New" pitchFamily="-109" charset="0"/>
              </a:rPr>
              <a:t>AVG(stkqty</a:t>
            </a:r>
            <a:r>
              <a:rPr lang="en-US" sz="1800" dirty="0">
                <a:latin typeface="Courier New" pitchFamily="-109" charset="0"/>
              </a:rPr>
              <a:t>) FROM stock</a:t>
            </a:r>
          </a:p>
          <a:p>
            <a:pPr>
              <a:buFontTx/>
              <a:buNone/>
            </a:pPr>
            <a:r>
              <a:rPr lang="en-US" sz="1800" dirty="0">
                <a:latin typeface="Courier New" pitchFamily="-109" charset="0"/>
              </a:rPr>
              <a:t>		WHERE  </a:t>
            </a:r>
            <a:r>
              <a:rPr lang="en-US" sz="1800" dirty="0" err="1">
                <a:latin typeface="Courier New" pitchFamily="-109" charset="0"/>
              </a:rPr>
              <a:t>stock.natcode</a:t>
            </a:r>
            <a:r>
              <a:rPr lang="en-US" sz="1800" dirty="0">
                <a:latin typeface="Courier New" pitchFamily="-109" charset="0"/>
              </a:rPr>
              <a:t> = </a:t>
            </a:r>
            <a:r>
              <a:rPr lang="en-US" sz="1800" dirty="0" err="1">
                <a:latin typeface="Courier New" pitchFamily="-109" charset="0"/>
              </a:rPr>
              <a:t>nation.natcode</a:t>
            </a:r>
            <a:r>
              <a:rPr lang="en-US" sz="1800" dirty="0">
                <a:latin typeface="Courier New" pitchFamily="-109" charset="0"/>
              </a:rPr>
              <a:t>);</a:t>
            </a:r>
            <a:endParaRPr lang="en-GB" sz="2400" dirty="0"/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876D-1E8B-A845-BBD8-C53370CE0179}" type="slidenum">
              <a:rPr lang="en-US"/>
              <a:pPr/>
              <a:t>30</a:t>
            </a:fld>
            <a:endParaRPr lang="en-US"/>
          </a:p>
        </p:txBody>
      </p:sp>
      <p:graphicFrame>
        <p:nvGraphicFramePr>
          <p:cNvPr id="45184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079263"/>
              </p:ext>
            </p:extLst>
          </p:nvPr>
        </p:nvGraphicFramePr>
        <p:xfrm>
          <a:off x="788505" y="5182182"/>
          <a:ext cx="4800600" cy="137160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67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stkfirm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stkqty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Queensland Diamond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89251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	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Minnesota Gold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816122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185" name="AutoShape 129"/>
          <p:cNvSpPr>
            <a:spLocks noChangeArrowheads="1"/>
          </p:cNvSpPr>
          <p:nvPr/>
        </p:nvSpPr>
        <p:spPr bwMode="auto">
          <a:xfrm>
            <a:off x="6781800" y="5303838"/>
            <a:ext cx="1905000" cy="922337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Correlated </a:t>
            </a:r>
            <a:r>
              <a:rPr lang="en-US" sz="1600" i="1" dirty="0" err="1">
                <a:solidFill>
                  <a:srgbClr val="000000"/>
                </a:solidFill>
                <a:latin typeface="Georgia" pitchFamily="-109" charset="0"/>
              </a:rPr>
              <a:t>subqueries</a:t>
            </a:r>
            <a:r>
              <a:rPr lang="en-US" sz="1600" i="1" dirty="0">
                <a:solidFill>
                  <a:srgbClr val="000000"/>
                </a:solidFill>
                <a:latin typeface="Georgia" pitchFamily="-109" charset="0"/>
              </a:rPr>
              <a:t> can be resource intensive</a:t>
            </a:r>
            <a:endParaRPr lang="en-US" sz="1400" b="1" dirty="0">
              <a:solidFill>
                <a:srgbClr val="000000"/>
              </a:solidFill>
              <a:latin typeface="Georgia" pitchFamily="-109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75" y="0"/>
            <a:ext cx="5554663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Correlated subquery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72599" y="1032499"/>
            <a:ext cx="76541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SELECT </a:t>
            </a:r>
            <a:r>
              <a:rPr lang="en-US" sz="1600" dirty="0" err="1">
                <a:latin typeface="Courier New" pitchFamily="-109" charset="0"/>
              </a:rPr>
              <a:t>natname</a:t>
            </a:r>
            <a:r>
              <a:rPr lang="en-US" sz="1600" dirty="0">
                <a:latin typeface="Courier New" pitchFamily="-109" charset="0"/>
              </a:rPr>
              <a:t>, </a:t>
            </a:r>
            <a:r>
              <a:rPr lang="en-US" sz="1600" dirty="0" err="1">
                <a:latin typeface="Courier New" pitchFamily="-109" charset="0"/>
              </a:rPr>
              <a:t>stkfirm</a:t>
            </a:r>
            <a:r>
              <a:rPr lang="en-US" sz="1600" dirty="0">
                <a:latin typeface="Courier New" pitchFamily="-109" charset="0"/>
              </a:rPr>
              <a:t>, </a:t>
            </a:r>
            <a:r>
              <a:rPr lang="en-US" sz="1600" dirty="0" err="1">
                <a:latin typeface="Courier New" pitchFamily="-109" charset="0"/>
              </a:rPr>
              <a:t>stkqty</a:t>
            </a:r>
            <a:r>
              <a:rPr lang="en-US" sz="1600" dirty="0">
                <a:latin typeface="Courier New" pitchFamily="-109" charset="0"/>
              </a:rPr>
              <a:t> FROM stock JOIN nation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ON </a:t>
            </a:r>
            <a:r>
              <a:rPr lang="en-US" sz="1600" dirty="0" err="1">
                <a:latin typeface="Courier New" pitchFamily="-109" charset="0"/>
              </a:rPr>
              <a:t>stock.natcode</a:t>
            </a:r>
            <a:r>
              <a:rPr lang="en-US" sz="1600" dirty="0">
                <a:latin typeface="Courier New" pitchFamily="-109" charset="0"/>
              </a:rPr>
              <a:t> = </a:t>
            </a:r>
            <a:r>
              <a:rPr lang="en-US" sz="1600" dirty="0" err="1">
                <a:latin typeface="Courier New" pitchFamily="-109" charset="0"/>
              </a:rPr>
              <a:t>nation.natcode</a:t>
            </a:r>
            <a:endParaRPr lang="en-US" sz="1600" dirty="0">
              <a:latin typeface="Courier New" pitchFamily="-109" charset="0"/>
            </a:endParaRP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WHERE </a:t>
            </a:r>
            <a:r>
              <a:rPr lang="en-US" sz="1600" dirty="0" err="1">
                <a:latin typeface="Courier New" pitchFamily="-109" charset="0"/>
              </a:rPr>
              <a:t>stkqty</a:t>
            </a:r>
            <a:r>
              <a:rPr lang="en-US" sz="1600" dirty="0">
                <a:latin typeface="Courier New" pitchFamily="-109" charset="0"/>
              </a:rPr>
              <a:t> &gt; 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	(SELECT AVG(</a:t>
            </a:r>
            <a:r>
              <a:rPr lang="en-US" sz="1600" dirty="0" err="1">
                <a:latin typeface="Courier New" pitchFamily="-109" charset="0"/>
              </a:rPr>
              <a:t>stkqty</a:t>
            </a:r>
            <a:r>
              <a:rPr lang="en-US" sz="1600" dirty="0">
                <a:latin typeface="Courier New" pitchFamily="-109" charset="0"/>
              </a:rPr>
              <a:t>) FROM stock</a:t>
            </a:r>
          </a:p>
          <a:p>
            <a:pPr>
              <a:buFontTx/>
              <a:buNone/>
            </a:pPr>
            <a:r>
              <a:rPr lang="en-US" sz="1600" dirty="0">
                <a:latin typeface="Courier New" pitchFamily="-109" charset="0"/>
              </a:rPr>
              <a:t>		WHERE  </a:t>
            </a:r>
            <a:r>
              <a:rPr lang="en-US" sz="1600" dirty="0" err="1">
                <a:latin typeface="Courier New" pitchFamily="-109" charset="0"/>
              </a:rPr>
              <a:t>stock.natcode</a:t>
            </a:r>
            <a:r>
              <a:rPr lang="en-US" sz="1600" dirty="0">
                <a:latin typeface="Courier New" pitchFamily="-109" charset="0"/>
              </a:rPr>
              <a:t> = </a:t>
            </a:r>
            <a:r>
              <a:rPr lang="en-US" sz="1600" dirty="0" err="1">
                <a:latin typeface="Courier New" pitchFamily="-109" charset="0"/>
              </a:rPr>
              <a:t>nation.natcode</a:t>
            </a:r>
            <a:r>
              <a:rPr lang="en-US" sz="1600" dirty="0">
                <a:latin typeface="Courier New" pitchFamily="-109" charset="0"/>
              </a:rPr>
              <a:t>);</a:t>
            </a:r>
            <a:endParaRPr lang="en-GB" sz="2000" dirty="0"/>
          </a:p>
        </p:txBody>
      </p:sp>
      <p:graphicFrame>
        <p:nvGraphicFramePr>
          <p:cNvPr id="7" name="Group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839435"/>
              </p:ext>
            </p:extLst>
          </p:nvPr>
        </p:nvGraphicFramePr>
        <p:xfrm>
          <a:off x="4119845" y="2536895"/>
          <a:ext cx="4825877" cy="3961770"/>
        </p:xfrm>
        <a:graphic>
          <a:graphicData uri="http://schemas.openxmlformats.org/drawingml/2006/table">
            <a:tbl>
              <a:tblPr/>
              <a:tblGrid>
                <a:gridCol w="603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8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0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4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3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Stock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*</a:t>
                      </a: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stkcode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stkfirm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stkprice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stkqty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stkdiv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stkpe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natcode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Narembeen</a:t>
                      </a: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 Emu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12.34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45619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Indooroopilly Ruby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15.92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56147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QD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Queensland Diamond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6.73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89251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Bombay Duck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25.55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167382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IND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ROF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Royal Ostrich Farms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33.75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1234923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CS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Canadian Sugar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52.78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4716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FC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Freedonia Copper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27.50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10529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1.84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Bolivian Sheep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231678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1.78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Burmese Elephant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0.07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154713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6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ILZ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Indian Lead &amp; Zinc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37.75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6390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5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SLG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Sri Lankan Gold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50.37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32868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Abyssinian Ruby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31.82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22010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1.32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PT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Patagonian Tea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55.25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12635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Nigerian Geese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12323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MG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Minnesota Gold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53.87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816122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GP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Georgia Peach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2.35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387333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0.20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-109" charset="0"/>
                        </a:rPr>
                        <a:t>US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939302"/>
              </p:ext>
            </p:extLst>
          </p:nvPr>
        </p:nvGraphicFramePr>
        <p:xfrm>
          <a:off x="327992" y="2536895"/>
          <a:ext cx="3425031" cy="3930335"/>
        </p:xfrm>
        <a:graphic>
          <a:graphicData uri="http://schemas.openxmlformats.org/drawingml/2006/table">
            <a:tbl>
              <a:tblPr/>
              <a:tblGrid>
                <a:gridCol w="132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JOIN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7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*</a:t>
                      </a: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natname</a:t>
                      </a:r>
                      <a:endParaRPr lang="en-US" sz="800" dirty="0"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stkfirm</a:t>
                      </a:r>
                      <a:endParaRPr lang="en-US" sz="800" dirty="0"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stkqty</a:t>
                      </a:r>
                      <a:endParaRPr lang="en-US" sz="800" dirty="0">
                        <a:effectLst/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Australia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Indooroopilly Ruby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56147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Australia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Narembeen</a:t>
                      </a: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Emu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45619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Australia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Queensland Diamond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89251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India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Bombay Duck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167382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Abyssinian Ruby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22010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Burmese Elephant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154713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27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Bolivian Sheep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231678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Canadian Sugar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4716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8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800" dirty="0" err="1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Freedonia</a:t>
                      </a: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Copper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10529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6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Indian Lead &amp; Zinc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6390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4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Nigerian Geese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12323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Patagonian Tea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12635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Royal Ostrich Farms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1234923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Kingdom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Sri Lankan Gold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32868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States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Georgia Peach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387333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225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United States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 Minnesota Gold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816122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14908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Report the country, firm, and stock holding for the maximum quantity of stock held for each country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65A1FD2A-13B7-8647-A1EA-8D395DBE423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91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/>
              <a:t>Views - virtual tables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57915" y="1580625"/>
            <a:ext cx="8255000" cy="39624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GB" dirty="0"/>
              <a:t>An imaginary table constructed by the DBMS when required</a:t>
            </a:r>
          </a:p>
          <a:p>
            <a:pPr>
              <a:lnSpc>
                <a:spcPct val="90000"/>
              </a:lnSpc>
            </a:pPr>
            <a:r>
              <a:rPr lang="en-GB" dirty="0"/>
              <a:t>Only the definition of the view is stored, not the result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CREATE VIEW </a:t>
            </a:r>
            <a:r>
              <a:rPr lang="en-GB" sz="1800" dirty="0" err="1">
                <a:latin typeface="Courier New" pitchFamily="-109" charset="0"/>
              </a:rPr>
              <a:t>stkvalue</a:t>
            </a:r>
            <a:endParaRPr lang="en-GB" sz="18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	(nation, firm, price, qty, </a:t>
            </a:r>
            <a:r>
              <a:rPr lang="en-GB" sz="1800" dirty="0" err="1">
                <a:latin typeface="Courier New" pitchFamily="-109" charset="0"/>
              </a:rPr>
              <a:t>exchrate</a:t>
            </a:r>
            <a:r>
              <a:rPr lang="en-GB" sz="1800" dirty="0">
                <a:latin typeface="Courier New" pitchFamily="-109" charset="0"/>
              </a:rPr>
              <a:t>, value)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	AS SELECT </a:t>
            </a:r>
            <a:r>
              <a:rPr lang="en-GB" sz="1800" dirty="0" err="1">
                <a:latin typeface="Courier New" pitchFamily="-109" charset="0"/>
              </a:rPr>
              <a:t>natname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stkfirm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stkprice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stkqty</a:t>
            </a:r>
            <a:r>
              <a:rPr lang="en-GB" sz="1800" dirty="0">
                <a:latin typeface="Courier New" pitchFamily="-109" charset="0"/>
              </a:rPr>
              <a:t>, </a:t>
            </a:r>
            <a:r>
              <a:rPr lang="en-GB" sz="1800" dirty="0" err="1">
                <a:latin typeface="Courier New" pitchFamily="-109" charset="0"/>
              </a:rPr>
              <a:t>exchrate</a:t>
            </a:r>
            <a:r>
              <a:rPr lang="en-GB" sz="1800" dirty="0">
                <a:latin typeface="Courier New" pitchFamily="-109" charset="0"/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		</a:t>
            </a:r>
            <a:r>
              <a:rPr lang="en-GB" sz="1800" dirty="0" err="1">
                <a:latin typeface="Courier New" pitchFamily="-109" charset="0"/>
              </a:rPr>
              <a:t>stkprice</a:t>
            </a:r>
            <a:r>
              <a:rPr lang="en-GB" sz="1800" dirty="0">
                <a:latin typeface="Courier New" pitchFamily="-109" charset="0"/>
              </a:rPr>
              <a:t>*</a:t>
            </a:r>
            <a:r>
              <a:rPr lang="en-GB" sz="1800" dirty="0" err="1">
                <a:latin typeface="Courier New" pitchFamily="-109" charset="0"/>
              </a:rPr>
              <a:t>stkqty</a:t>
            </a:r>
            <a:r>
              <a:rPr lang="en-GB" sz="1800" dirty="0">
                <a:latin typeface="Courier New" pitchFamily="-109" charset="0"/>
              </a:rPr>
              <a:t>*</a:t>
            </a:r>
            <a:r>
              <a:rPr lang="en-GB" sz="1800" dirty="0" err="1">
                <a:latin typeface="Courier New" pitchFamily="-109" charset="0"/>
              </a:rPr>
              <a:t>exchrate</a:t>
            </a:r>
            <a:endParaRPr lang="en-GB" sz="1800" dirty="0">
              <a:latin typeface="Courier New" pitchFamily="-10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	        FROM stock JOIN nation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1800" dirty="0">
                <a:latin typeface="Courier New" pitchFamily="-109" charset="0"/>
              </a:rPr>
              <a:t>	        ON </a:t>
            </a:r>
            <a:r>
              <a:rPr lang="en-GB" sz="1800" dirty="0" err="1">
                <a:latin typeface="Courier New" pitchFamily="-109" charset="0"/>
              </a:rPr>
              <a:t>stock.natcode</a:t>
            </a:r>
            <a:r>
              <a:rPr lang="en-GB" sz="1800" dirty="0">
                <a:latin typeface="Courier New" pitchFamily="-109" charset="0"/>
              </a:rPr>
              <a:t> = </a:t>
            </a:r>
            <a:r>
              <a:rPr lang="en-GB" sz="1800" dirty="0" err="1">
                <a:latin typeface="Courier New" pitchFamily="-109" charset="0"/>
              </a:rPr>
              <a:t>nation.natcode</a:t>
            </a:r>
            <a:r>
              <a:rPr lang="en-GB" sz="1800" dirty="0">
                <a:latin typeface="Courier New" pitchFamily="-109" charset="0"/>
              </a:rPr>
              <a:t>;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8C9D5-1C29-1F47-AE4D-3AED335F15FF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GB" dirty="0"/>
              <a:t>Views - querying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47800"/>
            <a:ext cx="8120062" cy="3962400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Query exactly as if a table</a:t>
            </a:r>
          </a:p>
          <a:p>
            <a:pPr>
              <a:buFontTx/>
              <a:buNone/>
            </a:pPr>
            <a:r>
              <a:rPr lang="en-GB" sz="1800" dirty="0">
                <a:latin typeface="Courier New" pitchFamily="-109" charset="0"/>
              </a:rPr>
              <a:t>	SELECT nation, firm, value</a:t>
            </a:r>
            <a:br>
              <a:rPr lang="en-GB" sz="1800" dirty="0">
                <a:latin typeface="Courier New" pitchFamily="-109" charset="0"/>
              </a:rPr>
            </a:br>
            <a:r>
              <a:rPr lang="en-GB" sz="1800" dirty="0">
                <a:latin typeface="Courier New" pitchFamily="-109" charset="0"/>
              </a:rPr>
              <a:t>	FROM </a:t>
            </a:r>
            <a:r>
              <a:rPr lang="en-GB" sz="1800" dirty="0" err="1">
                <a:latin typeface="Courier New" pitchFamily="-109" charset="0"/>
              </a:rPr>
              <a:t>stkvalue</a:t>
            </a:r>
            <a:r>
              <a:rPr lang="en-GB" sz="1800" dirty="0">
                <a:latin typeface="Courier New" pitchFamily="-109" charset="0"/>
              </a:rPr>
              <a:t> WHERE value &gt; 100000;</a:t>
            </a:r>
          </a:p>
        </p:txBody>
      </p:sp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12AC-B325-6248-86B8-D0E54EE85B7A}" type="slidenum">
              <a:rPr lang="en-US"/>
              <a:pPr/>
              <a:t>34</a:t>
            </a:fld>
            <a:endParaRPr lang="en-US"/>
          </a:p>
        </p:txBody>
      </p:sp>
      <p:graphicFrame>
        <p:nvGraphicFramePr>
          <p:cNvPr id="47743" name="Group 6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805321"/>
              </p:ext>
            </p:extLst>
          </p:nvPr>
        </p:nvGraphicFramePr>
        <p:xfrm>
          <a:off x="899982" y="2664402"/>
          <a:ext cx="4064000" cy="4072260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254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nation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firm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value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289547.50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698083.75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700358.20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1655561.16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 Zinc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241222.50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2953894.50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431305.00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248910.48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41678651.25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Minnesota Gold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29456209.73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Georgia Peach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609855.80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Narembeen Emu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258951.69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Queensland Diamond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276303.24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Indooroopilly Ruby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411175.71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Why create a view?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Simplify query writing</a:t>
            </a:r>
          </a:p>
          <a:p>
            <a:pPr lvl="1"/>
            <a:r>
              <a:rPr lang="en-GB"/>
              <a:t>Calculated columns</a:t>
            </a:r>
          </a:p>
          <a:p>
            <a:r>
              <a:rPr lang="en-GB"/>
              <a:t>Restrict access to parts of a table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8030DE90-081D-E046-A2E0-68BDB20158A5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Create a view for dividend payment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1FD2A-13B7-8647-A1EA-8D395DBE423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294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dirty="0"/>
              <a:t>New topics</a:t>
            </a:r>
          </a:p>
          <a:p>
            <a:pPr lvl="1"/>
            <a:r>
              <a:rPr lang="en-US" dirty="0"/>
              <a:t>1:m relationship</a:t>
            </a:r>
          </a:p>
          <a:p>
            <a:pPr lvl="1"/>
            <a:r>
              <a:rPr lang="en-US" dirty="0"/>
              <a:t>Foreign key</a:t>
            </a:r>
          </a:p>
          <a:p>
            <a:pPr lvl="1"/>
            <a:r>
              <a:rPr lang="en-US" dirty="0"/>
              <a:t>Correlated subquery</a:t>
            </a:r>
          </a:p>
          <a:p>
            <a:pPr lvl="1"/>
            <a:r>
              <a:rPr lang="en-US" dirty="0"/>
              <a:t>GROUP BY</a:t>
            </a:r>
          </a:p>
          <a:p>
            <a:pPr lvl="1"/>
            <a:r>
              <a:rPr lang="en-US" dirty="0"/>
              <a:t>HAVING clause</a:t>
            </a:r>
          </a:p>
          <a:p>
            <a:pPr lvl="1"/>
            <a:r>
              <a:rPr lang="en-US" dirty="0"/>
              <a:t>View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C65FD791-0870-4544-9AD7-D44B973C3245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81000"/>
            <a:ext cx="8039100" cy="8255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STOCK with additional columns</a:t>
            </a:r>
          </a:p>
        </p:txBody>
      </p:sp>
      <p:sp>
        <p:nvSpPr>
          <p:cNvPr id="1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D571D-B441-7E46-93E2-1DD4833532E1}" type="slidenum">
              <a:rPr lang="en-US"/>
              <a:pPr/>
              <a:t>4</a:t>
            </a:fld>
            <a:endParaRPr lang="en-US"/>
          </a:p>
        </p:txBody>
      </p:sp>
      <p:graphicFrame>
        <p:nvGraphicFramePr>
          <p:cNvPr id="13048" name="Group 7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96917"/>
              </p:ext>
            </p:extLst>
          </p:nvPr>
        </p:nvGraphicFramePr>
        <p:xfrm>
          <a:off x="779463" y="1570007"/>
          <a:ext cx="8059737" cy="4438022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47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5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2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stock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stkcode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stkfirm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stkprice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stkqty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stkdiv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natname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exchrate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&amp;Zinc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.07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Minnesota Gold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53.87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816122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0.67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GP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Georgia Peach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2.35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387333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.20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0.67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Narembeen Emu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12.34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45619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Queensland Diamond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6.73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89251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Indooroopilly Ruby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15.92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56147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Bombay Duck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25.55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167382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0.0228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Create another entity to </a:t>
            </a:r>
            <a:br>
              <a:rPr lang="en-GB"/>
            </a:br>
            <a:r>
              <a:rPr lang="en-GB"/>
              <a:t>avoid update anomalies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Insert</a:t>
            </a:r>
          </a:p>
          <a:p>
            <a:r>
              <a:rPr lang="en-GB" dirty="0"/>
              <a:t>Delete</a:t>
            </a:r>
          </a:p>
          <a:p>
            <a:r>
              <a:rPr lang="en-GB" dirty="0"/>
              <a:t>Update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5C61C75F-84E1-374F-B326-24A015D7183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Mapping to a relational database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/>
              <a:t>Each entity becomes a table</a:t>
            </a:r>
          </a:p>
          <a:p>
            <a:r>
              <a:rPr lang="en-GB"/>
              <a:t>The entity name becomes the table name</a:t>
            </a:r>
          </a:p>
          <a:p>
            <a:r>
              <a:rPr lang="en-GB"/>
              <a:t>Each attribute becomes a column</a:t>
            </a:r>
          </a:p>
          <a:p>
            <a:r>
              <a:rPr lang="en-GB"/>
              <a:t>Add a column to the table at the many end of a 1:m relationship</a:t>
            </a:r>
          </a:p>
          <a:p>
            <a:r>
              <a:rPr lang="en-GB"/>
              <a:t>Put the identifier of the one end in the added column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01532D8E-E5CD-D244-A168-8B176D4F7D8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75" y="0"/>
            <a:ext cx="5554663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NATION and STOCK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3705087" y="1900307"/>
            <a:ext cx="5003799" cy="12699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6766" name="Group 3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701582"/>
              </p:ext>
            </p:extLst>
          </p:nvPr>
        </p:nvGraphicFramePr>
        <p:xfrm>
          <a:off x="415787" y="1278325"/>
          <a:ext cx="3289300" cy="117506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96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nation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natcode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natname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exchrate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Kingdom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United States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0.67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Australia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0.46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0.0228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9" charset="0"/>
                      </a:endParaRPr>
                    </a:p>
                  </a:txBody>
                  <a:tcPr marT="18288" marB="18288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767" name="Group 3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1416"/>
              </p:ext>
            </p:extLst>
          </p:nvPr>
        </p:nvGraphicFramePr>
        <p:xfrm>
          <a:off x="415787" y="2681357"/>
          <a:ext cx="7678738" cy="3959868"/>
        </p:xfrm>
        <a:graphic>
          <a:graphicData uri="http://schemas.openxmlformats.org/drawingml/2006/table">
            <a:tbl>
              <a:tblPr firstRow="1">
                <a:tableStyleId>{775DCB02-9BB8-47FD-8907-85C794F793BA}</a:tableStyleId>
              </a:tblPr>
              <a:tblGrid>
                <a:gridCol w="1062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5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8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82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8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stock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r>
                        <a:rPr kumimoji="0" lang="en-US" sz="1000" b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stkcode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stkfirm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stkprice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stkqty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stkdiv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stkpe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natcode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Freedonia Copper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27.50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10529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1.84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Patagonian Tea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55.25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12635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Abyssinian Ruby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31.82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22010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1.32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SLG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Sri Lankan Gold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50.37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32868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2.68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ILZ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Indian Lead &amp;Zinc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37.75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6390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Burmese Elephant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.07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154713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0.01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Bolivian Sheep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12.75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231678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1.78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Nigerian Geese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35.00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12323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Canadian Sugar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52.78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4716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ROF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Royal Ostrich Farms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33.75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1234923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6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4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MG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Minnesota Gold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53.87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816122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GP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Georgia Peach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2.35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387333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.20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Narembeen Emu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12.34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45619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Queensland Diamond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6.73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89251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IR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Indooroopilly Ruby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15.92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56147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.50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AUS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BD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Bombay Duck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25.55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167382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IND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09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6641" name="Line 257"/>
          <p:cNvSpPr>
            <a:spLocks noChangeShapeType="1"/>
          </p:cNvSpPr>
          <p:nvPr/>
        </p:nvSpPr>
        <p:spPr bwMode="auto">
          <a:xfrm>
            <a:off x="8099287" y="5424557"/>
            <a:ext cx="6096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44" name="Line 260"/>
          <p:cNvSpPr>
            <a:spLocks noChangeShapeType="1"/>
          </p:cNvSpPr>
          <p:nvPr/>
        </p:nvSpPr>
        <p:spPr bwMode="auto">
          <a:xfrm>
            <a:off x="8099287" y="5653157"/>
            <a:ext cx="6223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48" name="Line 264"/>
          <p:cNvSpPr>
            <a:spLocks noChangeShapeType="1"/>
          </p:cNvSpPr>
          <p:nvPr/>
        </p:nvSpPr>
        <p:spPr bwMode="auto">
          <a:xfrm>
            <a:off x="8721587" y="1913007"/>
            <a:ext cx="0" cy="375285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Foreign keys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A foreign key is a column that is a primary key of another table</a:t>
            </a:r>
          </a:p>
          <a:p>
            <a:pPr lvl="1"/>
            <a:r>
              <a:rPr lang="en-GB" dirty="0" err="1"/>
              <a:t>natcode</a:t>
            </a:r>
            <a:r>
              <a:rPr lang="en-GB" dirty="0"/>
              <a:t> in stock is a foreign key because </a:t>
            </a:r>
            <a:r>
              <a:rPr lang="en-GB" dirty="0" err="1"/>
              <a:t>natcode</a:t>
            </a:r>
            <a:r>
              <a:rPr lang="en-GB" dirty="0"/>
              <a:t> is the primary key of nation</a:t>
            </a:r>
          </a:p>
          <a:p>
            <a:r>
              <a:rPr lang="en-GB" dirty="0"/>
              <a:t>Records a 1:m relationship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64271035-3627-E241-93E6-F11869852A3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noFill/>
          <a:ln/>
        </p:spPr>
        <p:txBody>
          <a:bodyPr lIns="90488" tIns="44450" rIns="90488" bIns="44450" anchor="ctr"/>
          <a:lstStyle/>
          <a:p>
            <a:r>
              <a:rPr lang="en-GB"/>
              <a:t>Referential integrity constraint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4351338"/>
          </a:xfrm>
          <a:noFill/>
          <a:ln/>
        </p:spPr>
        <p:txBody>
          <a:bodyPr lIns="90488" tIns="44450" rIns="90488" bIns="44450"/>
          <a:lstStyle/>
          <a:p>
            <a:r>
              <a:rPr lang="en-GB" dirty="0"/>
              <a:t>For every value of a foreign key there is a primary key with that value</a:t>
            </a:r>
          </a:p>
          <a:p>
            <a:r>
              <a:rPr lang="en-GB" dirty="0"/>
              <a:t>For every value of </a:t>
            </a:r>
            <a:r>
              <a:rPr lang="en-GB" dirty="0" err="1"/>
              <a:t>natcode</a:t>
            </a:r>
            <a:r>
              <a:rPr lang="en-GB" dirty="0"/>
              <a:t> in stock there is a value of </a:t>
            </a:r>
            <a:r>
              <a:rPr lang="en-GB" dirty="0" err="1"/>
              <a:t>natcode</a:t>
            </a:r>
            <a:r>
              <a:rPr lang="en-GB" dirty="0"/>
              <a:t> in nation</a:t>
            </a:r>
          </a:p>
          <a:p>
            <a:r>
              <a:rPr lang="en-GB" dirty="0"/>
              <a:t>A primary key must exist before the foreign key can be defined</a:t>
            </a:r>
          </a:p>
          <a:p>
            <a:pPr lvl="1"/>
            <a:r>
              <a:rPr lang="en-GB" dirty="0"/>
              <a:t>Must create the nation before its stocks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5515" y="6371537"/>
            <a:ext cx="2057400" cy="365125"/>
          </a:xfrm>
        </p:spPr>
        <p:txBody>
          <a:bodyPr/>
          <a:lstStyle/>
          <a:p>
            <a:fld id="{E625CBE3-31B9-A445-AB89-E091B29C9FE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2703</TotalTime>
  <Words>2446</Words>
  <Application>Microsoft Macintosh PowerPoint</Application>
  <PresentationFormat>Letter Paper (8.5x11 in)</PresentationFormat>
  <Paragraphs>1016</Paragraphs>
  <Slides>37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Calibri</vt:lpstr>
      <vt:lpstr>Calibri Light</vt:lpstr>
      <vt:lpstr>Courier</vt:lpstr>
      <vt:lpstr>Courier New</vt:lpstr>
      <vt:lpstr>Georgia</vt:lpstr>
      <vt:lpstr>Times</vt:lpstr>
      <vt:lpstr>Times New Roman</vt:lpstr>
      <vt:lpstr>Trebuchet MS</vt:lpstr>
      <vt:lpstr>Office Theme</vt:lpstr>
      <vt:lpstr>The One-to-Many Relationship</vt:lpstr>
      <vt:lpstr>The one-to-many relationship</vt:lpstr>
      <vt:lpstr>Hierarchical relationships</vt:lpstr>
      <vt:lpstr>STOCK with additional columns</vt:lpstr>
      <vt:lpstr>Create another entity to  avoid update anomalies</vt:lpstr>
      <vt:lpstr>Mapping to a relational database</vt:lpstr>
      <vt:lpstr>NATION and STOCK</vt:lpstr>
      <vt:lpstr>Foreign keys</vt:lpstr>
      <vt:lpstr>Referential integrity constraint</vt:lpstr>
      <vt:lpstr>Creating the tables</vt:lpstr>
      <vt:lpstr>Representing a 1:m relationship in MySQL Workbench</vt:lpstr>
      <vt:lpstr>Representing a 1:m relationship in MS Access</vt:lpstr>
      <vt:lpstr>Workbench preferences</vt:lpstr>
      <vt:lpstr>Exercise</vt:lpstr>
      <vt:lpstr>Join</vt:lpstr>
      <vt:lpstr>Join</vt:lpstr>
      <vt:lpstr>GROUP BY - reporting by groups</vt:lpstr>
      <vt:lpstr>HAVING - the WHERE clause of groups</vt:lpstr>
      <vt:lpstr>Exercise</vt:lpstr>
      <vt:lpstr>Structure of SQL statements</vt:lpstr>
      <vt:lpstr>Regular expression</vt:lpstr>
      <vt:lpstr>Regular expression</vt:lpstr>
      <vt:lpstr>Regular expression</vt:lpstr>
      <vt:lpstr>Regular expression</vt:lpstr>
      <vt:lpstr>Regular expression</vt:lpstr>
      <vt:lpstr>Regular expression</vt:lpstr>
      <vt:lpstr>regexlib.com</vt:lpstr>
      <vt:lpstr>Exercise</vt:lpstr>
      <vt:lpstr>Subqueries</vt:lpstr>
      <vt:lpstr>Correlated subquery</vt:lpstr>
      <vt:lpstr>Correlated subquery</vt:lpstr>
      <vt:lpstr>Exercise</vt:lpstr>
      <vt:lpstr>Views - virtual tables</vt:lpstr>
      <vt:lpstr>Views - querying</vt:lpstr>
      <vt:lpstr>Why create a view?</vt:lpstr>
      <vt:lpstr>Exercise</vt:lpstr>
      <vt:lpstr>Summary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One-to-Many Relationship</dc:title>
  <cp:lastModifiedBy>Richard T Watson</cp:lastModifiedBy>
  <cp:revision>71</cp:revision>
  <dcterms:created xsi:type="dcterms:W3CDTF">2010-09-07T12:17:38Z</dcterms:created>
  <dcterms:modified xsi:type="dcterms:W3CDTF">2022-09-18T17:35:38Z</dcterms:modified>
</cp:coreProperties>
</file>