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89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0" r:id="rId6"/>
    <p:sldId id="315" r:id="rId7"/>
    <p:sldId id="313" r:id="rId8"/>
    <p:sldId id="306" r:id="rId9"/>
    <p:sldId id="261" r:id="rId10"/>
    <p:sldId id="264" r:id="rId11"/>
    <p:sldId id="265" r:id="rId12"/>
    <p:sldId id="262" r:id="rId13"/>
    <p:sldId id="312" r:id="rId14"/>
    <p:sldId id="299" r:id="rId15"/>
    <p:sldId id="311" r:id="rId16"/>
    <p:sldId id="296" r:id="rId17"/>
    <p:sldId id="263" r:id="rId18"/>
    <p:sldId id="268" r:id="rId19"/>
    <p:sldId id="266" r:id="rId20"/>
    <p:sldId id="305" r:id="rId21"/>
    <p:sldId id="300" r:id="rId22"/>
    <p:sldId id="297" r:id="rId23"/>
    <p:sldId id="267" r:id="rId24"/>
    <p:sldId id="307" r:id="rId25"/>
    <p:sldId id="270" r:id="rId26"/>
    <p:sldId id="271" r:id="rId27"/>
    <p:sldId id="272" r:id="rId28"/>
    <p:sldId id="319" r:id="rId29"/>
    <p:sldId id="275" r:id="rId30"/>
    <p:sldId id="277" r:id="rId31"/>
    <p:sldId id="308" r:id="rId32"/>
    <p:sldId id="278" r:id="rId33"/>
    <p:sldId id="279" r:id="rId34"/>
    <p:sldId id="320" r:id="rId35"/>
    <p:sldId id="280" r:id="rId36"/>
    <p:sldId id="281" r:id="rId37"/>
    <p:sldId id="282" r:id="rId38"/>
    <p:sldId id="283" r:id="rId39"/>
    <p:sldId id="284" r:id="rId40"/>
    <p:sldId id="285" r:id="rId41"/>
    <p:sldId id="309" r:id="rId42"/>
    <p:sldId id="286" r:id="rId43"/>
    <p:sldId id="317" r:id="rId44"/>
    <p:sldId id="287" r:id="rId45"/>
    <p:sldId id="301" r:id="rId46"/>
    <p:sldId id="288" r:id="rId47"/>
    <p:sldId id="302" r:id="rId48"/>
    <p:sldId id="303" r:id="rId49"/>
    <p:sldId id="304" r:id="rId50"/>
    <p:sldId id="310" r:id="rId51"/>
    <p:sldId id="290" r:id="rId52"/>
    <p:sldId id="294" r:id="rId53"/>
    <p:sldId id="291" r:id="rId54"/>
    <p:sldId id="292" r:id="rId55"/>
    <p:sldId id="293" r:id="rId56"/>
    <p:sldId id="316" r:id="rId57"/>
    <p:sldId id="298" r:id="rId58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09" charset="0"/>
        <a:ea typeface="Osaka" pitchFamily="-109" charset="-128"/>
        <a:cs typeface="Osaka" pitchFamily="-109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Watson" initials="RW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DFD6C3"/>
    <a:srgbClr val="000001"/>
    <a:srgbClr val="000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92"/>
    <p:restoredTop sz="94528"/>
  </p:normalViewPr>
  <p:slideViewPr>
    <p:cSldViewPr>
      <p:cViewPr varScale="1">
        <p:scale>
          <a:sx n="80" d="100"/>
          <a:sy n="80" d="100"/>
        </p:scale>
        <p:origin x="148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155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740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126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8490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0856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29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195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8972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4757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42777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011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54319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339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88345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92039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45691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01498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1369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96212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19012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53474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206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apple.news</a:t>
            </a:r>
            <a:r>
              <a:rPr lang="en-US" dirty="0"/>
              <a:t>/AhdshG6GLTq2S98knnma67A</a:t>
            </a:r>
          </a:p>
        </p:txBody>
      </p:sp>
    </p:spTree>
    <p:extLst>
      <p:ext uri="{BB962C8B-B14F-4D97-AF65-F5344CB8AC3E}">
        <p14:creationId xmlns:p14="http://schemas.microsoft.com/office/powerpoint/2010/main" val="273579303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1914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30650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8529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7441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479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108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32605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3630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91577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4840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42314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0139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72081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705297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62596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693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8785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513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Times" charset="0"/>
                <a:ea typeface="Osaka" charset="-128"/>
                <a:cs typeface="Osaka" charset="-128"/>
              </a:rPr>
              <a:t>Maritime Mobile Service Identities (MMSIs) are nine digit </a:t>
            </a:r>
            <a:r>
              <a:rPr lang="en-US" sz="1200" b="1" kern="1200" dirty="0">
                <a:solidFill>
                  <a:schemeClr val="tx1"/>
                </a:solidFill>
                <a:latin typeface="Times" charset="0"/>
                <a:ea typeface="Osaka" charset="-128"/>
                <a:cs typeface="Osaka" charset="-128"/>
              </a:rPr>
              <a:t>numbers</a:t>
            </a:r>
            <a:r>
              <a:rPr lang="en-US" sz="1200" b="0" kern="1200" dirty="0">
                <a:solidFill>
                  <a:schemeClr val="tx1"/>
                </a:solidFill>
                <a:latin typeface="Times" charset="0"/>
                <a:ea typeface="Osaka" charset="-128"/>
                <a:cs typeface="Osaka" charset="-128"/>
              </a:rPr>
              <a:t> used by maritime digital selective calling (DSC), automatic identification systems (AIS) and certain other equipment to uniquely identify a ship or a coast radio station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ship number consists of the three letters “IMO” (International Maritime Organization) followed by a unique seven-digit number assigned to sea-going merchant ships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07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136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816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2876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8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27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78467-C8FE-1849-B1CB-C1059C3BF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8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1"/>
            <a:ext cx="2057400" cy="365125"/>
          </a:xfr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93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9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8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43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3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0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42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2/20/23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mysql.com/downloads/mysql/" TargetMode="External"/><Relationship Id="rId2" Type="http://schemas.openxmlformats.org/officeDocument/2006/relationships/hyperlink" Target="http://dev.mysql.com/downloads/workben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.mysql.com/doc/refman/8.0/en/macos-installation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netraffic.com/e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Olympic_Games_host_citi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noFill/>
          <a:ln w="9525" cmpd="sng"/>
        </p:spPr>
        <p:txBody>
          <a:bodyPr lIns="90487" tIns="44450" rIns="90487" bIns="44450" anchor="ctr"/>
          <a:lstStyle/>
          <a:p>
            <a:r>
              <a:rPr lang="en-US"/>
              <a:t>The single entity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 w="9525"/>
        </p:spPr>
        <p:txBody>
          <a:bodyPr lIns="90487" tIns="44450" rIns="90487" bIns="44450"/>
          <a:lstStyle/>
          <a:p>
            <a:r>
              <a:rPr lang="en-US" i="1" dirty="0"/>
              <a:t>I want to be alone</a:t>
            </a:r>
          </a:p>
          <a:p>
            <a:r>
              <a:rPr lang="en-US" dirty="0"/>
              <a:t>Greta Garbo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Allowable data types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SQL standard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820F37-13C2-2E42-984A-9C5FACD7732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10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2390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137312"/>
              </p:ext>
            </p:extLst>
          </p:nvPr>
        </p:nvGraphicFramePr>
        <p:xfrm>
          <a:off x="685800" y="2426938"/>
          <a:ext cx="8229600" cy="4233419"/>
        </p:xfrm>
        <a:graphic>
          <a:graphicData uri="http://schemas.openxmlformats.org/drawingml/2006/table">
            <a:tbl>
              <a:tblPr firstCol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Numeric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integer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31-bit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smallint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15-bit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float(p)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scientific format number of p binary digits precision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decimal(p,q)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packed decimal number of p digits total length; q decimal places to the right of the decimal point may be specified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String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char(n)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fixed length character string of n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varchar(n)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 length character string up to n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text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variable-length character string of up to 65,535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Date/time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 in the form yyyymmdd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 in the form hhmmss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timestamp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combination of date and time to the nearest microsecond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 with time zone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Same as time, with the addition of an offset from UTC of the specified 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timestamp with time zone 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Same as timestamp, with the addition of an offset from UTC of the specified time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Allowable data types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MS Access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89E057-DEB3-1147-B690-82011B21AA45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11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3394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882631"/>
              </p:ext>
            </p:extLst>
          </p:nvPr>
        </p:nvGraphicFramePr>
        <p:xfrm>
          <a:off x="701566" y="2255840"/>
          <a:ext cx="8213834" cy="422427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51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8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Text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 length character string of up to 255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Memo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variable length character string of up to 64,000 characters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Byte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 8-bit unsigned binary value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Integer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15-bit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Long Integer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31-bit signed binary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Single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signed number with an exponent in the range -45 to +38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Double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signed number with an exponent in the range -324 to +308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Date/time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formatted date or time for the years 100 through 9999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Currency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monetary 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AutoNumber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unique sequential number or random number assigned by Access whenever a new record is added to a table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Yes/No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binary field that contains one of two values (Yes/No, True/False, or On/Off)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OLE Object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 object, such as a spreadsheet, document, graphic, sound, or other binary data.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Hyperlink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 hyperlink address (e.g., a URL)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Defining a table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CREATE TABLE share (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CHAR(3),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VARCHAR(20)NOT NULL,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DECIMAL(6,2),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DECIMAL(8),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DECIMAL(5,2),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DECIMAL(2),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PRIMARY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KEY(shrcode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));</a:t>
            </a:r>
            <a:endParaRPr lang="en-US" sz="24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B39964-07BC-BC4F-9360-9C7853DC6380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7162800" y="4769298"/>
            <a:ext cx="1524000" cy="1223070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Are the selected data types a good choice?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Install MySQL Workbench &amp; Community Server</a:t>
            </a:r>
          </a:p>
          <a:p>
            <a:pPr lvl="1"/>
            <a:r>
              <a:rPr lang="en-US" sz="2000" dirty="0">
                <a:hlinkClick r:id="rId2"/>
              </a:rPr>
              <a:t>MySQL workbench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MySQL Community Server</a:t>
            </a:r>
            <a:endParaRPr lang="en-US" sz="2000" dirty="0"/>
          </a:p>
          <a:p>
            <a:pPr lvl="2"/>
            <a:r>
              <a:rPr lang="en-US" sz="1800" dirty="0">
                <a:hlinkClick r:id="rId4"/>
              </a:rPr>
              <a:t>Instructions</a:t>
            </a:r>
            <a:endParaRPr lang="en-US" sz="1800" dirty="0"/>
          </a:p>
          <a:p>
            <a:pPr lvl="2"/>
            <a:r>
              <a:rPr lang="en-US" sz="1800" dirty="0"/>
              <a:t>The install wizard will ask you to create a username and password for the MySQL server. You will need this when you create a connection to the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2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Defining a table with MySQL workbench</a:t>
            </a:r>
          </a:p>
        </p:txBody>
      </p:sp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C4A3F-5EA6-1248-A4DD-DB45B1076ABB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14" y="1771998"/>
            <a:ext cx="6578600" cy="476691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MySQL Workbench preferences</a:t>
            </a:r>
          </a:p>
        </p:txBody>
      </p:sp>
      <p:pic>
        <p:nvPicPr>
          <p:cNvPr id="8" name="Content Placeholder 7" descr="hiding column information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80" r="-15280"/>
          <a:stretch>
            <a:fillRect/>
          </a:stretch>
        </p:blipFill>
        <p:spPr>
          <a:xfrm>
            <a:off x="990600" y="1752600"/>
            <a:ext cx="7769225" cy="4113212"/>
          </a:xfrm>
          <a:prstGeom prst="wedgeRoundRectCallou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E7D60-018F-9749-BC43-D2CA3B24B05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85800" y="2667000"/>
            <a:ext cx="1143000" cy="914400"/>
          </a:xfrm>
          <a:prstGeom prst="wedgeRoundRectCallout">
            <a:avLst>
              <a:gd name="adj1" fmla="val 74723"/>
              <a:gd name="adj2" fmla="val 37500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Hide column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 type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charset="-128"/>
              <a:cs typeface="Osaka" charset="-128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685800" y="4191000"/>
            <a:ext cx="1143000" cy="914400"/>
          </a:xfrm>
          <a:prstGeom prst="wedgeRoundRectCallout">
            <a:avLst>
              <a:gd name="adj1" fmla="val 73612"/>
              <a:gd name="adj2" fmla="val -79167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Hide column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Osaka" charset="-128"/>
                <a:cs typeface="Osaka" charset="-128"/>
              </a:rPr>
              <a:t> flag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Osaka" charset="-128"/>
              <a:cs typeface="Osaka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241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Defining a table with phpMyAdmin</a:t>
            </a:r>
          </a:p>
        </p:txBody>
      </p:sp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78FAD6-41CA-C745-9C61-5FD6DD91FDBE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16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30724" name="Picture 7" descr="VST:Books:Data Management:5e:slides:images:tablecreat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209800"/>
            <a:ext cx="41402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038600"/>
            <a:ext cx="8204200" cy="1220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sz="4000" dirty="0">
                <a:ea typeface="ＭＳ Ｐゴシック" pitchFamily="-109" charset="-128"/>
                <a:cs typeface="ＭＳ Ｐゴシック" pitchFamily="-109" charset="-128"/>
              </a:rPr>
              <a:t>Defining a table with MS Access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9CF5D6-32D9-684A-9B51-9CDCAB8D4E1B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17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34820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1000" y="1943100"/>
            <a:ext cx="5981700" cy="463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The share table</a:t>
            </a:r>
          </a:p>
        </p:txBody>
      </p:sp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B099AB-CBF2-E041-9FA3-7B7D88300F89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18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6804" name="Group 4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201668"/>
              </p:ext>
            </p:extLst>
          </p:nvPr>
        </p:nvGraphicFramePr>
        <p:xfrm>
          <a:off x="838200" y="1981200"/>
          <a:ext cx="8153400" cy="377825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share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Inserting rows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09800"/>
            <a:ext cx="7924800" cy="3962400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INSERT INTO share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(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shrcode,shrfirm,shrprice,shrqty,shrdiv,shrpe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VALUES ('FC','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Freedonia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Copper',27.5,10529,1.84,16);</a:t>
            </a:r>
          </a:p>
          <a:p>
            <a:pPr eaLnBrk="1" hangingPunct="1">
              <a:buFontTx/>
              <a:buNone/>
            </a:pPr>
            <a:endParaRPr lang="en-US" sz="2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Or</a:t>
            </a:r>
          </a:p>
          <a:p>
            <a:pPr eaLnBrk="1" hangingPunct="1">
              <a:buFontTx/>
              <a:buNone/>
            </a:pPr>
            <a:endParaRPr lang="en-US" sz="2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INSERT INTO share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VALUES ('FC','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Freedonia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Copper',27.5,10529,1.84,16);</a:t>
            </a:r>
            <a:endParaRPr lang="en-US" sz="24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8211D6-E504-984B-82B8-B105B37AF51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19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reality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database must mirror the real world if it is to answer questions about the real world</a:t>
            </a:r>
          </a:p>
          <a:p>
            <a:r>
              <a:rPr lang="en-US" dirty="0"/>
              <a:t>Data modeling is a design technique for capturing reality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AF4C8-CA08-E747-9CB1-5D2EFD94FD4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7" name="AutoShape 9"/>
          <p:cNvSpPr>
            <a:spLocks noChangeArrowheads="1"/>
          </p:cNvSpPr>
          <p:nvPr/>
        </p:nvSpPr>
        <p:spPr bwMode="auto">
          <a:xfrm>
            <a:off x="7162800" y="5056188"/>
            <a:ext cx="1524000" cy="649287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>
                <a:solidFill>
                  <a:srgbClr val="000000"/>
                </a:solidFill>
                <a:latin typeface="Georgia" pitchFamily="-109" charset="0"/>
              </a:rPr>
              <a:t>Reality matters</a:t>
            </a:r>
            <a:endParaRPr lang="en-US" sz="1400" b="1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from a text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MySQL Workbench’s import facility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2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Inserting rows with </a:t>
            </a:r>
            <a:r>
              <a:rPr lang="en-US" dirty="0" err="1">
                <a:ea typeface="ＭＳ Ｐゴシック" pitchFamily="-109" charset="-128"/>
                <a:cs typeface="ＭＳ Ｐゴシック" pitchFamily="-109" charset="-128"/>
              </a:rPr>
              <a:t>MySQL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 Workbench</a:t>
            </a:r>
          </a:p>
        </p:txBody>
      </p:sp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E8A9A-79B0-434B-B71F-AF9EDD8016B0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21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667000"/>
            <a:ext cx="7195771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Inserting rows with phpMyAdmin</a:t>
            </a:r>
          </a:p>
        </p:txBody>
      </p:sp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E64C95-B08A-6F4F-9552-C61AFB2DA23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43012" name="Picture 1029" descr="VST:Books:Data Management:5e:slides:images:shrinse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14600"/>
            <a:ext cx="599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Inserting rows with MS Access</a:t>
            </a:r>
          </a:p>
        </p:txBody>
      </p:sp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BAD6C-B311-8A49-8455-9D2150550B75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47108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209800"/>
            <a:ext cx="6565900" cy="336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MySQL Workbench to design your data model for recording details of Olympic cities</a:t>
            </a:r>
          </a:p>
          <a:p>
            <a:r>
              <a:rPr lang="en-US" dirty="0"/>
              <a:t>Create a table and add rows for the first three Olympics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D5314-CED5-0248-B5E5-32D3D88A1FC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43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Querying a table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List all data in the share table.</a:t>
            </a:r>
          </a:p>
          <a:p>
            <a:pPr eaLnBrk="1" hangingPunct="1">
              <a:buFontTx/>
              <a:buNone/>
            </a:pPr>
            <a:endParaRPr lang="en-US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2F74EF-84B1-D840-8035-D0BE48D077B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25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8799" name="Group 3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251432"/>
              </p:ext>
            </p:extLst>
          </p:nvPr>
        </p:nvGraphicFramePr>
        <p:xfrm>
          <a:off x="762000" y="3429000"/>
          <a:ext cx="8153400" cy="314116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0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6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79450" algn="dec"/>
                        </a:tabLst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79450" algn="dec"/>
                        </a:tabLst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79450" algn="dec"/>
                        </a:tabLst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0" marR="22860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Project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Choosing columns</a:t>
            </a: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 vertical slice</a:t>
            </a:r>
          </a:p>
        </p:txBody>
      </p:sp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4ED77-C3BD-734F-BDD3-3ECB93A96C1E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26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19842" name="Group 3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804858"/>
              </p:ext>
            </p:extLst>
          </p:nvPr>
        </p:nvGraphicFramePr>
        <p:xfrm>
          <a:off x="762000" y="2819400"/>
          <a:ext cx="8153400" cy="377825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share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Project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a firm’s name and price-earnings ratio.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share;</a:t>
            </a:r>
            <a:endParaRPr lang="en-US" sz="24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2EDC27-D43C-C948-8520-28E0DD2C162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27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0592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52097"/>
              </p:ext>
            </p:extLst>
          </p:nvPr>
        </p:nvGraphicFramePr>
        <p:xfrm>
          <a:off x="990600" y="3016563"/>
          <a:ext cx="3581400" cy="3160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66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Restrict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Choosing rows</a:t>
            </a: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 horizontal slice</a:t>
            </a:r>
          </a:p>
        </p:txBody>
      </p:sp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2F726E-EB17-6249-A79F-9C5407CF8D56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28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2918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84619"/>
              </p:ext>
            </p:extLst>
          </p:nvPr>
        </p:nvGraphicFramePr>
        <p:xfrm>
          <a:off x="838200" y="2819400"/>
          <a:ext cx="8153400" cy="3778255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share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56435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Restrict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8229600" cy="3962400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Get all firms with a price-earnings ratio less than 12.</a:t>
            </a:r>
          </a:p>
          <a:p>
            <a:pPr eaLnBrk="1" hangingPunct="1"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&lt; 12;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93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3E72B6-C6B0-654A-A2FB-8B4F9A5FA092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29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3722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06577"/>
              </p:ext>
            </p:extLst>
          </p:nvPr>
        </p:nvGraphicFramePr>
        <p:xfrm>
          <a:off x="990600" y="3810000"/>
          <a:ext cx="7162800" cy="221138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An entity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Some thing in the environment</a:t>
            </a:r>
          </a:p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Represented by a rectangle</a:t>
            </a:r>
          </a:p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An instance is a particular occurrence of an entity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3B0268-38B1-2049-B622-CFE0BD507F12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20485" name="Picture 8" descr="FireLite:Books:Data Management:6e:Art PNG:03-shar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2209800"/>
            <a:ext cx="198755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Project and restrict combo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7769225" cy="27289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Choosing rows and columns</a:t>
            </a: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List the firm’s name, price, quantity, and dividend where share holding is at least 100,000.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endParaRPr lang="en-US" sz="20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 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&gt;= 100000;</a:t>
            </a:r>
            <a:endParaRPr lang="en-US" sz="200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14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E04D7D-E76B-7B42-BB40-4BBC2DB7958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30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5690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237077"/>
              </p:ext>
            </p:extLst>
          </p:nvPr>
        </p:nvGraphicFramePr>
        <p:xfrm>
          <a:off x="1371600" y="4700587"/>
          <a:ext cx="6705600" cy="1450976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57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 the name and price </a:t>
            </a:r>
            <a:r>
              <a:rPr lang="en-US"/>
              <a:t>of those shares </a:t>
            </a:r>
            <a:r>
              <a:rPr lang="en-US" dirty="0"/>
              <a:t>where the share price is greater than 10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1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Primary key retrieval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687387" y="1690689"/>
            <a:ext cx="7769225" cy="28813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 query using the primary key returns at most one row</a:t>
            </a:r>
          </a:p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firms whose code is AR.</a:t>
            </a: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'AR';</a:t>
            </a: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AB5378-46F2-D442-956F-4CDE9261D636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6712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75420"/>
              </p:ext>
            </p:extLst>
          </p:nvPr>
        </p:nvGraphicFramePr>
        <p:xfrm>
          <a:off x="990600" y="4353142"/>
          <a:ext cx="6629400" cy="78263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17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Primary key retrieval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89"/>
            <a:ext cx="7769225" cy="39481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 query not using the primary key can return more than one row</a:t>
            </a:r>
            <a:endParaRPr lang="en-US" sz="1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firms with a dividend of 2.50.</a:t>
            </a: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2.5;</a:t>
            </a: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55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D9251F-D5A2-944A-86A9-AE3DD97FAC1F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7848" name="Group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375880"/>
              </p:ext>
            </p:extLst>
          </p:nvPr>
        </p:nvGraphicFramePr>
        <p:xfrm>
          <a:off x="969962" y="4419600"/>
          <a:ext cx="7086600" cy="911225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2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12635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6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 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R="2286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47FE231-239E-7F57-623D-CE089CAD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Mis-identification mess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B28EF-6D73-BA8E-E40B-05B2C8298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Jieun</a:t>
            </a:r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 Kim of Los Angeles and </a:t>
            </a:r>
            <a:r>
              <a:rPr lang="en-US" dirty="0" err="1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Jieun</a:t>
            </a:r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 Kim of Chicagoland were mistakenly issued the same Social Security number when they emigrated to the US</a:t>
            </a:r>
          </a:p>
          <a:p>
            <a:pPr lvl="1"/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They have the same name</a:t>
            </a:r>
          </a:p>
          <a:p>
            <a:pPr lvl="1"/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They were born on the same day in South Korea</a:t>
            </a:r>
          </a:p>
          <a:p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Consequences</a:t>
            </a:r>
          </a:p>
          <a:p>
            <a:pPr lvl="1"/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Banking and savings accounts shut down</a:t>
            </a:r>
          </a:p>
          <a:p>
            <a:pPr lvl="1"/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Credit cards blocked</a:t>
            </a:r>
          </a:p>
          <a:p>
            <a:pPr lvl="1"/>
            <a:r>
              <a:rPr lang="en-US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Suspected </a:t>
            </a:r>
            <a:r>
              <a:rPr lang="en-US" dirty="0">
                <a:solidFill>
                  <a:srgbClr val="1A1A1A"/>
                </a:solidFill>
                <a:effectLst/>
                <a:latin typeface="Helvetica Neue" panose="02000503000000020004" pitchFamily="2" charset="0"/>
              </a:rPr>
              <a:t>of engaging in identity theft.</a:t>
            </a:r>
          </a:p>
          <a:p>
            <a:pPr marL="0" indent="0">
              <a:buNone/>
            </a:pPr>
            <a:endParaRPr lang="en-US" dirty="0">
              <a:solidFill>
                <a:srgbClr val="1A1A1A"/>
              </a:solidFill>
              <a:effectLst/>
              <a:latin typeface="Helvetica Neue" panose="02000503000000020004" pitchFamily="2" charset="0"/>
            </a:endParaRPr>
          </a:p>
          <a:p>
            <a:endParaRPr lang="en-US" dirty="0">
              <a:solidFill>
                <a:srgbClr val="1A1A1A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8218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IN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Used with a list of values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data on firms with codes of FC, AR, or SLG.</a:t>
            </a:r>
          </a:p>
          <a:p>
            <a:pPr eaLnBrk="1" hangingPunct="1">
              <a:buFontTx/>
              <a:buNone/>
            </a:pP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latin typeface="Courier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IN ('FC','AR','SLG');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or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'FC' OR 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 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'AR' OR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'SLG';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FC949-CB69-AA47-B183-C270FB9BA601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35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8866" name="Group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212113"/>
              </p:ext>
            </p:extLst>
          </p:nvPr>
        </p:nvGraphicFramePr>
        <p:xfrm>
          <a:off x="914400" y="5137039"/>
          <a:ext cx="6858000" cy="1371601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  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NOT IN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>
          <a:xfrm>
            <a:off x="1062038" y="1766888"/>
            <a:ext cx="8081962" cy="41132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Not in a list of values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Report all firms other than those with the code CS or PT.</a:t>
            </a: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NOT IN ('CS', 'PT');</a:t>
            </a: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is equivalent to:</a:t>
            </a:r>
          </a:p>
          <a:p>
            <a:pPr eaLnBrk="1" hangingPunct="1">
              <a:buFontTx/>
              <a:buNone/>
            </a:pPr>
            <a:r>
              <a:rPr lang="en-US" sz="18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1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&lt;&gt; 'CS' AND </a:t>
            </a:r>
            <a:r>
              <a:rPr lang="en-US" sz="1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&lt;&gt; 'PT';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5934EE-6A38-6847-AC1B-5AD7368B2450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36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29917" name="Group 2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66301"/>
              </p:ext>
            </p:extLst>
          </p:nvPr>
        </p:nvGraphicFramePr>
        <p:xfrm>
          <a:off x="1219200" y="4313555"/>
          <a:ext cx="6934200" cy="2407921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output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057400"/>
            <a:ext cx="7769225" cy="4113213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columns</a:t>
            </a:r>
          </a:p>
          <a:p>
            <a:pPr lvl="1" eaLnBrk="1" hangingPunct="1"/>
            <a:r>
              <a:rPr lang="en-US"/>
              <a:t>Columns are reported in the order specified in the SQL command</a:t>
            </a: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rows</a:t>
            </a:r>
          </a:p>
          <a:p>
            <a:pPr lvl="1" eaLnBrk="1" hangingPunct="1"/>
            <a:r>
              <a:rPr lang="en-US"/>
              <a:t>Rows are ordered using the </a:t>
            </a:r>
            <a:r>
              <a:rPr lang="en-US">
                <a:latin typeface="Courier New" pitchFamily="-109" charset="0"/>
              </a:rPr>
              <a:t>ORDER BY</a:t>
            </a:r>
            <a:r>
              <a:rPr lang="en-US"/>
              <a:t> clause</a:t>
            </a:r>
          </a:p>
        </p:txBody>
      </p:sp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4825" y="6354761"/>
            <a:ext cx="2057400" cy="365125"/>
          </a:xfrm>
          <a:noFill/>
        </p:spPr>
        <p:txBody>
          <a:bodyPr/>
          <a:lstStyle/>
          <a:p>
            <a:fld id="{5A53F716-357E-224C-AAEF-199E1DCED99D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37</a:t>
            </a:fld>
            <a:endParaRPr lang="en-US" dirty="0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columns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10;</a:t>
            </a: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 WHERE </a:t>
            </a:r>
            <a:r>
              <a:rPr lang="en-US" sz="1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1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10;</a:t>
            </a:r>
          </a:p>
          <a:p>
            <a:pPr eaLnBrk="1" hangingPunct="1"/>
            <a:endParaRPr lang="en-US" sz="18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37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02C67-BC36-D140-8516-45A082B6241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38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1845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895753"/>
              </p:ext>
            </p:extLst>
          </p:nvPr>
        </p:nvGraphicFramePr>
        <p:xfrm>
          <a:off x="751490" y="2514600"/>
          <a:ext cx="3200400" cy="11350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841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65614"/>
              </p:ext>
            </p:extLst>
          </p:nvPr>
        </p:nvGraphicFramePr>
        <p:xfrm>
          <a:off x="762000" y="4876800"/>
          <a:ext cx="3200400" cy="1066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Ordering rows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0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List all firms where PE is at least 12 and order the report in descending PE. Where PE ratios are identical, list firms in alphabetical order.</a:t>
            </a:r>
          </a:p>
          <a:p>
            <a:pPr eaLnBrk="1" hangingPunct="1">
              <a:buFontTx/>
              <a:buNone/>
            </a:pPr>
            <a:endParaRPr lang="en-US" sz="20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* FROM share WHERE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&gt;= 12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ORDER BY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DESC,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57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74742E-AB87-074F-91B3-8751E8BA737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39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2992" name="Group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790253"/>
              </p:ext>
            </p:extLst>
          </p:nvPr>
        </p:nvGraphicFramePr>
        <p:xfrm>
          <a:off x="914400" y="4022315"/>
          <a:ext cx="6858000" cy="2209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shrcode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shrdiv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Attributes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2038" y="1766888"/>
            <a:ext cx="4875212" cy="411321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An attribute is a discrete data element that describes an entity</a:t>
            </a:r>
          </a:p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Attribute names must be unique within a data model</a:t>
            </a:r>
          </a:p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Attribute names must be meaningful</a:t>
            </a:r>
          </a:p>
        </p:txBody>
      </p:sp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FF83E-76D3-5045-97DE-6F7429FB3CC1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pic>
        <p:nvPicPr>
          <p:cNvPr id="22533" name="Picture 5" descr="FireLite:Books:Data Management:6e:Art PNG:03-share with attribut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1906" y="1766888"/>
            <a:ext cx="22494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Calculating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772400" cy="4038600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800" i="1" dirty="0">
                <a:ea typeface="ＭＳ Ｐゴシック" pitchFamily="-109" charset="-128"/>
                <a:cs typeface="ＭＳ Ｐゴシック" pitchFamily="-109" charset="-128"/>
              </a:rPr>
              <a:t>Get firm name, price, quantity, and firm yield.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/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*100 AS yield FROM share;</a:t>
            </a:r>
            <a:endParaRPr lang="en-US" sz="2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sz="2800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C4A026-E1F6-934B-A0EE-05C16D837354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40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3994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05329"/>
              </p:ext>
            </p:extLst>
          </p:nvPr>
        </p:nvGraphicFramePr>
        <p:xfrm>
          <a:off x="1066800" y="3318822"/>
          <a:ext cx="6629400" cy="3402654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3192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shrprice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shrqty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yield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10,529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6.69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12,635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4.52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22,010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4.15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32,868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5.32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6,390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7.95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154,713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14.29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231,678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13.96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12,323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4.80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4,716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4.74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1,234,923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8.89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 the </a:t>
            </a:r>
            <a:r>
              <a:rPr lang="en-US"/>
              <a:t>total dividends </a:t>
            </a:r>
            <a:r>
              <a:rPr lang="en-US" dirty="0"/>
              <a:t>earned </a:t>
            </a:r>
            <a:r>
              <a:rPr lang="en-US"/>
              <a:t>by each </a:t>
            </a:r>
            <a:r>
              <a:rPr lang="en-US" dirty="0"/>
              <a:t>share. Report the name of the firm and the payment sorted from highest to lowest payment.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298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Built-in functions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COUNT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AVG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SUM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MIN</a:t>
            </a: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, and </a:t>
            </a:r>
            <a:r>
              <a:rPr lang="en-US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MAX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Find the average dividend.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AVG(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 AS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avgdiv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What is the average yield for the portfolio?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AVG(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shrdiv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/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*100) AS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avgyield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share;</a:t>
            </a:r>
          </a:p>
        </p:txBody>
      </p:sp>
      <p:sp>
        <p:nvSpPr>
          <p:cNvPr id="798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1F35A9-9655-3944-845C-97B206946CCF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42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492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907946"/>
              </p:ext>
            </p:extLst>
          </p:nvPr>
        </p:nvGraphicFramePr>
        <p:xfrm>
          <a:off x="990600" y="3505200"/>
          <a:ext cx="914400" cy="6397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avgdiv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2.03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923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170918"/>
              </p:ext>
            </p:extLst>
          </p:nvPr>
        </p:nvGraphicFramePr>
        <p:xfrm>
          <a:off x="990600" y="5663925"/>
          <a:ext cx="1066800" cy="7921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40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avgyield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5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7.53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COUNT(*)</a:t>
            </a:r>
            <a:r>
              <a:rPr lang="en-US" dirty="0"/>
              <a:t> counts all rows</a:t>
            </a:r>
          </a:p>
          <a:p>
            <a:r>
              <a:rPr lang="en-US" dirty="0">
                <a:latin typeface="Courier New"/>
                <a:cs typeface="Courier New"/>
              </a:rPr>
              <a:t>COUNT(</a:t>
            </a:r>
            <a:r>
              <a:rPr lang="en-US" dirty="0" err="1">
                <a:latin typeface="Courier New"/>
                <a:cs typeface="Courier New"/>
              </a:rPr>
              <a:t>columname</a:t>
            </a:r>
            <a:r>
              <a:rPr lang="en-US" dirty="0">
                <a:latin typeface="Courier New"/>
                <a:cs typeface="Courier New"/>
              </a:rPr>
              <a:t>)</a:t>
            </a:r>
            <a:r>
              <a:rPr lang="en-US" dirty="0"/>
              <a:t>counts rows with non null values for </a:t>
            </a:r>
            <a:r>
              <a:rPr lang="en-US" dirty="0" err="1">
                <a:latin typeface="Courier New"/>
                <a:cs typeface="Courier New"/>
              </a:rPr>
              <a:t>columname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478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Subqueries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A query within a query</a:t>
            </a:r>
          </a:p>
          <a:p>
            <a:pPr eaLnBrk="1" hangingPunct="1">
              <a:buFontTx/>
              <a:buNone/>
            </a:pPr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Report all firms with a PE ratio greater than the average for the portfolio.</a:t>
            </a:r>
          </a:p>
          <a:p>
            <a:pPr eaLnBrk="1" hangingPunct="1">
              <a:buFontTx/>
              <a:buNone/>
            </a:pPr>
            <a:endParaRPr lang="en-US" sz="12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,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 WHERE              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&gt;(SELECT AVG(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)FROM share);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4CC38C-5987-1B43-93D1-D61B14072E0C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5988" name="Group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754476"/>
              </p:ext>
            </p:extLst>
          </p:nvPr>
        </p:nvGraphicFramePr>
        <p:xfrm>
          <a:off x="990600" y="4478336"/>
          <a:ext cx="3276600" cy="18335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concise and flexible method for string searching</a:t>
            </a:r>
          </a:p>
          <a:p>
            <a:r>
              <a:rPr lang="en-US" dirty="0"/>
              <a:t>Commands are handled by a regular expression processor</a:t>
            </a:r>
          </a:p>
          <a:p>
            <a:r>
              <a:rPr lang="en-US" dirty="0"/>
              <a:t>Supported by many programming languages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Regular expression</a:t>
            </a:r>
          </a:p>
        </p:txBody>
      </p:sp>
      <p:sp>
        <p:nvSpPr>
          <p:cNvPr id="8397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828800"/>
            <a:ext cx="7772400" cy="39624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Search for a string</a:t>
            </a:r>
          </a:p>
          <a:p>
            <a:pPr eaLnBrk="1" hangingPunct="1">
              <a:buFontTx/>
              <a:buNone/>
            </a:pPr>
            <a:r>
              <a:rPr lang="en-US" sz="2800" i="1" dirty="0">
                <a:ea typeface="ＭＳ Ｐゴシック" pitchFamily="-109" charset="-128"/>
                <a:cs typeface="ＭＳ Ｐゴシック" pitchFamily="-109" charset="-128"/>
              </a:rPr>
              <a:t>List all firms containing ‘Ruby’ in their name.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WHERE </a:t>
            </a:r>
            <a:r>
              <a:rPr lang="en-US" sz="28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8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REGEXP 'Ruby';</a:t>
            </a:r>
            <a:endParaRPr lang="en-US" sz="24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2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2800" i="1" dirty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39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CD1573-BA7D-C646-98D5-68F56F357957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46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36908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325476"/>
              </p:ext>
            </p:extLst>
          </p:nvPr>
        </p:nvGraphicFramePr>
        <p:xfrm>
          <a:off x="1219200" y="4267200"/>
          <a:ext cx="1905000" cy="6858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shrfirm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Search for alternative strings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[</a:t>
            </a:r>
            <a:r>
              <a:rPr lang="en-GB" dirty="0" err="1"/>
              <a:t>a|b</a:t>
            </a:r>
            <a:r>
              <a:rPr lang="en-GB" dirty="0"/>
              <a:t>] finds 'a' or '</a:t>
            </a:r>
            <a:r>
              <a:rPr lang="en-GB" dirty="0" err="1"/>
              <a:t>b</a:t>
            </a:r>
            <a:r>
              <a:rPr lang="en-GB" dirty="0"/>
              <a:t>'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| is the alternation symbol</a:t>
            </a:r>
          </a:p>
          <a:p>
            <a:pPr marL="0" indent="0"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i="1" dirty="0"/>
              <a:t>List firms containing gold or zinc in their name.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sz="2400" dirty="0">
                <a:latin typeface="Courier New"/>
                <a:cs typeface="Courier New"/>
              </a:rPr>
              <a:t>SELECT * FROM share	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WHERE LOWER(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r>
              <a:rPr lang="en-US" sz="2400" dirty="0">
                <a:latin typeface="Courier New"/>
                <a:cs typeface="Courier New"/>
              </a:rPr>
              <a:t>)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		REGEXP '</a:t>
            </a:r>
            <a:r>
              <a:rPr lang="en-US" sz="2400" dirty="0" err="1">
                <a:latin typeface="Courier New"/>
                <a:cs typeface="Courier New"/>
              </a:rPr>
              <a:t>gold|zinc</a:t>
            </a:r>
            <a:r>
              <a:rPr lang="en-US" sz="2400" dirty="0">
                <a:latin typeface="Courier New"/>
                <a:cs typeface="Courier New"/>
              </a:rPr>
              <a:t>';</a:t>
            </a:r>
            <a:endParaRPr lang="en-GB" sz="2400" dirty="0">
              <a:latin typeface="Courier New"/>
              <a:cs typeface="Courier New"/>
            </a:endParaRPr>
          </a:p>
          <a:p>
            <a:r>
              <a:rPr lang="en-US" dirty="0"/>
              <a:t>LOWER is a built-in MySQL function to convert a string to all lowercase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Search for a beginning string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^ means at the start of the string</a:t>
            </a:r>
          </a:p>
          <a:p>
            <a:pPr marL="0" indent="0"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i="1" dirty="0"/>
              <a:t>List the firms whose name begins with Sri.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sz="2400" dirty="0">
                <a:latin typeface="Courier New"/>
                <a:cs typeface="Courier New"/>
              </a:rPr>
              <a:t>SELECT * FROM share	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WHERE 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r>
              <a:rPr lang="en-US" sz="2400" dirty="0">
                <a:latin typeface="Courier New"/>
                <a:cs typeface="Courier New"/>
              </a:rPr>
              <a:t> REGEXP '^Sri';</a:t>
            </a:r>
            <a:endParaRPr lang="en-GB" sz="2400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Search for a ending string</a:t>
            </a:r>
          </a:p>
          <a:p>
            <a:pPr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dirty="0"/>
              <a:t>$ means at the end of the string</a:t>
            </a:r>
          </a:p>
          <a:p>
            <a:pPr marL="0" indent="0"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GB" i="1" dirty="0"/>
              <a:t>List the firms whose name ends in Geese.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sz="2400" dirty="0">
                <a:latin typeface="Courier New"/>
                <a:cs typeface="Courier New"/>
              </a:rPr>
              <a:t>SELECT 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endParaRPr lang="en-US" sz="2400" dirty="0">
              <a:latin typeface="Courier New"/>
              <a:cs typeface="Courier New"/>
            </a:endParaRP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FROM share</a:t>
            </a:r>
          </a:p>
          <a:p>
            <a:pPr>
              <a:buNone/>
              <a:tabLst>
                <a:tab pos="457200" algn="l"/>
                <a:tab pos="693738" algn="l"/>
                <a:tab pos="914400" algn="l"/>
                <a:tab pos="1150938" algn="l"/>
              </a:tabLst>
            </a:pPr>
            <a:r>
              <a:rPr lang="en-US" sz="2400" dirty="0">
                <a:latin typeface="Courier New"/>
                <a:cs typeface="Courier New"/>
              </a:rPr>
              <a:t>			WHERE LOWER(</a:t>
            </a:r>
            <a:r>
              <a:rPr lang="en-US" sz="2400" dirty="0" err="1">
                <a:latin typeface="Courier New"/>
                <a:cs typeface="Courier New"/>
              </a:rPr>
              <a:t>shrfirm</a:t>
            </a:r>
            <a:r>
              <a:rPr lang="en-US" sz="2400" dirty="0">
                <a:latin typeface="Courier New"/>
                <a:cs typeface="Courier New"/>
              </a:rPr>
              <a:t>) REGEXP 'Geese$';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Identifiers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instance of an entity must be uniquely identified</a:t>
            </a:r>
          </a:p>
          <a:p>
            <a:r>
              <a:rPr lang="en-US" dirty="0"/>
              <a:t>An identifier can be an attribute or collection of attributes</a:t>
            </a:r>
          </a:p>
          <a:p>
            <a:r>
              <a:rPr lang="en-US" dirty="0"/>
              <a:t>An identifier can be created if there is no obvious attribute</a:t>
            </a:r>
          </a:p>
          <a:p>
            <a:r>
              <a:rPr lang="en-US" dirty="0"/>
              <a:t>A leading asterisk denotes an identifier</a:t>
            </a:r>
          </a:p>
        </p:txBody>
      </p:sp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A193-578D-874A-9BB8-18ABA50790E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4581" name="Picture 5" descr="FireLite:Books:Data Management:6e:Art PNG:03-share with identifi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667794"/>
            <a:ext cx="212566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names of shares whose name contains sheep or geese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788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DISTINCT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689"/>
            <a:ext cx="7772400" cy="1828800"/>
          </a:xfrm>
          <a:noFill/>
        </p:spPr>
        <p:txBody>
          <a:bodyPr lIns="90487" tIns="44450" rIns="90487" bIns="44450"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dirty="0">
                <a:ea typeface="ＭＳ Ｐゴシック" pitchFamily="-109" charset="-128"/>
                <a:cs typeface="ＭＳ Ｐゴシック" pitchFamily="-109" charset="-128"/>
              </a:rPr>
              <a:t>Eliminating duplicate rows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59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3600" i="1" dirty="0">
                <a:ea typeface="ＭＳ Ｐゴシック" pitchFamily="-109" charset="-128"/>
                <a:cs typeface="ＭＳ Ｐゴシック" pitchFamily="-109" charset="-128"/>
              </a:rPr>
              <a:t>Find the number of different PE ratios.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dirty="0"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3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COUNT(DISTINCT </a:t>
            </a:r>
            <a:r>
              <a:rPr lang="en-US" sz="36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shrpe</a:t>
            </a:r>
            <a:r>
              <a:rPr lang="en-US" sz="36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)AS 'Different PEs' 	FROM share;</a:t>
            </a:r>
            <a:endParaRPr lang="en-US" sz="36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80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BC9D5-6779-E541-A548-14831CE4DA08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51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  <p:graphicFrame>
        <p:nvGraphicFramePr>
          <p:cNvPr id="88066" name="Object 2"/>
          <p:cNvGraphicFramePr>
            <a:graphicFrameLocks/>
          </p:cNvGraphicFramePr>
          <p:nvPr/>
        </p:nvGraphicFramePr>
        <p:xfrm>
          <a:off x="1155700" y="7616825"/>
          <a:ext cx="8699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626100" imgH="1358900" progId="Word.Document.8">
                  <p:embed/>
                </p:oleObj>
              </mc:Choice>
              <mc:Fallback>
                <p:oleObj name="Document" r:id="rId3" imgW="5626100" imgH="1358900" progId="Word.Document.8">
                  <p:embed/>
                  <p:pic>
                    <p:nvPicPr>
                      <p:cNvPr id="88066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337" t="24741" r="77203" b="32437"/>
                      <a:stretch>
                        <a:fillRect/>
                      </a:stretch>
                    </p:blipFill>
                    <p:spPr bwMode="auto">
                      <a:xfrm>
                        <a:off x="1155700" y="7616825"/>
                        <a:ext cx="8699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136" name="Group 2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054194"/>
              </p:ext>
            </p:extLst>
          </p:nvPr>
        </p:nvGraphicFramePr>
        <p:xfrm>
          <a:off x="990600" y="3708981"/>
          <a:ext cx="1600200" cy="9144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Different PEs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8078" name="AutoShape 227"/>
          <p:cNvSpPr>
            <a:spLocks noChangeArrowheads="1"/>
          </p:cNvSpPr>
          <p:nvPr/>
        </p:nvSpPr>
        <p:spPr bwMode="auto">
          <a:xfrm>
            <a:off x="6781800" y="4812874"/>
            <a:ext cx="1905000" cy="1502628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DISTINCT column-name is not implemented by all </a:t>
            </a:r>
            <a:r>
              <a:rPr lang="en-US" sz="1600" i="1">
                <a:solidFill>
                  <a:srgbClr val="000000"/>
                </a:solidFill>
                <a:latin typeface="Georgia" pitchFamily="-109" charset="0"/>
              </a:rPr>
              <a:t>relational systems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DISTINCT</a:t>
            </a:r>
          </a:p>
        </p:txBody>
      </p:sp>
      <p:sp>
        <p:nvSpPr>
          <p:cNvPr id="9011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r>
              <a:rPr lang="en-US" dirty="0"/>
              <a:t>Eliminating duplicate rows when reporting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Report the different values of the PE ratio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DISTINCT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FROM share;</a:t>
            </a:r>
          </a:p>
        </p:txBody>
      </p:sp>
      <p:sp>
        <p:nvSpPr>
          <p:cNvPr id="901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52E6-9285-374A-ABE2-5A9CAA3BF814}" type="slidenum">
              <a:rPr lang="en-US" smtClean="0"/>
              <a:pPr/>
              <a:t>52</a:t>
            </a:fld>
            <a:endParaRPr lang="en-US"/>
          </a:p>
        </p:txBody>
      </p:sp>
      <p:graphicFrame>
        <p:nvGraphicFramePr>
          <p:cNvPr id="90114" name="Object 2"/>
          <p:cNvGraphicFramePr>
            <a:graphicFrameLocks/>
          </p:cNvGraphicFramePr>
          <p:nvPr/>
        </p:nvGraphicFramePr>
        <p:xfrm>
          <a:off x="1155700" y="7616825"/>
          <a:ext cx="8699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626100" imgH="1358900" progId="Word.Document.8">
                  <p:embed/>
                </p:oleObj>
              </mc:Choice>
              <mc:Fallback>
                <p:oleObj name="Document" r:id="rId3" imgW="5626100" imgH="1358900" progId="Word.Document.8">
                  <p:embed/>
                  <p:pic>
                    <p:nvPicPr>
                      <p:cNvPr id="90114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337" t="24741" r="77203" b="32437"/>
                      <a:stretch>
                        <a:fillRect/>
                      </a:stretch>
                    </p:blipFill>
                    <p:spPr bwMode="auto">
                      <a:xfrm>
                        <a:off x="1155700" y="7616825"/>
                        <a:ext cx="8699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45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704792"/>
              </p:ext>
            </p:extLst>
          </p:nvPr>
        </p:nvGraphicFramePr>
        <p:xfrm>
          <a:off x="762000" y="3429000"/>
          <a:ext cx="914400" cy="29964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851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2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shrpe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0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6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0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10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12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19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51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15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86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8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	16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DELETE - deleting rows</a:t>
            </a:r>
          </a:p>
        </p:txBody>
      </p:sp>
      <p:sp>
        <p:nvSpPr>
          <p:cNvPr id="92164" name="Rectangle 3"/>
          <p:cNvSpPr>
            <a:spLocks noGrp="1" noChangeArrowheads="1"/>
          </p:cNvSpPr>
          <p:nvPr>
            <p:ph idx="1"/>
          </p:nvPr>
        </p:nvSpPr>
        <p:spPr>
          <a:xfrm>
            <a:off x="746125" y="1706455"/>
            <a:ext cx="7769225" cy="4113213"/>
          </a:xfrm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Erase the data for Burmese Elephant. All the shares have been sold.</a:t>
            </a:r>
          </a:p>
          <a:p>
            <a:pPr eaLnBrk="1" hangingPunct="1">
              <a:buFontTx/>
              <a:buNone/>
            </a:pP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DELETE FROM share 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   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'Burmese Elephant';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D5D04-9A87-2149-9173-4488785B0354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53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UPDATE - changing rows</a:t>
            </a:r>
          </a:p>
        </p:txBody>
      </p:sp>
      <p:sp>
        <p:nvSpPr>
          <p:cNvPr id="942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i="1" dirty="0">
                <a:ea typeface="ＭＳ Ｐゴシック" pitchFamily="-109" charset="-128"/>
                <a:cs typeface="ＭＳ Ｐゴシック" pitchFamily="-109" charset="-128"/>
              </a:rPr>
              <a:t>Change the share price of FC to 31.50.</a:t>
            </a: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Courier" pitchFamily="-109" charset="0"/>
                <a:ea typeface="ＭＳ Ｐゴシック" pitchFamily="-109" charset="-128"/>
                <a:cs typeface="ＭＳ Ｐゴシック" pitchFamily="-109" charset="-128"/>
              </a:rPr>
              <a:t>	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UPDATE share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SET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shrprice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31.50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shrcode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'FC';</a:t>
            </a:r>
            <a:endParaRPr lang="en-US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4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C290AF-26B8-7344-ADF5-DEAA245F9145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54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UPDATE - changing rows</a:t>
            </a:r>
          </a:p>
        </p:txBody>
      </p:sp>
      <p:sp>
        <p:nvSpPr>
          <p:cNvPr id="962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i="1" dirty="0">
                <a:ea typeface="ＭＳ Ｐゴシック" pitchFamily="-109" charset="-128"/>
                <a:cs typeface="ＭＳ Ｐゴシック" pitchFamily="-109" charset="-128"/>
              </a:rPr>
              <a:t>Increase the total number of shares for Nigerian Geese by 10% because of the recent bonus issue.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UPDATE share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SET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shrqty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*1.1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	WHERE </a:t>
            </a:r>
            <a:r>
              <a:rPr lang="en-US" sz="24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4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= 'Nigerian Geese';</a:t>
            </a:r>
          </a:p>
        </p:txBody>
      </p:sp>
      <p:sp>
        <p:nvSpPr>
          <p:cNvPr id="96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5EF2FA-8A41-F943-BDFF-F9DE5109971B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55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kinds of quotes</a:t>
            </a:r>
          </a:p>
          <a:p>
            <a:pPr lvl="1"/>
            <a:r>
              <a:rPr lang="en-US" dirty="0"/>
              <a:t>Single </a:t>
            </a:r>
            <a:r>
              <a:rPr lang="fr-FR" dirty="0">
                <a:solidFill>
                  <a:srgbClr val="FF0000"/>
                </a:solidFill>
              </a:rPr>
              <a:t>'</a:t>
            </a:r>
            <a:r>
              <a:rPr lang="fr-FR" dirty="0"/>
              <a:t> </a:t>
            </a:r>
            <a:r>
              <a:rPr lang="en-US" dirty="0"/>
              <a:t>(must be straight not curly)</a:t>
            </a:r>
          </a:p>
          <a:p>
            <a:pPr lvl="1"/>
            <a:r>
              <a:rPr lang="en-US" dirty="0"/>
              <a:t>Double </a:t>
            </a:r>
            <a:r>
              <a:rPr lang="en-US" dirty="0">
                <a:solidFill>
                  <a:srgbClr val="FF0000"/>
                </a:solidFill>
              </a:rPr>
              <a:t>"</a:t>
            </a:r>
            <a:r>
              <a:rPr lang="en-US" dirty="0"/>
              <a:t> (must be straight not curly)</a:t>
            </a:r>
          </a:p>
          <a:p>
            <a:pPr lvl="1"/>
            <a:r>
              <a:rPr lang="en-US" dirty="0"/>
              <a:t>Back </a:t>
            </a:r>
            <a:r>
              <a:rPr lang="en-US" dirty="0">
                <a:solidFill>
                  <a:srgbClr val="FF0000"/>
                </a:solidFill>
              </a:rPr>
              <a:t>`</a:t>
            </a:r>
            <a:r>
              <a:rPr lang="en-US" dirty="0"/>
              <a:t> ( left of 1 key)</a:t>
            </a:r>
          </a:p>
          <a:p>
            <a:r>
              <a:rPr lang="en-US" dirty="0"/>
              <a:t>In MySQL, the first two are equivalent and can be used interchangeably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SELECT `person first` FROM person WHERE `person last` = "O'Hara";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372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Summary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Introduced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Entity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Attribute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Identifier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SQL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CREATE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INSERT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SELECT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DELETE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>
                <a:latin typeface="Courier New" pitchFamily="-109" charset="0"/>
                <a:ea typeface="ＭＳ Ｐゴシック" pitchFamily="-109" charset="-128"/>
              </a:rPr>
              <a:t>UPDATE</a:t>
            </a:r>
          </a:p>
          <a:p>
            <a:pPr lvl="2" eaLnBrk="1" hangingPunct="1">
              <a:lnSpc>
                <a:spcPct val="90000"/>
              </a:lnSpc>
            </a:pPr>
            <a:endParaRPr lang="en-US" sz="2000">
              <a:ea typeface="ＭＳ Ｐゴシック" pitchFamily="-109" charset="-128"/>
            </a:endParaRPr>
          </a:p>
        </p:txBody>
      </p:sp>
      <p:sp>
        <p:nvSpPr>
          <p:cNvPr id="983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9763" y="6324600"/>
            <a:ext cx="1143000" cy="457200"/>
          </a:xfrm>
          <a:noFill/>
        </p:spPr>
        <p:txBody>
          <a:bodyPr/>
          <a:lstStyle/>
          <a:p>
            <a:fld id="{58C86BB7-0C5C-7A4D-9E3D-D1D5E237D51E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57</a:t>
            </a:fld>
            <a:endParaRPr lang="en-US" dirty="0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</a:t>
            </a:r>
            <a:r>
              <a:rPr lang="en-US" dirty="0">
                <a:hlinkClick r:id="rId3"/>
              </a:rPr>
              <a:t>www.marinetraffic.com/en/</a:t>
            </a:r>
            <a:endParaRPr lang="en-US" dirty="0"/>
          </a:p>
          <a:p>
            <a:r>
              <a:rPr lang="en-US" dirty="0"/>
              <a:t>Select a port of interest to view the ships currently within its vicinity</a:t>
            </a:r>
          </a:p>
          <a:p>
            <a:r>
              <a:rPr lang="en-US" dirty="0"/>
              <a:t>What technology is necessary to provide this information?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D5314-CED5-0248-B5E5-32D3D88A1F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8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legal entity identifier(LEI)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No global standard for identifying legal entities</a:t>
            </a:r>
          </a:p>
          <a:p>
            <a:r>
              <a:rPr lang="en-US" sz="2800" dirty="0"/>
              <a:t>Lehman Brothers collapse in 2008</a:t>
            </a:r>
          </a:p>
          <a:p>
            <a:pPr lvl="1"/>
            <a:r>
              <a:rPr lang="en-US" sz="2400" dirty="0"/>
              <a:t>209 registered subsidiaries, legal entities, in 21 countries</a:t>
            </a:r>
          </a:p>
          <a:p>
            <a:pPr lvl="1"/>
            <a:r>
              <a:rPr lang="en-US" sz="2400" dirty="0"/>
              <a:t>Party to more than 900,000 derivatives contracts</a:t>
            </a:r>
          </a:p>
          <a:p>
            <a:pPr lvl="1"/>
            <a:r>
              <a:rPr lang="en-US" sz="2400" dirty="0"/>
              <a:t>Creditors were unable to assess their exposure</a:t>
            </a:r>
          </a:p>
          <a:p>
            <a:r>
              <a:rPr lang="en-US" sz="2800" dirty="0"/>
              <a:t>Transitive nature of many investments (i.e., A owes B, B owes C, and C owes D)</a:t>
            </a:r>
          </a:p>
          <a:p>
            <a:r>
              <a:rPr lang="en-US" sz="2800" dirty="0"/>
              <a:t>LEI is </a:t>
            </a:r>
            <a:r>
              <a:rPr lang="en-US" dirty="0"/>
              <a:t>a </a:t>
            </a:r>
            <a:r>
              <a:rPr lang="en-US" sz="2800" dirty="0"/>
              <a:t>global standard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94B4A-D4F2-0846-95FA-8BCFE647A2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0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 data model for recording details of Olympic cities</a:t>
            </a:r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en.wikipedia.org</a:t>
            </a:r>
            <a:r>
              <a:rPr lang="en-US" dirty="0">
                <a:hlinkClick r:id="rId2"/>
              </a:rPr>
              <a:t>/wiki/</a:t>
            </a:r>
            <a:r>
              <a:rPr lang="en-US" dirty="0" err="1">
                <a:hlinkClick r:id="rId2"/>
              </a:rPr>
              <a:t>List_of_Olympic_Games_host_cities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94B4A-D4F2-0846-95FA-8BCFE647A2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8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Rules for creating a table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entity becomes a table</a:t>
            </a:r>
          </a:p>
          <a:p>
            <a:r>
              <a:rPr lang="en-US" dirty="0"/>
              <a:t>The entity name becomes the table name</a:t>
            </a:r>
          </a:p>
          <a:p>
            <a:r>
              <a:rPr lang="en-US" dirty="0"/>
              <a:t>Each attribute becomes a column</a:t>
            </a:r>
          </a:p>
          <a:p>
            <a:r>
              <a:rPr lang="en-US" dirty="0"/>
              <a:t>The identifier becomes the primary key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B982E-1B13-3043-A2E5-6F0D10DDE7E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7860</TotalTime>
  <Words>2809</Words>
  <Application>Microsoft Macintosh PowerPoint</Application>
  <PresentationFormat>Letter Paper (8.5x11 in)</PresentationFormat>
  <Paragraphs>932</Paragraphs>
  <Slides>57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Arial</vt:lpstr>
      <vt:lpstr>Calibri</vt:lpstr>
      <vt:lpstr>Calibri Light</vt:lpstr>
      <vt:lpstr>Courier</vt:lpstr>
      <vt:lpstr>Courier New</vt:lpstr>
      <vt:lpstr>Georgia</vt:lpstr>
      <vt:lpstr>Helvetica Neue</vt:lpstr>
      <vt:lpstr>Times</vt:lpstr>
      <vt:lpstr>Trebuchet MS</vt:lpstr>
      <vt:lpstr>Office Theme</vt:lpstr>
      <vt:lpstr>Document</vt:lpstr>
      <vt:lpstr>The single entity</vt:lpstr>
      <vt:lpstr>Modeling reality</vt:lpstr>
      <vt:lpstr>An entity</vt:lpstr>
      <vt:lpstr>Attributes</vt:lpstr>
      <vt:lpstr>Identifiers</vt:lpstr>
      <vt:lpstr>Exercise</vt:lpstr>
      <vt:lpstr>Global legal entity identifier(LEI) </vt:lpstr>
      <vt:lpstr>Exercise</vt:lpstr>
      <vt:lpstr>Rules for creating a table</vt:lpstr>
      <vt:lpstr>Allowable data types</vt:lpstr>
      <vt:lpstr>Allowable data types</vt:lpstr>
      <vt:lpstr>Defining a table</vt:lpstr>
      <vt:lpstr>Exercise</vt:lpstr>
      <vt:lpstr>Defining a table with MySQL workbench</vt:lpstr>
      <vt:lpstr>MySQL Workbench preferences</vt:lpstr>
      <vt:lpstr>Defining a table with phpMyAdmin</vt:lpstr>
      <vt:lpstr>Defining a table with MS Access</vt:lpstr>
      <vt:lpstr>The share table</vt:lpstr>
      <vt:lpstr>Inserting rows</vt:lpstr>
      <vt:lpstr>Importing from a text file</vt:lpstr>
      <vt:lpstr>Inserting rows with MySQL Workbench</vt:lpstr>
      <vt:lpstr>Inserting rows with phpMyAdmin</vt:lpstr>
      <vt:lpstr>Inserting rows with MS Access</vt:lpstr>
      <vt:lpstr>Exercise</vt:lpstr>
      <vt:lpstr>Querying a table</vt:lpstr>
      <vt:lpstr>Project</vt:lpstr>
      <vt:lpstr>Project</vt:lpstr>
      <vt:lpstr>Restrict</vt:lpstr>
      <vt:lpstr>Restrict</vt:lpstr>
      <vt:lpstr>Project and restrict combo</vt:lpstr>
      <vt:lpstr>Exercise</vt:lpstr>
      <vt:lpstr>Primary key retrieval</vt:lpstr>
      <vt:lpstr>Primary key retrieval</vt:lpstr>
      <vt:lpstr>Mis-identification mess</vt:lpstr>
      <vt:lpstr>IN</vt:lpstr>
      <vt:lpstr>NOT IN</vt:lpstr>
      <vt:lpstr>Ordering output</vt:lpstr>
      <vt:lpstr>Ordering columns</vt:lpstr>
      <vt:lpstr>Ordering rows</vt:lpstr>
      <vt:lpstr>Calculating</vt:lpstr>
      <vt:lpstr>Exercise</vt:lpstr>
      <vt:lpstr>Built-in functions</vt:lpstr>
      <vt:lpstr>COUNT</vt:lpstr>
      <vt:lpstr>Subqueries</vt:lpstr>
      <vt:lpstr>Regular expression</vt:lpstr>
      <vt:lpstr>Regular expression</vt:lpstr>
      <vt:lpstr>Regular expression</vt:lpstr>
      <vt:lpstr>Regular expression</vt:lpstr>
      <vt:lpstr>Regular expression</vt:lpstr>
      <vt:lpstr>Exercise</vt:lpstr>
      <vt:lpstr>DISTINCT</vt:lpstr>
      <vt:lpstr>DISTINCT</vt:lpstr>
      <vt:lpstr>DELETE - deleting rows</vt:lpstr>
      <vt:lpstr>UPDATE - changing rows</vt:lpstr>
      <vt:lpstr>UPDATE - changing rows</vt:lpstr>
      <vt:lpstr>Quotes</vt:lpstr>
      <vt:lpstr>Summary</vt:lpstr>
    </vt:vector>
  </TitlesOfParts>
  <Company>The 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single entity</dc:title>
  <cp:lastModifiedBy>Richard T Watson</cp:lastModifiedBy>
  <cp:revision>87</cp:revision>
  <dcterms:created xsi:type="dcterms:W3CDTF">2010-08-07T15:46:38Z</dcterms:created>
  <dcterms:modified xsi:type="dcterms:W3CDTF">2023-02-20T21:05:30Z</dcterms:modified>
</cp:coreProperties>
</file>