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1"/>
  </p:sldMasterIdLst>
  <p:notesMasterIdLst>
    <p:notesMasterId r:id="rId43"/>
  </p:notesMasterIdLst>
  <p:sldIdLst>
    <p:sldId id="257" r:id="rId2"/>
    <p:sldId id="258" r:id="rId3"/>
    <p:sldId id="300" r:id="rId4"/>
    <p:sldId id="288" r:id="rId5"/>
    <p:sldId id="290" r:id="rId6"/>
    <p:sldId id="261" r:id="rId7"/>
    <p:sldId id="260" r:id="rId8"/>
    <p:sldId id="285" r:id="rId9"/>
    <p:sldId id="292" r:id="rId10"/>
    <p:sldId id="293" r:id="rId11"/>
    <p:sldId id="294" r:id="rId12"/>
    <p:sldId id="295" r:id="rId13"/>
    <p:sldId id="262" r:id="rId14"/>
    <p:sldId id="263" r:id="rId15"/>
    <p:sldId id="264" r:id="rId16"/>
    <p:sldId id="296" r:id="rId17"/>
    <p:sldId id="297" r:id="rId18"/>
    <p:sldId id="298" r:id="rId19"/>
    <p:sldId id="299" r:id="rId20"/>
    <p:sldId id="266" r:id="rId21"/>
    <p:sldId id="267" r:id="rId22"/>
    <p:sldId id="268" r:id="rId23"/>
    <p:sldId id="269" r:id="rId24"/>
    <p:sldId id="270" r:id="rId25"/>
    <p:sldId id="271" r:id="rId26"/>
    <p:sldId id="272" r:id="rId27"/>
    <p:sldId id="273" r:id="rId28"/>
    <p:sldId id="291" r:id="rId29"/>
    <p:sldId id="274" r:id="rId30"/>
    <p:sldId id="275" r:id="rId31"/>
    <p:sldId id="276" r:id="rId32"/>
    <p:sldId id="303" r:id="rId33"/>
    <p:sldId id="278" r:id="rId34"/>
    <p:sldId id="279" r:id="rId35"/>
    <p:sldId id="289" r:id="rId36"/>
    <p:sldId id="280" r:id="rId37"/>
    <p:sldId id="281" r:id="rId38"/>
    <p:sldId id="282" r:id="rId39"/>
    <p:sldId id="283" r:id="rId40"/>
    <p:sldId id="284" r:id="rId41"/>
    <p:sldId id="287"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9"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9"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9"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9"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9" charset="0"/>
        <a:ea typeface="+mn-ea"/>
        <a:cs typeface="+mn-cs"/>
      </a:defRPr>
    </a:lvl5pPr>
    <a:lvl6pPr marL="2286000" algn="l" defTabSz="457200" rtl="0" eaLnBrk="1" latinLnBrk="0" hangingPunct="1">
      <a:defRPr sz="2400" kern="1200">
        <a:solidFill>
          <a:schemeClr val="tx1"/>
        </a:solidFill>
        <a:latin typeface="Times" pitchFamily="-109" charset="0"/>
        <a:ea typeface="+mn-ea"/>
        <a:cs typeface="+mn-cs"/>
      </a:defRPr>
    </a:lvl6pPr>
    <a:lvl7pPr marL="2743200" algn="l" defTabSz="457200" rtl="0" eaLnBrk="1" latinLnBrk="0" hangingPunct="1">
      <a:defRPr sz="2400" kern="1200">
        <a:solidFill>
          <a:schemeClr val="tx1"/>
        </a:solidFill>
        <a:latin typeface="Times" pitchFamily="-109" charset="0"/>
        <a:ea typeface="+mn-ea"/>
        <a:cs typeface="+mn-cs"/>
      </a:defRPr>
    </a:lvl7pPr>
    <a:lvl8pPr marL="3200400" algn="l" defTabSz="457200" rtl="0" eaLnBrk="1" latinLnBrk="0" hangingPunct="1">
      <a:defRPr sz="2400" kern="1200">
        <a:solidFill>
          <a:schemeClr val="tx1"/>
        </a:solidFill>
        <a:latin typeface="Times" pitchFamily="-109" charset="0"/>
        <a:ea typeface="+mn-ea"/>
        <a:cs typeface="+mn-cs"/>
      </a:defRPr>
    </a:lvl8pPr>
    <a:lvl9pPr marL="3657600" algn="l" defTabSz="457200" rtl="0" eaLnBrk="1" latinLnBrk="0" hangingPunct="1">
      <a:defRPr sz="2400" kern="1200">
        <a:solidFill>
          <a:schemeClr val="tx1"/>
        </a:solidFill>
        <a:latin typeface="Times" pitchFamily="-109" charset="0"/>
        <a:ea typeface="+mn-ea"/>
        <a:cs typeface="+mn-cs"/>
      </a:defRPr>
    </a:lvl9pPr>
  </p:defaultTextStyle>
  <p:extLst>
    <p:ext uri="{EFAFB233-063F-42B5-8137-9DF3F51BA10A}">
      <p15:sldGuideLst xmlns:p15="http://schemas.microsoft.com/office/powerpoint/2012/main">
        <p15:guide id="1" orient="horz" pos="2784">
          <p15:clr>
            <a:srgbClr val="A4A3A4"/>
          </p15:clr>
        </p15:guide>
        <p15:guide id="2" pos="36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5DCB02-9BB8-47FD-8907-85C794F793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48"/>
  </p:normalViewPr>
  <p:slideViewPr>
    <p:cSldViewPr>
      <p:cViewPr varScale="1">
        <p:scale>
          <a:sx n="112" d="100"/>
          <a:sy n="112" d="100"/>
        </p:scale>
        <p:origin x="240" y="192"/>
      </p:cViewPr>
      <p:guideLst>
        <p:guide orient="horz" pos="2784"/>
        <p:guide pos="36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37A6BAA9-D687-994F-AE9F-52CB1F601D21}" type="slidenum">
              <a:rPr lang="en-US"/>
              <a:pPr>
                <a:defRPr/>
              </a:pPr>
              <a:t>‹#›</a:t>
            </a:fld>
            <a:endParaRPr lang="en-US"/>
          </a:p>
        </p:txBody>
      </p:sp>
    </p:spTree>
    <p:extLst>
      <p:ext uri="{BB962C8B-B14F-4D97-AF65-F5344CB8AC3E}">
        <p14:creationId xmlns:p14="http://schemas.microsoft.com/office/powerpoint/2010/main" val="7166181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DAB39D3-F8E0-8F4C-A2BE-68E5748B257C}" type="slidenum">
              <a:rPr lang="en-US">
                <a:latin typeface="Times" pitchFamily="-109" charset="0"/>
              </a:rPr>
              <a:pPr/>
              <a:t>1</a:t>
            </a:fld>
            <a:endParaRPr lang="en-US">
              <a:latin typeface="Times" pitchFamily="-109" charset="0"/>
            </a:endParaRPr>
          </a:p>
        </p:txBody>
      </p:sp>
      <p:sp>
        <p:nvSpPr>
          <p:cNvPr id="16387" name="Rectangle 2"/>
          <p:cNvSpPr>
            <a:spLocks noGrp="1" noRot="1" noChangeAspect="1" noChangeArrowheads="1" noTextEdit="1"/>
          </p:cNvSpPr>
          <p:nvPr>
            <p:ph type="sldImg"/>
          </p:nvPr>
        </p:nvSpPr>
        <p:spPr>
          <a:ln w="12700" cap="flat">
            <a:solidFill>
              <a:schemeClr val="tx1"/>
            </a:solidFill>
          </a:ln>
        </p:spPr>
      </p:sp>
      <p:sp>
        <p:nvSpPr>
          <p:cNvPr id="16388"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365293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405DE2-1BB3-6544-A7CE-5FF8B22B7BA9}" type="slidenum">
              <a:rPr lang="en-US">
                <a:latin typeface="Times" pitchFamily="-109" charset="0"/>
              </a:rPr>
              <a:pPr/>
              <a:t>26</a:t>
            </a:fld>
            <a:endParaRPr lang="en-US">
              <a:latin typeface="Times" pitchFamily="-109" charset="0"/>
            </a:endParaRPr>
          </a:p>
        </p:txBody>
      </p:sp>
      <p:sp>
        <p:nvSpPr>
          <p:cNvPr id="41987" name="Rectangle 2"/>
          <p:cNvSpPr>
            <a:spLocks noGrp="1" noRot="1" noChangeAspect="1" noChangeArrowheads="1" noTextEdit="1"/>
          </p:cNvSpPr>
          <p:nvPr>
            <p:ph type="sldImg"/>
          </p:nvPr>
        </p:nvSpPr>
        <p:spPr>
          <a:ln w="12700" cap="flat">
            <a:solidFill>
              <a:schemeClr val="tx1"/>
            </a:solidFill>
          </a:ln>
        </p:spPr>
      </p:sp>
      <p:sp>
        <p:nvSpPr>
          <p:cNvPr id="41988"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35652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58551E7-54D8-6B4E-B1EE-73B214FE16F3}" type="slidenum">
              <a:rPr lang="en-US">
                <a:latin typeface="Times" pitchFamily="-109" charset="0"/>
              </a:rPr>
              <a:pPr/>
              <a:t>27</a:t>
            </a:fld>
            <a:endParaRPr lang="en-US">
              <a:latin typeface="Times" pitchFamily="-109" charset="0"/>
            </a:endParaRPr>
          </a:p>
        </p:txBody>
      </p:sp>
      <p:sp>
        <p:nvSpPr>
          <p:cNvPr id="44035" name="Rectangle 2"/>
          <p:cNvSpPr>
            <a:spLocks noGrp="1" noRot="1" noChangeAspect="1" noChangeArrowheads="1" noTextEdit="1"/>
          </p:cNvSpPr>
          <p:nvPr>
            <p:ph type="sldImg"/>
          </p:nvPr>
        </p:nvSpPr>
        <p:spPr>
          <a:ln w="12700" cap="flat">
            <a:solidFill>
              <a:schemeClr val="tx1"/>
            </a:solidFill>
          </a:ln>
        </p:spPr>
      </p:sp>
      <p:sp>
        <p:nvSpPr>
          <p:cNvPr id="44036"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44274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DEA8165-1D93-A149-A55A-111EA438B4EF}" type="slidenum">
              <a:rPr lang="en-US">
                <a:latin typeface="Times" pitchFamily="-109" charset="0"/>
              </a:rPr>
              <a:pPr/>
              <a:t>29</a:t>
            </a:fld>
            <a:endParaRPr lang="en-US">
              <a:latin typeface="Times" pitchFamily="-109" charset="0"/>
            </a:endParaRPr>
          </a:p>
        </p:txBody>
      </p:sp>
      <p:sp>
        <p:nvSpPr>
          <p:cNvPr id="46083" name="Rectangle 2"/>
          <p:cNvSpPr>
            <a:spLocks noGrp="1" noRot="1" noChangeAspect="1" noChangeArrowheads="1" noTextEdit="1"/>
          </p:cNvSpPr>
          <p:nvPr>
            <p:ph type="sldImg"/>
          </p:nvPr>
        </p:nvSpPr>
        <p:spPr>
          <a:ln w="12700" cap="flat">
            <a:solidFill>
              <a:schemeClr val="tx1"/>
            </a:solidFill>
          </a:ln>
        </p:spPr>
      </p:sp>
      <p:sp>
        <p:nvSpPr>
          <p:cNvPr id="46084"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90769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06BA788-68AA-3B4F-96D5-4EAF2E1F3B97}" type="slidenum">
              <a:rPr lang="en-US">
                <a:latin typeface="Times" pitchFamily="-109" charset="0"/>
              </a:rPr>
              <a:pPr/>
              <a:t>30</a:t>
            </a:fld>
            <a:endParaRPr lang="en-US">
              <a:latin typeface="Times" pitchFamily="-109" charset="0"/>
            </a:endParaRPr>
          </a:p>
        </p:txBody>
      </p:sp>
      <p:sp>
        <p:nvSpPr>
          <p:cNvPr id="48131" name="Rectangle 2"/>
          <p:cNvSpPr>
            <a:spLocks noGrp="1" noRot="1" noChangeAspect="1" noChangeArrowheads="1" noTextEdit="1"/>
          </p:cNvSpPr>
          <p:nvPr>
            <p:ph type="sldImg"/>
          </p:nvPr>
        </p:nvSpPr>
        <p:spPr>
          <a:ln w="12700" cap="flat">
            <a:solidFill>
              <a:schemeClr val="tx1"/>
            </a:solidFill>
          </a:ln>
        </p:spPr>
      </p:sp>
      <p:sp>
        <p:nvSpPr>
          <p:cNvPr id="48132"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99819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FB64C65-27AF-2841-92E5-CED45B8A70B9}" type="slidenum">
              <a:rPr lang="en-US">
                <a:latin typeface="Times" pitchFamily="-109" charset="0"/>
              </a:rPr>
              <a:pPr/>
              <a:t>33</a:t>
            </a:fld>
            <a:endParaRPr lang="en-US">
              <a:latin typeface="Times" pitchFamily="-109" charset="0"/>
            </a:endParaRPr>
          </a:p>
        </p:txBody>
      </p:sp>
      <p:sp>
        <p:nvSpPr>
          <p:cNvPr id="52227" name="Rectangle 2"/>
          <p:cNvSpPr>
            <a:spLocks noGrp="1" noRot="1" noChangeAspect="1" noChangeArrowheads="1" noTextEdit="1"/>
          </p:cNvSpPr>
          <p:nvPr>
            <p:ph type="sldImg"/>
          </p:nvPr>
        </p:nvSpPr>
        <p:spPr>
          <a:ln w="12700" cap="flat">
            <a:solidFill>
              <a:schemeClr val="tx1"/>
            </a:solidFill>
          </a:ln>
        </p:spPr>
      </p:sp>
      <p:sp>
        <p:nvSpPr>
          <p:cNvPr id="52228"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25888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Times" charset="0"/>
                <a:ea typeface="ＭＳ Ｐゴシック" pitchFamily="-109" charset="-128"/>
                <a:cs typeface="ＭＳ Ｐゴシック" pitchFamily="-109" charset="-128"/>
              </a:rPr>
              <a:t>Junglas</a:t>
            </a:r>
            <a:r>
              <a:rPr lang="en-US" sz="1200" kern="1200" dirty="0">
                <a:solidFill>
                  <a:schemeClr val="tx1"/>
                </a:solidFill>
                <a:latin typeface="Times" charset="0"/>
                <a:ea typeface="ＭＳ Ｐゴシック" pitchFamily="-109" charset="-128"/>
                <a:cs typeface="ＭＳ Ｐゴシック" pitchFamily="-109" charset="-128"/>
              </a:rPr>
              <a:t>, I. A., &amp; Watson, R. T. (2006). The U-constructs: Four information drives. </a:t>
            </a:r>
            <a:r>
              <a:rPr lang="en-US" sz="1200" i="1" kern="1200">
                <a:solidFill>
                  <a:schemeClr val="tx1"/>
                </a:solidFill>
                <a:latin typeface="Times" charset="0"/>
                <a:ea typeface="ＭＳ Ｐゴシック" pitchFamily="-109" charset="-128"/>
                <a:cs typeface="ＭＳ Ｐゴシック" pitchFamily="-109" charset="-128"/>
              </a:rPr>
              <a:t>Communications of AIS, 17</a:t>
            </a:r>
            <a:r>
              <a:rPr lang="en-US" sz="1200" i="0" kern="1200">
                <a:solidFill>
                  <a:schemeClr val="tx1"/>
                </a:solidFill>
                <a:latin typeface="Times" charset="0"/>
                <a:ea typeface="ＭＳ Ｐゴシック" pitchFamily="-109" charset="-128"/>
                <a:cs typeface="ＭＳ Ｐゴシック" pitchFamily="-109" charset="-128"/>
              </a:rPr>
              <a:t>, 569-592. </a:t>
            </a:r>
          </a:p>
          <a:p>
            <a:endParaRPr lang="en-US" dirty="0"/>
          </a:p>
        </p:txBody>
      </p:sp>
      <p:sp>
        <p:nvSpPr>
          <p:cNvPr id="4" name="Slide Number Placeholder 3"/>
          <p:cNvSpPr>
            <a:spLocks noGrp="1"/>
          </p:cNvSpPr>
          <p:nvPr>
            <p:ph type="sldNum" sz="quarter" idx="10"/>
          </p:nvPr>
        </p:nvSpPr>
        <p:spPr/>
        <p:txBody>
          <a:bodyPr/>
          <a:lstStyle/>
          <a:p>
            <a:pPr>
              <a:defRPr/>
            </a:pPr>
            <a:fld id="{37A6BAA9-D687-994F-AE9F-52CB1F601D21}" type="slidenum">
              <a:rPr lang="en-US" smtClean="0"/>
              <a:pPr>
                <a:defRPr/>
              </a:pPr>
              <a:t>35</a:t>
            </a:fld>
            <a:endParaRPr lang="en-US"/>
          </a:p>
        </p:txBody>
      </p:sp>
    </p:spTree>
    <p:extLst>
      <p:ext uri="{BB962C8B-B14F-4D97-AF65-F5344CB8AC3E}">
        <p14:creationId xmlns:p14="http://schemas.microsoft.com/office/powerpoint/2010/main" val="229022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a:t>
            </a:r>
            <a:r>
              <a:rPr lang="en-US" baseline="0"/>
              <a:t>System (IS</a:t>
            </a:r>
            <a:r>
              <a:rPr lang="en-US" baseline="0" dirty="0"/>
              <a:t>), Content Management System (CMS)</a:t>
            </a:r>
            <a:endParaRPr lang="en-US" dirty="0"/>
          </a:p>
        </p:txBody>
      </p:sp>
      <p:sp>
        <p:nvSpPr>
          <p:cNvPr id="4" name="Slide Number Placeholder 3"/>
          <p:cNvSpPr>
            <a:spLocks noGrp="1"/>
          </p:cNvSpPr>
          <p:nvPr>
            <p:ph type="sldNum" sz="quarter" idx="10"/>
          </p:nvPr>
        </p:nvSpPr>
        <p:spPr/>
        <p:txBody>
          <a:bodyPr/>
          <a:lstStyle/>
          <a:p>
            <a:pPr>
              <a:defRPr/>
            </a:pPr>
            <a:fld id="{37A6BAA9-D687-994F-AE9F-52CB1F601D21}" type="slidenum">
              <a:rPr lang="en-US" smtClean="0"/>
              <a:pPr>
                <a:defRPr/>
              </a:pPr>
              <a:t>36</a:t>
            </a:fld>
            <a:endParaRPr lang="en-US"/>
          </a:p>
        </p:txBody>
      </p:sp>
    </p:spTree>
    <p:extLst>
      <p:ext uri="{BB962C8B-B14F-4D97-AF65-F5344CB8AC3E}">
        <p14:creationId xmlns:p14="http://schemas.microsoft.com/office/powerpoint/2010/main" val="83171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55EC480-6E6D-7044-BB18-99DEE8998AC6}" type="slidenum">
              <a:rPr lang="en-US">
                <a:latin typeface="Times" pitchFamily="-109" charset="0"/>
              </a:rPr>
              <a:pPr/>
              <a:t>2</a:t>
            </a:fld>
            <a:endParaRPr lang="en-US">
              <a:latin typeface="Times" pitchFamily="-109" charset="0"/>
            </a:endParaRPr>
          </a:p>
        </p:txBody>
      </p:sp>
      <p:sp>
        <p:nvSpPr>
          <p:cNvPr id="18435" name="Rectangle 2"/>
          <p:cNvSpPr>
            <a:spLocks noGrp="1" noRot="1" noChangeAspect="1" noChangeArrowheads="1" noTextEdit="1"/>
          </p:cNvSpPr>
          <p:nvPr>
            <p:ph type="sldImg"/>
          </p:nvPr>
        </p:nvSpPr>
        <p:spPr>
          <a:ln w="12700" cap="flat">
            <a:solidFill>
              <a:schemeClr val="tx1"/>
            </a:solidFill>
          </a:ln>
        </p:spPr>
      </p:sp>
      <p:sp>
        <p:nvSpPr>
          <p:cNvPr id="18436"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97979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55EC480-6E6D-7044-BB18-99DEE8998AC6}" type="slidenum">
              <a:rPr lang="en-US">
                <a:latin typeface="Times" pitchFamily="-109" charset="0"/>
              </a:rPr>
              <a:pPr/>
              <a:t>3</a:t>
            </a:fld>
            <a:endParaRPr lang="en-US">
              <a:latin typeface="Times" pitchFamily="-109" charset="0"/>
            </a:endParaRPr>
          </a:p>
        </p:txBody>
      </p:sp>
      <p:sp>
        <p:nvSpPr>
          <p:cNvPr id="18435" name="Rectangle 2"/>
          <p:cNvSpPr>
            <a:spLocks noGrp="1" noRot="1" noChangeAspect="1" noChangeArrowheads="1" noTextEdit="1"/>
          </p:cNvSpPr>
          <p:nvPr>
            <p:ph type="sldImg"/>
          </p:nvPr>
        </p:nvSpPr>
        <p:spPr>
          <a:ln w="12700" cap="flat">
            <a:solidFill>
              <a:schemeClr val="tx1"/>
            </a:solidFill>
          </a:ln>
        </p:spPr>
      </p:sp>
      <p:sp>
        <p:nvSpPr>
          <p:cNvPr id="18436"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97979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www.copybook.com</a:t>
            </a:r>
            <a:r>
              <a:rPr lang="en-US" dirty="0"/>
              <a:t>/airport/</a:t>
            </a:r>
            <a:r>
              <a:rPr lang="en-US" dirty="0" err="1"/>
              <a:t>simpleway</a:t>
            </a:r>
            <a:r>
              <a:rPr lang="en-US" dirty="0"/>
              <a:t>/</a:t>
            </a:r>
            <a:r>
              <a:rPr lang="en-US" dirty="0" err="1"/>
              <a:t>simpleway</a:t>
            </a:r>
            <a:r>
              <a:rPr lang="en-US" dirty="0"/>
              <a:t>-</a:t>
            </a:r>
            <a:r>
              <a:rPr lang="en-US" dirty="0" err="1"/>
              <a:t>simplevox</a:t>
            </a:r>
            <a:r>
              <a:rPr lang="en-US" dirty="0"/>
              <a:t>-airport-announcement-system-gallery/03-simplevox-gate-ui---gate-change_01</a:t>
            </a:r>
          </a:p>
        </p:txBody>
      </p:sp>
      <p:sp>
        <p:nvSpPr>
          <p:cNvPr id="4" name="Slide Number Placeholder 3"/>
          <p:cNvSpPr>
            <a:spLocks noGrp="1"/>
          </p:cNvSpPr>
          <p:nvPr>
            <p:ph type="sldNum" sz="quarter" idx="10"/>
          </p:nvPr>
        </p:nvSpPr>
        <p:spPr/>
        <p:txBody>
          <a:bodyPr/>
          <a:lstStyle/>
          <a:p>
            <a:pPr>
              <a:defRPr/>
            </a:pPr>
            <a:fld id="{37A6BAA9-D687-994F-AE9F-52CB1F601D21}" type="slidenum">
              <a:rPr lang="en-US" smtClean="0"/>
              <a:pPr>
                <a:defRPr/>
              </a:pPr>
              <a:t>12</a:t>
            </a:fld>
            <a:endParaRPr lang="en-US"/>
          </a:p>
        </p:txBody>
      </p:sp>
    </p:spTree>
    <p:extLst>
      <p:ext uri="{BB962C8B-B14F-4D97-AF65-F5344CB8AC3E}">
        <p14:creationId xmlns:p14="http://schemas.microsoft.com/office/powerpoint/2010/main" val="53844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AA071B2-3E34-6A45-B1C6-1809A0D7EFE0}" type="slidenum">
              <a:rPr lang="en-US">
                <a:latin typeface="Times" pitchFamily="-109" charset="0"/>
              </a:rPr>
              <a:pPr/>
              <a:t>13</a:t>
            </a:fld>
            <a:endParaRPr lang="en-US">
              <a:latin typeface="Times" pitchFamily="-109" charset="0"/>
            </a:endParaRPr>
          </a:p>
        </p:txBody>
      </p:sp>
      <p:sp>
        <p:nvSpPr>
          <p:cNvPr id="26627" name="Rectangle 2"/>
          <p:cNvSpPr>
            <a:spLocks noGrp="1" noRot="1" noChangeAspect="1" noChangeArrowheads="1" noTextEdit="1"/>
          </p:cNvSpPr>
          <p:nvPr>
            <p:ph type="sldImg"/>
          </p:nvPr>
        </p:nvSpPr>
        <p:spPr>
          <a:ln w="12700" cap="flat">
            <a:solidFill>
              <a:schemeClr val="tx1"/>
            </a:solidFill>
          </a:ln>
        </p:spPr>
      </p:sp>
      <p:sp>
        <p:nvSpPr>
          <p:cNvPr id="26628"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78351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3E26868-3EB3-6F45-AD11-5A2B046B19AF}" type="slidenum">
              <a:rPr lang="en-US">
                <a:latin typeface="Times" pitchFamily="-109" charset="0"/>
              </a:rPr>
              <a:pPr/>
              <a:t>21</a:t>
            </a:fld>
            <a:endParaRPr lang="en-US">
              <a:latin typeface="Times" pitchFamily="-109" charset="0"/>
            </a:endParaRPr>
          </a:p>
        </p:txBody>
      </p:sp>
      <p:sp>
        <p:nvSpPr>
          <p:cNvPr id="32771" name="Rectangle 2"/>
          <p:cNvSpPr>
            <a:spLocks noGrp="1" noRot="1" noChangeAspect="1" noChangeArrowheads="1" noTextEdit="1"/>
          </p:cNvSpPr>
          <p:nvPr>
            <p:ph type="sldImg"/>
          </p:nvPr>
        </p:nvSpPr>
        <p:spPr>
          <a:ln w="12700" cap="flat">
            <a:solidFill>
              <a:schemeClr val="tx1"/>
            </a:solidFill>
          </a:ln>
        </p:spPr>
      </p:sp>
      <p:sp>
        <p:nvSpPr>
          <p:cNvPr id="32772"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66866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EA2525F-E7D4-F644-9AAE-0F4EA0607878}" type="slidenum">
              <a:rPr lang="en-US">
                <a:latin typeface="Times" pitchFamily="-109" charset="0"/>
              </a:rPr>
              <a:pPr/>
              <a:t>22</a:t>
            </a:fld>
            <a:endParaRPr lang="en-US">
              <a:latin typeface="Times" pitchFamily="-109" charset="0"/>
            </a:endParaRPr>
          </a:p>
        </p:txBody>
      </p:sp>
      <p:sp>
        <p:nvSpPr>
          <p:cNvPr id="34819" name="Rectangle 2"/>
          <p:cNvSpPr>
            <a:spLocks noGrp="1" noRot="1" noChangeAspect="1" noChangeArrowheads="1" noTextEdit="1"/>
          </p:cNvSpPr>
          <p:nvPr>
            <p:ph type="sldImg"/>
          </p:nvPr>
        </p:nvSpPr>
        <p:spPr>
          <a:ln w="12700" cap="flat">
            <a:solidFill>
              <a:schemeClr val="tx1"/>
            </a:solidFill>
          </a:ln>
        </p:spPr>
      </p:sp>
      <p:sp>
        <p:nvSpPr>
          <p:cNvPr id="34820"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28779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922A651-967F-794D-83E0-DA0B56DC250C}" type="slidenum">
              <a:rPr lang="en-US">
                <a:latin typeface="Times" pitchFamily="-109" charset="0"/>
              </a:rPr>
              <a:pPr/>
              <a:t>23</a:t>
            </a:fld>
            <a:endParaRPr lang="en-US">
              <a:latin typeface="Times" pitchFamily="-109" charset="0"/>
            </a:endParaRPr>
          </a:p>
        </p:txBody>
      </p:sp>
      <p:sp>
        <p:nvSpPr>
          <p:cNvPr id="36867" name="Rectangle 2"/>
          <p:cNvSpPr>
            <a:spLocks noGrp="1" noRot="1" noChangeAspect="1" noChangeArrowheads="1" noTextEdit="1"/>
          </p:cNvSpPr>
          <p:nvPr>
            <p:ph type="sldImg"/>
          </p:nvPr>
        </p:nvSpPr>
        <p:spPr>
          <a:ln w="12700" cap="flat">
            <a:solidFill>
              <a:schemeClr val="tx1"/>
            </a:solidFill>
          </a:ln>
        </p:spPr>
      </p:sp>
      <p:sp>
        <p:nvSpPr>
          <p:cNvPr id="36868"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60109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7549009-C194-AF47-A669-1DABE7069D36}" type="slidenum">
              <a:rPr lang="en-US">
                <a:latin typeface="Times" pitchFamily="-109" charset="0"/>
              </a:rPr>
              <a:pPr/>
              <a:t>25</a:t>
            </a:fld>
            <a:endParaRPr lang="en-US">
              <a:latin typeface="Times" pitchFamily="-109" charset="0"/>
            </a:endParaRPr>
          </a:p>
        </p:txBody>
      </p:sp>
      <p:sp>
        <p:nvSpPr>
          <p:cNvPr id="39939" name="Rectangle 2"/>
          <p:cNvSpPr>
            <a:spLocks noGrp="1" noRot="1" noChangeAspect="1" noChangeArrowheads="1" noTextEdit="1"/>
          </p:cNvSpPr>
          <p:nvPr>
            <p:ph type="sldImg"/>
          </p:nvPr>
        </p:nvSpPr>
        <p:spPr>
          <a:ln w="12700" cap="flat">
            <a:solidFill>
              <a:schemeClr val="tx1"/>
            </a:solidFill>
          </a:ln>
        </p:spPr>
      </p:sp>
      <p:sp>
        <p:nvSpPr>
          <p:cNvPr id="39940" name="Rectangle 3"/>
          <p:cNvSpPr>
            <a:spLocks noGrp="1" noChangeArrowheads="1"/>
          </p:cNvSpPr>
          <p:nvPr>
            <p:ph type="body" idx="1"/>
          </p:nvPr>
        </p:nvSpPr>
        <p:spPr>
          <a:noFill/>
          <a:ln/>
        </p:spPr>
        <p:txBody>
          <a:bodyPr lIns="92075" tIns="46038" rIns="92075" bIns="46038"/>
          <a:lstStyle/>
          <a:p>
            <a:endParaRPr lang="en-US">
              <a:latin typeface="Times" pitchFamily="-109" charset="0"/>
            </a:endParaRPr>
          </a:p>
        </p:txBody>
      </p:sp>
    </p:spTree>
    <p:extLst>
      <p:ext uri="{BB962C8B-B14F-4D97-AF65-F5344CB8AC3E}">
        <p14:creationId xmlns:p14="http://schemas.microsoft.com/office/powerpoint/2010/main" val="159558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844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621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8474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5C2F8-28E7-E44A-9EEC-D5B2DF74DE37}" type="slidenum">
              <a:rPr lang="en-US"/>
              <a:pPr>
                <a:defRPr/>
              </a:pPr>
              <a:t>‹#›</a:t>
            </a:fld>
            <a:endParaRPr lang="en-US"/>
          </a:p>
        </p:txBody>
      </p:sp>
    </p:spTree>
    <p:extLst>
      <p:ext uri="{BB962C8B-B14F-4D97-AF65-F5344CB8AC3E}">
        <p14:creationId xmlns:p14="http://schemas.microsoft.com/office/powerpoint/2010/main" val="219507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81800" y="6356351"/>
            <a:ext cx="20574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5851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382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143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034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593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482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912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342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8/19/22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897556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122363"/>
            <a:ext cx="7772400" cy="2387600"/>
          </a:xfrm>
          <a:noFill/>
          <a:ln w="9525" cmpd="sng"/>
        </p:spPr>
        <p:txBody>
          <a:bodyPr lIns="92075" tIns="46038" rIns="92075" bIns="46038" anchor="ctr"/>
          <a:lstStyle/>
          <a:p>
            <a:r>
              <a:rPr lang="en-US"/>
              <a:t>Information</a:t>
            </a:r>
          </a:p>
        </p:txBody>
      </p:sp>
      <p:sp>
        <p:nvSpPr>
          <p:cNvPr id="15363" name="Rectangle 3"/>
          <p:cNvSpPr>
            <a:spLocks noGrp="1" noChangeArrowheads="1"/>
          </p:cNvSpPr>
          <p:nvPr>
            <p:ph type="subTitle" idx="1"/>
          </p:nvPr>
        </p:nvSpPr>
        <p:spPr>
          <a:xfrm>
            <a:off x="1143000" y="3602038"/>
            <a:ext cx="6858000" cy="1655762"/>
          </a:xfrm>
          <a:noFill/>
          <a:ln w="9525"/>
        </p:spPr>
        <p:txBody>
          <a:bodyPr lIns="92075" tIns="46038" rIns="92075" bIns="46038">
            <a:normAutofit/>
          </a:bodyPr>
          <a:lstStyle/>
          <a:p>
            <a:r>
              <a:rPr lang="en-US" i="1" dirty="0"/>
              <a:t>Effective information management must begin by thinking about how people use information—not with  how people use machines.  </a:t>
            </a:r>
          </a:p>
          <a:p>
            <a:r>
              <a:rPr lang="en-US" dirty="0"/>
              <a:t>Thomas Davenport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6"/>
          <p:cNvSpPr>
            <a:spLocks noGrp="1" noChangeArrowheads="1"/>
          </p:cNvSpPr>
          <p:nvPr>
            <p:ph type="title"/>
          </p:nvPr>
        </p:nvSpPr>
        <p:spPr>
          <a:xfrm>
            <a:off x="628650" y="365126"/>
            <a:ext cx="7886700" cy="1325563"/>
          </a:xfrm>
        </p:spPr>
        <p:txBody>
          <a:bodyPr/>
          <a:lstStyle/>
          <a:p>
            <a:r>
              <a:rPr lang="en-US"/>
              <a:t>How IS creates value</a:t>
            </a:r>
          </a:p>
        </p:txBody>
      </p:sp>
      <p:sp>
        <p:nvSpPr>
          <p:cNvPr id="24578" name="Slide Number Placeholder 5"/>
          <p:cNvSpPr>
            <a:spLocks noGrp="1"/>
          </p:cNvSpPr>
          <p:nvPr>
            <p:ph type="sldNum" sz="quarter" idx="12"/>
          </p:nvPr>
        </p:nvSpPr>
        <p:spPr>
          <a:xfrm>
            <a:off x="6457950" y="6356351"/>
            <a:ext cx="2057400" cy="365125"/>
          </a:xfrm>
          <a:noFill/>
        </p:spPr>
        <p:txBody>
          <a:bodyPr/>
          <a:lstStyle/>
          <a:p>
            <a:fld id="{5A34CCA1-8E27-C445-9D51-B035784C4DC6}" type="slidenum">
              <a:rPr lang="en-US" smtClean="0"/>
              <a:pPr/>
              <a:t>10</a:t>
            </a:fld>
            <a:endParaRPr lang="en-US"/>
          </a:p>
        </p:txBody>
      </p:sp>
      <p:graphicFrame>
        <p:nvGraphicFramePr>
          <p:cNvPr id="52278" name="Group 1078"/>
          <p:cNvGraphicFramePr>
            <a:graphicFrameLocks noGrp="1"/>
          </p:cNvGraphicFramePr>
          <p:nvPr>
            <p:extLst>
              <p:ext uri="{D42A27DB-BD31-4B8C-83A1-F6EECF244321}">
                <p14:modId xmlns:p14="http://schemas.microsoft.com/office/powerpoint/2010/main" val="21624474"/>
              </p:ext>
            </p:extLst>
          </p:nvPr>
        </p:nvGraphicFramePr>
        <p:xfrm>
          <a:off x="1131833" y="1783080"/>
          <a:ext cx="7391400" cy="1920240"/>
        </p:xfrm>
        <a:graphic>
          <a:graphicData uri="http://schemas.openxmlformats.org/drawingml/2006/table">
            <a:tbl>
              <a:tblPr firstCol="1">
                <a:tableStyleId>{775DCB02-9BB8-47FD-8907-85C794F793BA}</a:tableStyleId>
              </a:tblPr>
              <a:tblGrid>
                <a:gridCol w="1270000">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1355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tx1"/>
                          </a:solidFill>
                          <a:effectLst/>
                        </a:rPr>
                        <a:t>How</a:t>
                      </a:r>
                      <a:endParaRPr kumimoji="0" lang="en-US" sz="2000" b="1" i="0" u="none" strike="noStrike" cap="none" normalizeH="0" baseline="0" dirty="0">
                        <a:ln>
                          <a:noFill/>
                        </a:ln>
                        <a:solidFill>
                          <a:schemeClr val="tx1"/>
                        </a:solidFill>
                        <a:effectLst/>
                        <a:latin typeface="Georgi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dirty="0">
                          <a:ln>
                            <a:noFill/>
                          </a:ln>
                          <a:solidFill>
                            <a:schemeClr val="tx1"/>
                          </a:solidFill>
                          <a:effectLst/>
                        </a:rPr>
                        <a:t>How an organization reaches a stakeholder determines the potential success of the interaction. The higher the bandwidth of the connection, the richer the message, the greater the amount of information that can be conveyed, and the more information work that can be transferred. </a:t>
                      </a:r>
                      <a:endParaRPr kumimoji="0" lang="en-US" sz="2000" b="0" i="0" u="none" strike="noStrike" cap="none" normalizeH="0" baseline="0" dirty="0">
                        <a:ln>
                          <a:noFill/>
                        </a:ln>
                        <a:solidFill>
                          <a:schemeClr val="tx1"/>
                        </a:solidFill>
                        <a:effectLst/>
                        <a:latin typeface="Trebuchet MS" pitchFamily="-109" charset="0"/>
                      </a:endParaRPr>
                    </a:p>
                  </a:txBody>
                  <a:tcPr horzOverflow="overflow"/>
                </a:tc>
                <a:extLst>
                  <a:ext uri="{0D108BD9-81ED-4DB2-BD59-A6C34878D82A}">
                    <a16:rowId xmlns:a16="http://schemas.microsoft.com/office/drawing/2014/main" val="10000"/>
                  </a:ext>
                </a:extLst>
              </a:tr>
            </a:tbl>
          </a:graphicData>
        </a:graphic>
      </p:graphicFrame>
      <p:pic>
        <p:nvPicPr>
          <p:cNvPr id="6" name="Steve Jobs Iconic Moments - Introduction Of The First iPad In 20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1100" y="4045743"/>
            <a:ext cx="4038600" cy="2271713"/>
          </a:xfrm>
          <a:prstGeom prst="rect">
            <a:avLst/>
          </a:prstGeom>
        </p:spPr>
      </p:pic>
      <p:pic>
        <p:nvPicPr>
          <p:cNvPr id="7" name="Picture 6" descr="Screen Shot 2014-08-19 at 8.25.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824" y="4114800"/>
            <a:ext cx="2066576" cy="2133600"/>
          </a:xfrm>
          <a:prstGeom prst="rect">
            <a:avLst/>
          </a:prstGeom>
        </p:spPr>
      </p:pic>
      <p:sp>
        <p:nvSpPr>
          <p:cNvPr id="13" name="Rectangle 3"/>
          <p:cNvSpPr txBox="1">
            <a:spLocks noChangeArrowheads="1"/>
          </p:cNvSpPr>
          <p:nvPr/>
        </p:nvSpPr>
        <p:spPr bwMode="auto">
          <a:xfrm>
            <a:off x="6629400" y="6235700"/>
            <a:ext cx="1143000" cy="6223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Font typeface="Wingdings" pitchFamily="-109" charset="2"/>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a:lstStyle>
          <a:p>
            <a:pPr marL="0" indent="0" eaLnBrk="1" hangingPunct="1">
              <a:buFontTx/>
              <a:buNone/>
            </a:pPr>
            <a:r>
              <a:rPr lang="en-US" sz="2800" dirty="0"/>
              <a:t>Text	</a:t>
            </a:r>
          </a:p>
        </p:txBody>
      </p:sp>
    </p:spTree>
    <p:extLst>
      <p:ext uri="{BB962C8B-B14F-4D97-AF65-F5344CB8AC3E}">
        <p14:creationId xmlns:p14="http://schemas.microsoft.com/office/powerpoint/2010/main" val="698226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6"/>
          <p:cNvSpPr>
            <a:spLocks noGrp="1" noChangeArrowheads="1"/>
          </p:cNvSpPr>
          <p:nvPr>
            <p:ph type="title"/>
          </p:nvPr>
        </p:nvSpPr>
        <p:spPr/>
        <p:txBody>
          <a:bodyPr/>
          <a:lstStyle/>
          <a:p>
            <a:pPr eaLnBrk="1" hangingPunct="1"/>
            <a:r>
              <a:rPr lang="en-US"/>
              <a:t>How IS creates value</a:t>
            </a:r>
          </a:p>
        </p:txBody>
      </p:sp>
      <p:sp>
        <p:nvSpPr>
          <p:cNvPr id="24578" name="Slide Number Placeholder 5"/>
          <p:cNvSpPr>
            <a:spLocks noGrp="1"/>
          </p:cNvSpPr>
          <p:nvPr>
            <p:ph type="sldNum" sz="quarter" idx="12"/>
          </p:nvPr>
        </p:nvSpPr>
        <p:spPr>
          <a:noFill/>
        </p:spPr>
        <p:txBody>
          <a:bodyPr/>
          <a:lstStyle/>
          <a:p>
            <a:fld id="{5A34CCA1-8E27-C445-9D51-B035784C4DC6}" type="slidenum">
              <a:rPr lang="en-US" smtClean="0">
                <a:latin typeface="Arial" pitchFamily="-109" charset="0"/>
              </a:rPr>
              <a:pPr/>
              <a:t>11</a:t>
            </a:fld>
            <a:endParaRPr lang="en-US">
              <a:latin typeface="Arial" pitchFamily="-109" charset="0"/>
            </a:endParaRPr>
          </a:p>
        </p:txBody>
      </p:sp>
      <p:pic>
        <p:nvPicPr>
          <p:cNvPr id="2" name="Picture 1"/>
          <p:cNvPicPr>
            <a:picLocks noChangeAspect="1"/>
          </p:cNvPicPr>
          <p:nvPr/>
        </p:nvPicPr>
        <p:blipFill>
          <a:blip r:embed="rId2"/>
          <a:stretch>
            <a:fillRect/>
          </a:stretch>
        </p:blipFill>
        <p:spPr>
          <a:xfrm>
            <a:off x="1447800" y="3276600"/>
            <a:ext cx="1600200" cy="328246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25025304"/>
              </p:ext>
            </p:extLst>
          </p:nvPr>
        </p:nvGraphicFramePr>
        <p:xfrm>
          <a:off x="1143000" y="2118360"/>
          <a:ext cx="7391400" cy="1005840"/>
        </p:xfrm>
        <a:graphic>
          <a:graphicData uri="http://schemas.openxmlformats.org/drawingml/2006/table">
            <a:tbl>
              <a:tblPr>
                <a:tableStyleId>{775DCB02-9BB8-47FD-8907-85C794F793BA}</a:tableStyleId>
              </a:tblPr>
              <a:tblGrid>
                <a:gridCol w="1270000">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700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tx1"/>
                          </a:solidFill>
                          <a:effectLst/>
                        </a:rPr>
                        <a:t>Where</a:t>
                      </a:r>
                      <a:endParaRPr kumimoji="0" lang="en-US" sz="2000" b="1" i="0" u="none" strike="noStrike" cap="none" normalizeH="0" baseline="0" dirty="0">
                        <a:ln>
                          <a:noFill/>
                        </a:ln>
                        <a:solidFill>
                          <a:schemeClr val="tx1"/>
                        </a:solidFill>
                        <a:effectLst/>
                        <a:latin typeface="Georgi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dirty="0">
                          <a:ln>
                            <a:noFill/>
                          </a:ln>
                          <a:solidFill>
                            <a:schemeClr val="tx1"/>
                          </a:solidFill>
                          <a:effectLst/>
                        </a:rPr>
                        <a:t>Value is created when customers get information directly related to their current location and what local services they want to consume.</a:t>
                      </a:r>
                      <a:endParaRPr kumimoji="0" lang="en-US" sz="2000" b="0" i="0" u="none" strike="noStrike" cap="none" normalizeH="0" baseline="0" dirty="0">
                        <a:ln>
                          <a:noFill/>
                        </a:ln>
                        <a:solidFill>
                          <a:schemeClr val="tx1"/>
                        </a:solidFill>
                        <a:effectLst/>
                        <a:latin typeface="Georgia" pitchFamily="-109" charset="0"/>
                      </a:endParaRPr>
                    </a:p>
                  </a:txBody>
                  <a:tcPr horzOverflow="overflow"/>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a:stretch>
            <a:fillRect/>
          </a:stretch>
        </p:blipFill>
        <p:spPr>
          <a:xfrm>
            <a:off x="3352800" y="3733800"/>
            <a:ext cx="5168900" cy="2669032"/>
          </a:xfrm>
          <a:prstGeom prst="rect">
            <a:avLst/>
          </a:prstGeom>
        </p:spPr>
      </p:pic>
    </p:spTree>
    <p:extLst>
      <p:ext uri="{BB962C8B-B14F-4D97-AF65-F5344CB8AC3E}">
        <p14:creationId xmlns:p14="http://schemas.microsoft.com/office/powerpoint/2010/main" val="616681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6"/>
          <p:cNvSpPr>
            <a:spLocks noGrp="1" noChangeArrowheads="1"/>
          </p:cNvSpPr>
          <p:nvPr>
            <p:ph type="title"/>
          </p:nvPr>
        </p:nvSpPr>
        <p:spPr/>
        <p:txBody>
          <a:bodyPr/>
          <a:lstStyle/>
          <a:p>
            <a:pPr eaLnBrk="1" hangingPunct="1"/>
            <a:r>
              <a:rPr lang="en-US"/>
              <a:t>How IS creates value</a:t>
            </a:r>
          </a:p>
        </p:txBody>
      </p:sp>
      <p:sp>
        <p:nvSpPr>
          <p:cNvPr id="24578" name="Slide Number Placeholder 5"/>
          <p:cNvSpPr>
            <a:spLocks noGrp="1"/>
          </p:cNvSpPr>
          <p:nvPr>
            <p:ph type="sldNum" sz="quarter" idx="12"/>
          </p:nvPr>
        </p:nvSpPr>
        <p:spPr>
          <a:noFill/>
        </p:spPr>
        <p:txBody>
          <a:bodyPr/>
          <a:lstStyle/>
          <a:p>
            <a:fld id="{5A34CCA1-8E27-C445-9D51-B035784C4DC6}" type="slidenum">
              <a:rPr lang="en-US" smtClean="0">
                <a:latin typeface="Arial" pitchFamily="-109" charset="0"/>
              </a:rPr>
              <a:pPr/>
              <a:t>12</a:t>
            </a:fld>
            <a:endParaRPr lang="en-US">
              <a:latin typeface="Arial" pitchFamily="-109" charset="0"/>
            </a:endParaRPr>
          </a:p>
        </p:txBody>
      </p:sp>
      <p:graphicFrame>
        <p:nvGraphicFramePr>
          <p:cNvPr id="52278" name="Group 1078"/>
          <p:cNvGraphicFramePr>
            <a:graphicFrameLocks noGrp="1"/>
          </p:cNvGraphicFramePr>
          <p:nvPr>
            <p:extLst>
              <p:ext uri="{D42A27DB-BD31-4B8C-83A1-F6EECF244321}">
                <p14:modId xmlns:p14="http://schemas.microsoft.com/office/powerpoint/2010/main" val="850010478"/>
              </p:ext>
            </p:extLst>
          </p:nvPr>
        </p:nvGraphicFramePr>
        <p:xfrm>
          <a:off x="1143000" y="2038350"/>
          <a:ext cx="7391400" cy="701040"/>
        </p:xfrm>
        <a:graphic>
          <a:graphicData uri="http://schemas.openxmlformats.org/drawingml/2006/table">
            <a:tbl>
              <a:tblPr>
                <a:tableStyleId>{775DCB02-9BB8-47FD-8907-85C794F793BA}</a:tableStyleId>
              </a:tblPr>
              <a:tblGrid>
                <a:gridCol w="1270000">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tx1"/>
                          </a:solidFill>
                          <a:effectLst/>
                        </a:rPr>
                        <a:t>When</a:t>
                      </a:r>
                      <a:endParaRPr kumimoji="0" lang="en-US" sz="2000" b="1" i="0" u="none" strike="noStrike" cap="none" normalizeH="0" baseline="0" dirty="0">
                        <a:ln>
                          <a:noFill/>
                        </a:ln>
                        <a:solidFill>
                          <a:schemeClr val="tx1"/>
                        </a:solidFill>
                        <a:effectLst/>
                        <a:latin typeface="Georgi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dirty="0">
                          <a:ln>
                            <a:noFill/>
                          </a:ln>
                          <a:solidFill>
                            <a:schemeClr val="tx1"/>
                          </a:solidFill>
                          <a:effectLst/>
                        </a:rPr>
                        <a:t>When a firm delivers a service to a client can greatly determine its value.</a:t>
                      </a:r>
                      <a:endParaRPr kumimoji="0" lang="en-US" sz="2000" b="0" i="0" u="none" strike="noStrike" cap="none" normalizeH="0" baseline="0" dirty="0">
                        <a:ln>
                          <a:noFill/>
                        </a:ln>
                        <a:solidFill>
                          <a:schemeClr val="tx1"/>
                        </a:solidFill>
                        <a:effectLst/>
                        <a:latin typeface="Georgia" pitchFamily="-109" charset="0"/>
                      </a:endParaRPr>
                    </a:p>
                  </a:txBody>
                  <a:tcPr horzOverflow="overflow"/>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2324100" y="2971800"/>
            <a:ext cx="5029200" cy="3771900"/>
          </a:xfrm>
          <a:prstGeom prst="rect">
            <a:avLst/>
          </a:prstGeom>
        </p:spPr>
      </p:pic>
    </p:spTree>
    <p:extLst>
      <p:ext uri="{BB962C8B-B14F-4D97-AF65-F5344CB8AC3E}">
        <p14:creationId xmlns:p14="http://schemas.microsoft.com/office/powerpoint/2010/main" val="165169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Knowledge transfer</a:t>
            </a:r>
          </a:p>
        </p:txBody>
      </p:sp>
      <p:sp>
        <p:nvSpPr>
          <p:cNvPr id="25604" name="Rectangle 3"/>
          <p:cNvSpPr>
            <a:spLocks noGrp="1" noChangeArrowheads="1"/>
          </p:cNvSpPr>
          <p:nvPr>
            <p:ph idx="1"/>
          </p:nvPr>
        </p:nvSpPr>
        <p:spPr>
          <a:xfrm>
            <a:off x="628650" y="1825625"/>
            <a:ext cx="7886700" cy="4351338"/>
          </a:xfrm>
          <a:noFill/>
        </p:spPr>
        <p:txBody>
          <a:bodyPr lIns="92075" tIns="46038" rIns="92075" bIns="46038"/>
          <a:lstStyle/>
          <a:p>
            <a:r>
              <a:rPr lang="en-US" dirty="0"/>
              <a:t>Writing and paper enable accumulation and transmission of knowledge</a:t>
            </a:r>
          </a:p>
          <a:p>
            <a:r>
              <a:rPr lang="en-US" dirty="0"/>
              <a:t>Writing encodes information</a:t>
            </a:r>
          </a:p>
          <a:p>
            <a:r>
              <a:rPr lang="en-US" dirty="0"/>
              <a:t>Full writing systems are 5,000 years old</a:t>
            </a:r>
          </a:p>
          <a:p>
            <a:r>
              <a:rPr lang="en-US" dirty="0"/>
              <a:t>Storage medium has progressed from clay to solid state memory</a:t>
            </a:r>
          </a:p>
          <a:p>
            <a:r>
              <a:rPr lang="en-US" dirty="0"/>
              <a:t>Large scale organizational memory parallels development of large organizations </a:t>
            </a:r>
          </a:p>
        </p:txBody>
      </p:sp>
      <p:sp>
        <p:nvSpPr>
          <p:cNvPr id="25602" name="Slide Number Placeholder 5"/>
          <p:cNvSpPr>
            <a:spLocks noGrp="1"/>
          </p:cNvSpPr>
          <p:nvPr>
            <p:ph type="sldNum" sz="quarter" idx="12"/>
          </p:nvPr>
        </p:nvSpPr>
        <p:spPr>
          <a:xfrm>
            <a:off x="6457950" y="6356351"/>
            <a:ext cx="2057400" cy="365125"/>
          </a:xfrm>
          <a:noFill/>
        </p:spPr>
        <p:txBody>
          <a:bodyPr/>
          <a:lstStyle/>
          <a:p>
            <a:fld id="{22E6D4DC-D2BE-364D-889E-B80BE312F730}" type="slidenum">
              <a:rPr lang="en-US" smtClean="0"/>
              <a:pPr/>
              <a:t>13</a:t>
            </a:fld>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noFill/>
        </p:spPr>
        <p:txBody>
          <a:bodyPr lIns="92075" tIns="46038" rIns="92075" bIns="46038" anchor="ctr"/>
          <a:lstStyle/>
          <a:p>
            <a:pPr eaLnBrk="1" hangingPunct="1"/>
            <a:r>
              <a:rPr lang="en-US"/>
              <a:t>Information hardness</a:t>
            </a:r>
          </a:p>
        </p:txBody>
      </p:sp>
      <p:sp>
        <p:nvSpPr>
          <p:cNvPr id="27650" name="Slide Number Placeholder 5"/>
          <p:cNvSpPr>
            <a:spLocks noGrp="1"/>
          </p:cNvSpPr>
          <p:nvPr>
            <p:ph type="sldNum" sz="quarter" idx="12"/>
          </p:nvPr>
        </p:nvSpPr>
        <p:spPr>
          <a:noFill/>
        </p:spPr>
        <p:txBody>
          <a:bodyPr/>
          <a:lstStyle/>
          <a:p>
            <a:fld id="{DEE63211-5767-9E46-8293-2FF6A43218F6}" type="slidenum">
              <a:rPr lang="en-US" smtClean="0">
                <a:latin typeface="Arial" pitchFamily="-109" charset="0"/>
              </a:rPr>
              <a:pPr/>
              <a:t>14</a:t>
            </a:fld>
            <a:endParaRPr lang="en-US">
              <a:latin typeface="Arial" pitchFamily="-109" charset="0"/>
            </a:endParaRPr>
          </a:p>
        </p:txBody>
      </p:sp>
      <p:graphicFrame>
        <p:nvGraphicFramePr>
          <p:cNvPr id="15432" name="Group 72"/>
          <p:cNvGraphicFramePr>
            <a:graphicFrameLocks noGrp="1"/>
          </p:cNvGraphicFramePr>
          <p:nvPr>
            <p:extLst>
              <p:ext uri="{D42A27DB-BD31-4B8C-83A1-F6EECF244321}">
                <p14:modId xmlns:p14="http://schemas.microsoft.com/office/powerpoint/2010/main" val="1880784403"/>
              </p:ext>
            </p:extLst>
          </p:nvPr>
        </p:nvGraphicFramePr>
        <p:xfrm>
          <a:off x="838200" y="1690689"/>
          <a:ext cx="8001000" cy="4614545"/>
        </p:xfrm>
        <a:graphic>
          <a:graphicData uri="http://schemas.openxmlformats.org/drawingml/2006/table">
            <a:tbl>
              <a:tblPr firstRow="1">
                <a:tableStyleId>{775DCB02-9BB8-47FD-8907-85C794F793BA}</a:tableStyleId>
              </a:tblPr>
              <a:tblGrid>
                <a:gridCol w="12192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019800">
                  <a:extLst>
                    <a:ext uri="{9D8B030D-6E8A-4147-A177-3AD203B41FA5}">
                      <a16:colId xmlns:a16="http://schemas.microsoft.com/office/drawing/2014/main" val="20002"/>
                    </a:ext>
                  </a:extLst>
                </a:gridCol>
              </a:tblGrid>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Minerals</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Scale</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Data</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0"/>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Talc</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1</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Unidentified source-rumors, gossip, and hearsay</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1"/>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Gypsum</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2</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Identified nonexpert source - opinions, feelings, ideas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2"/>
                  </a:ext>
                </a:extLst>
              </a:tr>
              <a:tr h="530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Calcite</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3</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Identified expert source - predictions, speculations, forecasts, estimates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3"/>
                  </a:ext>
                </a:extLst>
              </a:tr>
              <a:tr h="530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Fluorite</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4</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Unsworn testimony - explanations, justifications, assessments, interpretations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4"/>
                  </a:ext>
                </a:extLst>
              </a:tr>
              <a:tr h="530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Apatite</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5</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Sworn testimony - explanations, justifications, assessments, interpretations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5"/>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Orthoclase</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6</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Budgets, formal plans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6"/>
                  </a:ext>
                </a:extLst>
              </a:tr>
              <a:tr h="530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Quartz</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7</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News reports, non-financial data, industry statistics, survey data </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7"/>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Topaz</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8</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Unaudited financial statements, government statistics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8"/>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Corundum</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9</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Audited financial statements, government statistics</a:t>
                      </a:r>
                      <a:endParaRPr kumimoji="0" lang="en-US" sz="16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9"/>
                  </a:ext>
                </a:extLst>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a:ln>
                            <a:noFill/>
                          </a:ln>
                          <a:solidFill>
                            <a:schemeClr val="tx1"/>
                          </a:solidFill>
                          <a:effectLst/>
                        </a:rPr>
                        <a:t>Diamond</a:t>
                      </a:r>
                      <a:endParaRPr kumimoji="0" lang="en-US" sz="1600" b="0" i="0" u="none" strike="noStrike" cap="none" normalizeH="0" baseline="0" dirty="0">
                        <a:ln>
                          <a:noFill/>
                        </a:ln>
                        <a:solidFill>
                          <a:schemeClr val="tx1"/>
                        </a:solidFill>
                        <a:effectLst/>
                        <a:latin typeface="Georgia"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10</a:t>
                      </a:r>
                      <a:endParaRPr kumimoji="0" lang="en-US" sz="16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a:ln>
                            <a:noFill/>
                          </a:ln>
                          <a:solidFill>
                            <a:schemeClr val="tx1"/>
                          </a:solidFill>
                          <a:effectLst/>
                        </a:rPr>
                        <a:t>Stock exchange and commodity market data</a:t>
                      </a:r>
                      <a:endParaRPr kumimoji="0" lang="en-US" sz="1600" b="0" i="0" u="none" strike="noStrike" cap="none" normalizeH="0" baseline="0" dirty="0">
                        <a:ln>
                          <a:noFill/>
                        </a:ln>
                        <a:solidFill>
                          <a:schemeClr val="tx1"/>
                        </a:solidFill>
                        <a:effectLst/>
                        <a:latin typeface="Georgia" charset="0"/>
                      </a:endParaRPr>
                    </a:p>
                  </a:txBody>
                  <a:tcPr horzOverflow="overflow"/>
                </a:tc>
                <a:extLst>
                  <a:ext uri="{0D108BD9-81ED-4DB2-BD59-A6C34878D82A}">
                    <a16:rowId xmlns:a16="http://schemas.microsoft.com/office/drawing/2014/main" val="10010"/>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noFill/>
        </p:spPr>
        <p:txBody>
          <a:bodyPr lIns="92075" tIns="46038" rIns="92075" bIns="46038" anchor="ctr"/>
          <a:lstStyle/>
          <a:p>
            <a:pPr eaLnBrk="1" hangingPunct="1"/>
            <a:r>
              <a:rPr lang="en-US"/>
              <a:t>Information richness</a:t>
            </a:r>
          </a:p>
        </p:txBody>
      </p:sp>
      <p:sp>
        <p:nvSpPr>
          <p:cNvPr id="28676" name="Rectangle 3"/>
          <p:cNvSpPr>
            <a:spLocks noGrp="1" noChangeArrowheads="1"/>
          </p:cNvSpPr>
          <p:nvPr>
            <p:ph idx="1"/>
          </p:nvPr>
        </p:nvSpPr>
        <p:spPr>
          <a:xfrm>
            <a:off x="685800" y="3962400"/>
            <a:ext cx="7772400" cy="2286000"/>
          </a:xfrm>
          <a:noFill/>
        </p:spPr>
        <p:txBody>
          <a:bodyPr lIns="92075" tIns="46038" rIns="92075" bIns="46038"/>
          <a:lstStyle/>
          <a:p>
            <a:pPr eaLnBrk="1" hangingPunct="1"/>
            <a:r>
              <a:rPr lang="en-US"/>
              <a:t>Managers seek rich information to resolve equivocality</a:t>
            </a:r>
          </a:p>
          <a:p>
            <a:pPr eaLnBrk="1" hangingPunct="1"/>
            <a:r>
              <a:rPr lang="en-US"/>
              <a:t>Information systems typically deliver lean information</a:t>
            </a:r>
          </a:p>
        </p:txBody>
      </p:sp>
      <p:sp>
        <p:nvSpPr>
          <p:cNvPr id="28674" name="Slide Number Placeholder 5"/>
          <p:cNvSpPr>
            <a:spLocks noGrp="1"/>
          </p:cNvSpPr>
          <p:nvPr>
            <p:ph type="sldNum" sz="quarter" idx="12"/>
          </p:nvPr>
        </p:nvSpPr>
        <p:spPr>
          <a:noFill/>
        </p:spPr>
        <p:txBody>
          <a:bodyPr/>
          <a:lstStyle/>
          <a:p>
            <a:fld id="{F337F3A8-72F6-7340-85B1-15DC64625F0A}" type="slidenum">
              <a:rPr lang="en-US" smtClean="0">
                <a:latin typeface="Arial" pitchFamily="-109" charset="0"/>
              </a:rPr>
              <a:pPr/>
              <a:t>15</a:t>
            </a:fld>
            <a:endParaRPr lang="en-US">
              <a:latin typeface="Arial" pitchFamily="-109" charset="0"/>
            </a:endParaRPr>
          </a:p>
        </p:txBody>
      </p:sp>
      <p:graphicFrame>
        <p:nvGraphicFramePr>
          <p:cNvPr id="16422" name="Group 38"/>
          <p:cNvGraphicFramePr>
            <a:graphicFrameLocks noGrp="1"/>
          </p:cNvGraphicFramePr>
          <p:nvPr>
            <p:extLst>
              <p:ext uri="{D42A27DB-BD31-4B8C-83A1-F6EECF244321}">
                <p14:modId xmlns:p14="http://schemas.microsoft.com/office/powerpoint/2010/main" val="848291358"/>
              </p:ext>
            </p:extLst>
          </p:nvPr>
        </p:nvGraphicFramePr>
        <p:xfrm>
          <a:off x="990600" y="1905000"/>
          <a:ext cx="7696200" cy="1905000"/>
        </p:xfrm>
        <a:graphic>
          <a:graphicData uri="http://schemas.openxmlformats.org/drawingml/2006/table">
            <a:tbl>
              <a:tblPr firstRow="1">
                <a:tableStyleId>{775DCB02-9BB8-47FD-8907-85C794F793BA}</a:tableStyleId>
              </a:tblPr>
              <a:tblGrid>
                <a:gridCol w="156845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568450">
                  <a:extLst>
                    <a:ext uri="{9D8B030D-6E8A-4147-A177-3AD203B41FA5}">
                      <a16:colId xmlns:a16="http://schemas.microsoft.com/office/drawing/2014/main" val="20002"/>
                    </a:ext>
                  </a:extLst>
                </a:gridCol>
                <a:gridCol w="1568450">
                  <a:extLst>
                    <a:ext uri="{9D8B030D-6E8A-4147-A177-3AD203B41FA5}">
                      <a16:colId xmlns:a16="http://schemas.microsoft.com/office/drawing/2014/main" val="20003"/>
                    </a:ext>
                  </a:extLst>
                </a:gridCol>
                <a:gridCol w="1568450">
                  <a:extLst>
                    <a:ext uri="{9D8B030D-6E8A-4147-A177-3AD203B41FA5}">
                      <a16:colId xmlns:a16="http://schemas.microsoft.com/office/drawing/2014/main" val="20004"/>
                    </a:ext>
                  </a:extLst>
                </a:gridCol>
              </a:tblGrid>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a:ln>
                            <a:noFill/>
                          </a:ln>
                          <a:solidFill>
                            <a:schemeClr val="tx1"/>
                          </a:solidFill>
                          <a:effectLst/>
                        </a:rPr>
                        <a:t>Richest</a:t>
                      </a:r>
                      <a:endParaRPr kumimoji="0" lang="en-US" sz="1800" b="1" i="0" u="none" strike="noStrike" cap="none" normalizeH="0" baseline="0" dirty="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a:ln>
                            <a:noFill/>
                          </a:ln>
                          <a:solidFill>
                            <a:schemeClr val="tx1"/>
                          </a:solidFill>
                          <a:effectLst/>
                        </a:rPr>
                        <a:t>Leanest</a:t>
                      </a:r>
                      <a:endParaRPr kumimoji="0" lang="en-US" sz="1800" b="1"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0"/>
                  </a:ext>
                </a:extLst>
              </a:tr>
              <a:tr h="1314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u="none" strike="noStrike" cap="none" normalizeH="0" baseline="0" dirty="0">
                          <a:ln>
                            <a:noFill/>
                          </a:ln>
                          <a:solidFill>
                            <a:schemeClr val="tx1"/>
                          </a:solidFill>
                          <a:effectLst/>
                        </a:rPr>
                        <a:t>Face-to-face</a:t>
                      </a:r>
                      <a:endParaRPr kumimoji="0" lang="en-US" sz="1800" b="0" i="0" u="none" strike="noStrike" cap="none" normalizeH="0" baseline="0" dirty="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u="none" strike="noStrike" cap="none" normalizeH="0" baseline="0">
                          <a:ln>
                            <a:noFill/>
                          </a:ln>
                          <a:solidFill>
                            <a:schemeClr val="tx1"/>
                          </a:solidFill>
                          <a:effectLst/>
                        </a:rPr>
                        <a:t>Telephone</a:t>
                      </a:r>
                      <a:endParaRPr kumimoji="0" lang="en-US" sz="1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u="none" strike="noStrike" cap="none" normalizeH="0" baseline="0">
                          <a:ln>
                            <a:noFill/>
                          </a:ln>
                          <a:solidFill>
                            <a:schemeClr val="tx1"/>
                          </a:solidFill>
                          <a:effectLst/>
                        </a:rPr>
                        <a:t>Personal documents (letters and memos)</a:t>
                      </a:r>
                      <a:endParaRPr kumimoji="0" lang="en-US" sz="1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u="none" strike="noStrike" cap="none" normalizeH="0" baseline="0">
                          <a:ln>
                            <a:noFill/>
                          </a:ln>
                          <a:solidFill>
                            <a:schemeClr val="tx1"/>
                          </a:solidFill>
                          <a:effectLst/>
                        </a:rPr>
                        <a:t>Impersonal written documents</a:t>
                      </a:r>
                      <a:endParaRPr kumimoji="0" lang="en-US" sz="1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u="none" strike="noStrike" cap="none" normalizeH="0" baseline="0" dirty="0">
                          <a:ln>
                            <a:noFill/>
                          </a:ln>
                          <a:solidFill>
                            <a:schemeClr val="tx1"/>
                          </a:solidFill>
                          <a:effectLst/>
                        </a:rPr>
                        <a:t>Numeric documents</a:t>
                      </a:r>
                      <a:endParaRPr kumimoji="0" lang="en-US" sz="1800" b="0" i="0" u="none" strike="noStrike" cap="none" normalizeH="0" baseline="0" dirty="0">
                        <a:ln>
                          <a:noFill/>
                        </a:ln>
                        <a:solidFill>
                          <a:schemeClr val="tx1"/>
                        </a:solidFill>
                        <a:effectLst/>
                        <a:latin typeface="Georgia" charset="0"/>
                      </a:endParaRPr>
                    </a:p>
                  </a:txBody>
                  <a:tcPr horzOverflow="overflow"/>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t>Information classes—content</a:t>
            </a:r>
          </a:p>
        </p:txBody>
      </p:sp>
      <p:sp>
        <p:nvSpPr>
          <p:cNvPr id="29698" name="Slide Number Placeholder 5"/>
          <p:cNvSpPr>
            <a:spLocks noGrp="1"/>
          </p:cNvSpPr>
          <p:nvPr>
            <p:ph type="sldNum" sz="quarter" idx="12"/>
          </p:nvPr>
        </p:nvSpPr>
        <p:spPr>
          <a:noFill/>
        </p:spPr>
        <p:txBody>
          <a:bodyPr/>
          <a:lstStyle/>
          <a:p>
            <a:fld id="{24112ECD-7323-754F-B0A3-B0C328EAED9F}" type="slidenum">
              <a:rPr lang="en-US" smtClean="0">
                <a:latin typeface="Arial" pitchFamily="-109" charset="0"/>
              </a:rPr>
              <a:pPr/>
              <a:t>16</a:t>
            </a:fld>
            <a:endParaRPr lang="en-US">
              <a:latin typeface="Arial" pitchFamily="-109" charset="0"/>
            </a:endParaRPr>
          </a:p>
        </p:txBody>
      </p:sp>
      <p:graphicFrame>
        <p:nvGraphicFramePr>
          <p:cNvPr id="17446" name="Group 38"/>
          <p:cNvGraphicFramePr>
            <a:graphicFrameLocks noGrp="1"/>
          </p:cNvGraphicFramePr>
          <p:nvPr>
            <p:extLst>
              <p:ext uri="{D42A27DB-BD31-4B8C-83A1-F6EECF244321}">
                <p14:modId xmlns:p14="http://schemas.microsoft.com/office/powerpoint/2010/main" val="474176715"/>
              </p:ext>
            </p:extLst>
          </p:nvPr>
        </p:nvGraphicFramePr>
        <p:xfrm>
          <a:off x="914400" y="2057400"/>
          <a:ext cx="7848600" cy="1036320"/>
        </p:xfrm>
        <a:graphic>
          <a:graphicData uri="http://schemas.openxmlformats.org/drawingml/2006/table">
            <a:tbl>
              <a:tblPr firstRow="1" firstCol="1">
                <a:tableStyleId>{775DCB02-9BB8-47FD-8907-85C794F793BA}</a:tableStyleId>
              </a:tblPr>
              <a:tblGrid>
                <a:gridCol w="1698625">
                  <a:extLst>
                    <a:ext uri="{9D8B030D-6E8A-4147-A177-3AD203B41FA5}">
                      <a16:colId xmlns:a16="http://schemas.microsoft.com/office/drawing/2014/main" val="20000"/>
                    </a:ext>
                  </a:extLst>
                </a:gridCol>
                <a:gridCol w="6149975">
                  <a:extLst>
                    <a:ext uri="{9D8B030D-6E8A-4147-A177-3AD203B41FA5}">
                      <a16:colId xmlns:a16="http://schemas.microsoft.com/office/drawing/2014/main" val="20001"/>
                    </a:ext>
                  </a:extLst>
                </a:gridCol>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solidFill>
                          <a:effectLst/>
                        </a:rPr>
                        <a:t>Class</a:t>
                      </a:r>
                      <a:endParaRPr kumimoji="0" lang="en-US" sz="2800" b="1"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Description</a:t>
                      </a:r>
                      <a:endParaRPr kumimoji="0" lang="en-US" sz="28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Content</a:t>
                      </a:r>
                      <a:endParaRPr kumimoji="0" lang="en-US" sz="28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Quantity, location, and types of items</a:t>
                      </a:r>
                      <a:endParaRPr kumimoji="0" lang="en-US" sz="28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2"/>
          <a:stretch>
            <a:fillRect/>
          </a:stretch>
        </p:blipFill>
        <p:spPr>
          <a:xfrm>
            <a:off x="2362200" y="3663852"/>
            <a:ext cx="5295900" cy="3041748"/>
          </a:xfrm>
          <a:prstGeom prst="rect">
            <a:avLst/>
          </a:prstGeom>
        </p:spPr>
      </p:pic>
    </p:spTree>
    <p:extLst>
      <p:ext uri="{BB962C8B-B14F-4D97-AF65-F5344CB8AC3E}">
        <p14:creationId xmlns:p14="http://schemas.microsoft.com/office/powerpoint/2010/main" val="12339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t>Information classes—form</a:t>
            </a:r>
          </a:p>
        </p:txBody>
      </p:sp>
      <p:sp>
        <p:nvSpPr>
          <p:cNvPr id="29698" name="Slide Number Placeholder 5"/>
          <p:cNvSpPr>
            <a:spLocks noGrp="1"/>
          </p:cNvSpPr>
          <p:nvPr>
            <p:ph type="sldNum" sz="quarter" idx="12"/>
          </p:nvPr>
        </p:nvSpPr>
        <p:spPr>
          <a:noFill/>
        </p:spPr>
        <p:txBody>
          <a:bodyPr/>
          <a:lstStyle/>
          <a:p>
            <a:fld id="{24112ECD-7323-754F-B0A3-B0C328EAED9F}" type="slidenum">
              <a:rPr lang="en-US" smtClean="0">
                <a:latin typeface="Arial" pitchFamily="-109" charset="0"/>
              </a:rPr>
              <a:pPr/>
              <a:t>17</a:t>
            </a:fld>
            <a:endParaRPr lang="en-US">
              <a:latin typeface="Arial" pitchFamily="-109" charset="0"/>
            </a:endParaRPr>
          </a:p>
        </p:txBody>
      </p:sp>
      <p:graphicFrame>
        <p:nvGraphicFramePr>
          <p:cNvPr id="17446" name="Group 38"/>
          <p:cNvGraphicFramePr>
            <a:graphicFrameLocks noGrp="1"/>
          </p:cNvGraphicFramePr>
          <p:nvPr>
            <p:extLst>
              <p:ext uri="{D42A27DB-BD31-4B8C-83A1-F6EECF244321}">
                <p14:modId xmlns:p14="http://schemas.microsoft.com/office/powerpoint/2010/main" val="972893963"/>
              </p:ext>
            </p:extLst>
          </p:nvPr>
        </p:nvGraphicFramePr>
        <p:xfrm>
          <a:off x="914400" y="2057400"/>
          <a:ext cx="7848600" cy="1036320"/>
        </p:xfrm>
        <a:graphic>
          <a:graphicData uri="http://schemas.openxmlformats.org/drawingml/2006/table">
            <a:tbl>
              <a:tblPr firstRow="1">
                <a:tableStyleId>{775DCB02-9BB8-47FD-8907-85C794F793BA}</a:tableStyleId>
              </a:tblPr>
              <a:tblGrid>
                <a:gridCol w="1698625">
                  <a:extLst>
                    <a:ext uri="{9D8B030D-6E8A-4147-A177-3AD203B41FA5}">
                      <a16:colId xmlns:a16="http://schemas.microsoft.com/office/drawing/2014/main" val="20000"/>
                    </a:ext>
                  </a:extLst>
                </a:gridCol>
                <a:gridCol w="6149975">
                  <a:extLst>
                    <a:ext uri="{9D8B030D-6E8A-4147-A177-3AD203B41FA5}">
                      <a16:colId xmlns:a16="http://schemas.microsoft.com/office/drawing/2014/main" val="20001"/>
                    </a:ext>
                  </a:extLst>
                </a:gridCol>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solidFill>
                          <a:effectLst/>
                        </a:rPr>
                        <a:t>Class</a:t>
                      </a:r>
                      <a:endParaRPr kumimoji="0" lang="en-US" sz="2800" b="1"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Description</a:t>
                      </a:r>
                      <a:endParaRPr kumimoji="0" lang="en-US" sz="28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Form</a:t>
                      </a:r>
                      <a:endParaRPr kumimoji="0" lang="en-US" sz="2800" b="0"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Shape and composition of an object</a:t>
                      </a:r>
                      <a:endParaRPr kumimoji="0" lang="en-US" sz="28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2"/>
          <a:stretch>
            <a:fillRect/>
          </a:stretch>
        </p:blipFill>
        <p:spPr>
          <a:xfrm>
            <a:off x="2895600" y="3415666"/>
            <a:ext cx="4141272" cy="2756534"/>
          </a:xfrm>
          <a:prstGeom prst="rect">
            <a:avLst/>
          </a:prstGeom>
        </p:spPr>
      </p:pic>
      <p:sp>
        <p:nvSpPr>
          <p:cNvPr id="6" name="Rectangle 3"/>
          <p:cNvSpPr txBox="1">
            <a:spLocks noChangeArrowheads="1"/>
          </p:cNvSpPr>
          <p:nvPr/>
        </p:nvSpPr>
        <p:spPr bwMode="auto">
          <a:xfrm>
            <a:off x="2895600" y="6172200"/>
            <a:ext cx="4114800" cy="6223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Font typeface="Wingdings" pitchFamily="-109" charset="2"/>
              <a:buBlip>
                <a:blip r:embed="rId4"/>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a:lstStyle>
          <a:p>
            <a:pPr marL="0" indent="0" algn="ctr" eaLnBrk="1" hangingPunct="1">
              <a:buFontTx/>
              <a:buNone/>
            </a:pPr>
            <a:r>
              <a:rPr lang="en-US" sz="2800" dirty="0"/>
              <a:t>What goes into a Tesla?	</a:t>
            </a:r>
          </a:p>
        </p:txBody>
      </p:sp>
    </p:spTree>
    <p:extLst>
      <p:ext uri="{BB962C8B-B14F-4D97-AF65-F5344CB8AC3E}">
        <p14:creationId xmlns:p14="http://schemas.microsoft.com/office/powerpoint/2010/main" val="1028142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t>Information classes—behavior</a:t>
            </a:r>
          </a:p>
        </p:txBody>
      </p:sp>
      <p:sp>
        <p:nvSpPr>
          <p:cNvPr id="29698" name="Slide Number Placeholder 5"/>
          <p:cNvSpPr>
            <a:spLocks noGrp="1"/>
          </p:cNvSpPr>
          <p:nvPr>
            <p:ph type="sldNum" sz="quarter" idx="12"/>
          </p:nvPr>
        </p:nvSpPr>
        <p:spPr>
          <a:noFill/>
        </p:spPr>
        <p:txBody>
          <a:bodyPr/>
          <a:lstStyle/>
          <a:p>
            <a:fld id="{24112ECD-7323-754F-B0A3-B0C328EAED9F}" type="slidenum">
              <a:rPr lang="en-US" smtClean="0">
                <a:latin typeface="Arial" pitchFamily="-109" charset="0"/>
              </a:rPr>
              <a:pPr/>
              <a:t>18</a:t>
            </a:fld>
            <a:endParaRPr lang="en-US">
              <a:latin typeface="Arial" pitchFamily="-109" charset="0"/>
            </a:endParaRPr>
          </a:p>
        </p:txBody>
      </p:sp>
      <p:graphicFrame>
        <p:nvGraphicFramePr>
          <p:cNvPr id="17446" name="Group 38"/>
          <p:cNvGraphicFramePr>
            <a:graphicFrameLocks noGrp="1"/>
          </p:cNvGraphicFramePr>
          <p:nvPr>
            <p:extLst>
              <p:ext uri="{D42A27DB-BD31-4B8C-83A1-F6EECF244321}">
                <p14:modId xmlns:p14="http://schemas.microsoft.com/office/powerpoint/2010/main" val="2798631450"/>
              </p:ext>
            </p:extLst>
          </p:nvPr>
        </p:nvGraphicFramePr>
        <p:xfrm>
          <a:off x="914400" y="2057400"/>
          <a:ext cx="7848600" cy="1036320"/>
        </p:xfrm>
        <a:graphic>
          <a:graphicData uri="http://schemas.openxmlformats.org/drawingml/2006/table">
            <a:tbl>
              <a:tblPr firstRow="1">
                <a:tableStyleId>{775DCB02-9BB8-47FD-8907-85C794F793BA}</a:tableStyleId>
              </a:tblPr>
              <a:tblGrid>
                <a:gridCol w="1698625">
                  <a:extLst>
                    <a:ext uri="{9D8B030D-6E8A-4147-A177-3AD203B41FA5}">
                      <a16:colId xmlns:a16="http://schemas.microsoft.com/office/drawing/2014/main" val="20000"/>
                    </a:ext>
                  </a:extLst>
                </a:gridCol>
                <a:gridCol w="6149975">
                  <a:extLst>
                    <a:ext uri="{9D8B030D-6E8A-4147-A177-3AD203B41FA5}">
                      <a16:colId xmlns:a16="http://schemas.microsoft.com/office/drawing/2014/main" val="20001"/>
                    </a:ext>
                  </a:extLst>
                </a:gridCol>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solidFill>
                          <a:effectLst/>
                        </a:rPr>
                        <a:t>Class</a:t>
                      </a:r>
                      <a:endParaRPr kumimoji="0" lang="en-US" sz="2800" b="1"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Description</a:t>
                      </a:r>
                      <a:endParaRPr kumimoji="0" lang="en-US" sz="28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Behavior</a:t>
                      </a:r>
                      <a:endParaRPr kumimoji="0" lang="en-US" sz="2800" b="0"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Simulation of a physical object</a:t>
                      </a:r>
                      <a:endParaRPr kumimoji="0" lang="en-US" sz="28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a:stretch>
            <a:fillRect/>
          </a:stretch>
        </p:blipFill>
        <p:spPr>
          <a:xfrm>
            <a:off x="3124200" y="3486150"/>
            <a:ext cx="3581400" cy="2686050"/>
          </a:xfrm>
          <a:prstGeom prst="rect">
            <a:avLst/>
          </a:prstGeom>
        </p:spPr>
      </p:pic>
      <p:sp>
        <p:nvSpPr>
          <p:cNvPr id="7" name="Rectangle 3"/>
          <p:cNvSpPr txBox="1">
            <a:spLocks noChangeArrowheads="1"/>
          </p:cNvSpPr>
          <p:nvPr/>
        </p:nvSpPr>
        <p:spPr bwMode="auto">
          <a:xfrm>
            <a:off x="2895600" y="6172200"/>
            <a:ext cx="4114800" cy="6223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Font typeface="Wingdings" pitchFamily="-109" charset="2"/>
              <a:buBlip>
                <a:blip r:embed="rId4"/>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pitchFamily="-109" charset="2"/>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a:lstStyle>
          <a:p>
            <a:pPr marL="0" indent="0" algn="ctr" eaLnBrk="1" hangingPunct="1">
              <a:buFontTx/>
              <a:buNone/>
            </a:pPr>
            <a:r>
              <a:rPr lang="en-US" sz="2800" dirty="0"/>
              <a:t>Computations	</a:t>
            </a:r>
          </a:p>
        </p:txBody>
      </p:sp>
    </p:spTree>
    <p:extLst>
      <p:ext uri="{BB962C8B-B14F-4D97-AF65-F5344CB8AC3E}">
        <p14:creationId xmlns:p14="http://schemas.microsoft.com/office/powerpoint/2010/main" val="1342094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t>Information classes—action</a:t>
            </a:r>
          </a:p>
        </p:txBody>
      </p:sp>
      <p:sp>
        <p:nvSpPr>
          <p:cNvPr id="29698" name="Slide Number Placeholder 5"/>
          <p:cNvSpPr>
            <a:spLocks noGrp="1"/>
          </p:cNvSpPr>
          <p:nvPr>
            <p:ph type="sldNum" sz="quarter" idx="12"/>
          </p:nvPr>
        </p:nvSpPr>
        <p:spPr>
          <a:noFill/>
        </p:spPr>
        <p:txBody>
          <a:bodyPr/>
          <a:lstStyle/>
          <a:p>
            <a:fld id="{24112ECD-7323-754F-B0A3-B0C328EAED9F}" type="slidenum">
              <a:rPr lang="en-US" smtClean="0">
                <a:latin typeface="Arial" pitchFamily="-109" charset="0"/>
              </a:rPr>
              <a:pPr/>
              <a:t>19</a:t>
            </a:fld>
            <a:endParaRPr lang="en-US">
              <a:latin typeface="Arial" pitchFamily="-109" charset="0"/>
            </a:endParaRPr>
          </a:p>
        </p:txBody>
      </p:sp>
      <p:graphicFrame>
        <p:nvGraphicFramePr>
          <p:cNvPr id="17446" name="Group 38"/>
          <p:cNvGraphicFramePr>
            <a:graphicFrameLocks noGrp="1"/>
          </p:cNvGraphicFramePr>
          <p:nvPr>
            <p:extLst>
              <p:ext uri="{D42A27DB-BD31-4B8C-83A1-F6EECF244321}">
                <p14:modId xmlns:p14="http://schemas.microsoft.com/office/powerpoint/2010/main" val="2439188626"/>
              </p:ext>
            </p:extLst>
          </p:nvPr>
        </p:nvGraphicFramePr>
        <p:xfrm>
          <a:off x="914400" y="2057400"/>
          <a:ext cx="7848600" cy="1036320"/>
        </p:xfrm>
        <a:graphic>
          <a:graphicData uri="http://schemas.openxmlformats.org/drawingml/2006/table">
            <a:tbl>
              <a:tblPr firstRow="1">
                <a:tableStyleId>{775DCB02-9BB8-47FD-8907-85C794F793BA}</a:tableStyleId>
              </a:tblPr>
              <a:tblGrid>
                <a:gridCol w="1698625">
                  <a:extLst>
                    <a:ext uri="{9D8B030D-6E8A-4147-A177-3AD203B41FA5}">
                      <a16:colId xmlns:a16="http://schemas.microsoft.com/office/drawing/2014/main" val="20000"/>
                    </a:ext>
                  </a:extLst>
                </a:gridCol>
                <a:gridCol w="6149975">
                  <a:extLst>
                    <a:ext uri="{9D8B030D-6E8A-4147-A177-3AD203B41FA5}">
                      <a16:colId xmlns:a16="http://schemas.microsoft.com/office/drawing/2014/main" val="20001"/>
                    </a:ext>
                  </a:extLst>
                </a:gridCol>
              </a:tblGrid>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Class</a:t>
                      </a:r>
                      <a:endParaRPr kumimoji="0" lang="en-US" sz="2800" b="1"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Description</a:t>
                      </a:r>
                      <a:endParaRPr kumimoji="0" lang="en-US" sz="28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2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Action</a:t>
                      </a:r>
                      <a:endParaRPr kumimoji="0" lang="en-US" sz="2800" b="0"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Creation of action (e.g., industrial robots)</a:t>
                      </a:r>
                      <a:endParaRPr kumimoji="0" lang="en-US" sz="28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a:stretch>
            <a:fillRect/>
          </a:stretch>
        </p:blipFill>
        <p:spPr>
          <a:xfrm>
            <a:off x="2971800" y="3657600"/>
            <a:ext cx="3530600" cy="3089275"/>
          </a:xfrm>
          <a:prstGeom prst="rect">
            <a:avLst/>
          </a:prstGeom>
        </p:spPr>
      </p:pic>
    </p:spTree>
    <p:extLst>
      <p:ext uri="{BB962C8B-B14F-4D97-AF65-F5344CB8AC3E}">
        <p14:creationId xmlns:p14="http://schemas.microsoft.com/office/powerpoint/2010/main" val="156691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Grp="1" noChangeArrowheads="1"/>
          </p:cNvSpPr>
          <p:nvPr>
            <p:ph type="title"/>
          </p:nvPr>
        </p:nvSpPr>
        <p:spPr>
          <a:xfrm>
            <a:off x="628650" y="365126"/>
            <a:ext cx="7886700" cy="1325563"/>
          </a:xfrm>
        </p:spPr>
        <p:txBody>
          <a:bodyPr/>
          <a:lstStyle/>
          <a:p>
            <a:r>
              <a:rPr lang="en-US"/>
              <a:t>Key characteristics of the early 21st century</a:t>
            </a:r>
          </a:p>
        </p:txBody>
      </p:sp>
      <p:sp>
        <p:nvSpPr>
          <p:cNvPr id="17412" name="Rectangle 7"/>
          <p:cNvSpPr>
            <a:spLocks noGrp="1" noChangeArrowheads="1"/>
          </p:cNvSpPr>
          <p:nvPr>
            <p:ph idx="1"/>
          </p:nvPr>
        </p:nvSpPr>
        <p:spPr>
          <a:xfrm>
            <a:off x="628650" y="1825625"/>
            <a:ext cx="7886700" cy="4351338"/>
          </a:xfrm>
        </p:spPr>
        <p:txBody>
          <a:bodyPr/>
          <a:lstStyle/>
          <a:p>
            <a:r>
              <a:rPr lang="en-US" dirty="0"/>
              <a:t>High-velocity global change</a:t>
            </a:r>
          </a:p>
          <a:p>
            <a:pPr lvl="1"/>
            <a:r>
              <a:rPr lang="en-US" dirty="0"/>
              <a:t>Changing international relationships</a:t>
            </a:r>
          </a:p>
          <a:p>
            <a:pPr lvl="1"/>
            <a:r>
              <a:rPr lang="en-US" dirty="0"/>
              <a:t>The emergence of China as an economic power</a:t>
            </a:r>
          </a:p>
          <a:p>
            <a:pPr lvl="1"/>
            <a:r>
              <a:rPr lang="en-US" dirty="0"/>
              <a:t>Trading blocs</a:t>
            </a:r>
          </a:p>
          <a:p>
            <a:pPr lvl="1"/>
            <a:r>
              <a:rPr lang="en-US" dirty="0"/>
              <a:t>Globalization and deglobalization of business</a:t>
            </a:r>
          </a:p>
          <a:p>
            <a:pPr lvl="1"/>
            <a:r>
              <a:rPr lang="en-US" dirty="0"/>
              <a:t>Accelerated digital transformation</a:t>
            </a:r>
          </a:p>
          <a:p>
            <a:pPr lvl="1"/>
            <a:endParaRPr lang="en-US" dirty="0"/>
          </a:p>
        </p:txBody>
      </p:sp>
      <p:sp>
        <p:nvSpPr>
          <p:cNvPr id="17410" name="Slide Number Placeholder 5"/>
          <p:cNvSpPr>
            <a:spLocks noGrp="1"/>
          </p:cNvSpPr>
          <p:nvPr>
            <p:ph type="sldNum" sz="quarter" idx="12"/>
          </p:nvPr>
        </p:nvSpPr>
        <p:spPr>
          <a:xfrm>
            <a:off x="6457950" y="6356351"/>
            <a:ext cx="2057400" cy="365125"/>
          </a:xfrm>
          <a:noFill/>
        </p:spPr>
        <p:txBody>
          <a:bodyPr/>
          <a:lstStyle/>
          <a:p>
            <a:fld id="{0D83BE94-5503-584F-8C6D-CA0F6886283C}" type="slidenum">
              <a:rPr lang="en-US" smtClean="0"/>
              <a:pPr/>
              <a:t>2</a:t>
            </a:fld>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628650" y="365126"/>
            <a:ext cx="7886700" cy="1325563"/>
          </a:xfrm>
          <a:noFill/>
        </p:spPr>
        <p:txBody>
          <a:bodyPr lIns="92075" tIns="46038" rIns="92075" bIns="46038" anchor="ctr">
            <a:normAutofit/>
          </a:bodyPr>
          <a:lstStyle/>
          <a:p>
            <a:r>
              <a:rPr lang="en-US" sz="4000" dirty="0"/>
              <a:t>Information &amp; organizational change</a:t>
            </a:r>
          </a:p>
        </p:txBody>
      </p:sp>
      <p:sp>
        <p:nvSpPr>
          <p:cNvPr id="30724" name="Rectangle 3"/>
          <p:cNvSpPr>
            <a:spLocks noGrp="1" noChangeArrowheads="1"/>
          </p:cNvSpPr>
          <p:nvPr>
            <p:ph idx="1"/>
          </p:nvPr>
        </p:nvSpPr>
        <p:spPr>
          <a:xfrm>
            <a:off x="628650" y="1825625"/>
            <a:ext cx="7886700" cy="4351338"/>
          </a:xfrm>
          <a:noFill/>
        </p:spPr>
        <p:txBody>
          <a:bodyPr lIns="92075" tIns="46038" rIns="92075" bIns="46038"/>
          <a:lstStyle/>
          <a:p>
            <a:r>
              <a:rPr lang="en-US"/>
              <a:t>Organizations are goal seeking</a:t>
            </a:r>
          </a:p>
          <a:p>
            <a:r>
              <a:rPr lang="en-US"/>
              <a:t>Information supports goal seeking</a:t>
            </a:r>
          </a:p>
        </p:txBody>
      </p:sp>
      <p:sp>
        <p:nvSpPr>
          <p:cNvPr id="30722" name="Slide Number Placeholder 5"/>
          <p:cNvSpPr>
            <a:spLocks noGrp="1"/>
          </p:cNvSpPr>
          <p:nvPr>
            <p:ph type="sldNum" sz="quarter" idx="12"/>
          </p:nvPr>
        </p:nvSpPr>
        <p:spPr>
          <a:xfrm>
            <a:off x="6457950" y="6356351"/>
            <a:ext cx="2057400" cy="365125"/>
          </a:xfrm>
          <a:noFill/>
        </p:spPr>
        <p:txBody>
          <a:bodyPr/>
          <a:lstStyle/>
          <a:p>
            <a:fld id="{3EBC1CFE-B4E2-C045-A602-A3C4FE50D7C5}" type="slidenum">
              <a:rPr lang="en-US" smtClean="0"/>
              <a:pPr/>
              <a:t>20</a:t>
            </a:fld>
            <a:endParaRPr lang="en-US"/>
          </a:p>
        </p:txBody>
      </p:sp>
      <p:sp>
        <p:nvSpPr>
          <p:cNvPr id="30725" name="Rectangle 4"/>
          <p:cNvSpPr>
            <a:spLocks noChangeArrowheads="1"/>
          </p:cNvSpPr>
          <p:nvPr/>
        </p:nvSpPr>
        <p:spPr bwMode="auto">
          <a:xfrm>
            <a:off x="2705100" y="3543300"/>
            <a:ext cx="0" cy="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0726" name="Rectangle 5"/>
          <p:cNvSpPr>
            <a:spLocks noChangeArrowheads="1"/>
          </p:cNvSpPr>
          <p:nvPr/>
        </p:nvSpPr>
        <p:spPr bwMode="auto">
          <a:xfrm>
            <a:off x="2705100" y="3543300"/>
            <a:ext cx="0" cy="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0727" name="Rectangle 6"/>
          <p:cNvSpPr>
            <a:spLocks noChangeArrowheads="1"/>
          </p:cNvSpPr>
          <p:nvPr/>
        </p:nvSpPr>
        <p:spPr bwMode="auto">
          <a:xfrm>
            <a:off x="2705100" y="3543300"/>
            <a:ext cx="0" cy="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0728" name="Rectangle 7"/>
          <p:cNvSpPr>
            <a:spLocks noChangeArrowheads="1"/>
          </p:cNvSpPr>
          <p:nvPr/>
        </p:nvSpPr>
        <p:spPr bwMode="auto">
          <a:xfrm>
            <a:off x="2705100" y="3543300"/>
            <a:ext cx="0" cy="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229638" y="3810000"/>
            <a:ext cx="7228562" cy="190500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Goal setting information</a:t>
            </a:r>
          </a:p>
        </p:txBody>
      </p:sp>
      <p:sp>
        <p:nvSpPr>
          <p:cNvPr id="31748" name="Rectangle 3"/>
          <p:cNvSpPr>
            <a:spLocks noGrp="1" noChangeArrowheads="1"/>
          </p:cNvSpPr>
          <p:nvPr>
            <p:ph idx="1"/>
          </p:nvPr>
        </p:nvSpPr>
        <p:spPr>
          <a:xfrm>
            <a:off x="628650" y="1825625"/>
            <a:ext cx="7886700" cy="4351338"/>
          </a:xfrm>
          <a:noFill/>
        </p:spPr>
        <p:txBody>
          <a:bodyPr lIns="92075" tIns="46038" rIns="92075" bIns="46038"/>
          <a:lstStyle/>
          <a:p>
            <a:r>
              <a:rPr lang="en-US"/>
              <a:t>Anchoring and adjusting</a:t>
            </a:r>
          </a:p>
          <a:p>
            <a:r>
              <a:rPr lang="en-US"/>
              <a:t>Planning</a:t>
            </a:r>
          </a:p>
          <a:p>
            <a:pPr lvl="1"/>
            <a:r>
              <a:rPr lang="en-US"/>
              <a:t>Demographic trends</a:t>
            </a:r>
          </a:p>
          <a:p>
            <a:pPr lvl="1"/>
            <a:r>
              <a:rPr lang="en-US"/>
              <a:t>Economic forecasts</a:t>
            </a:r>
          </a:p>
          <a:p>
            <a:r>
              <a:rPr lang="en-US"/>
              <a:t>Benchmarking</a:t>
            </a:r>
          </a:p>
          <a:p>
            <a:pPr lvl="1"/>
            <a:r>
              <a:rPr lang="en-US"/>
              <a:t>Competitors’actions</a:t>
            </a:r>
          </a:p>
        </p:txBody>
      </p:sp>
      <p:sp>
        <p:nvSpPr>
          <p:cNvPr id="31746" name="Slide Number Placeholder 5"/>
          <p:cNvSpPr>
            <a:spLocks noGrp="1"/>
          </p:cNvSpPr>
          <p:nvPr>
            <p:ph type="sldNum" sz="quarter" idx="12"/>
          </p:nvPr>
        </p:nvSpPr>
        <p:spPr>
          <a:xfrm>
            <a:off x="6457950" y="6356351"/>
            <a:ext cx="2057400" cy="365125"/>
          </a:xfrm>
          <a:noFill/>
        </p:spPr>
        <p:txBody>
          <a:bodyPr/>
          <a:lstStyle/>
          <a:p>
            <a:fld id="{80D8E0D9-A8AD-FB4F-B5BB-FE7ACDB7BC1B}" type="slidenum">
              <a:rPr lang="en-US" smtClean="0"/>
              <a:pPr/>
              <a:t>21</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628650" y="365126"/>
            <a:ext cx="7886700" cy="1325563"/>
          </a:xfrm>
          <a:noFill/>
        </p:spPr>
        <p:txBody>
          <a:bodyPr lIns="92075" tIns="46038" rIns="92075" bIns="46038" anchor="ctr"/>
          <a:lstStyle/>
          <a:p>
            <a:r>
              <a:rPr lang="en-US" dirty="0"/>
              <a:t>Gap information</a:t>
            </a:r>
          </a:p>
        </p:txBody>
      </p:sp>
      <p:sp>
        <p:nvSpPr>
          <p:cNvPr id="33796" name="Rectangle 3"/>
          <p:cNvSpPr>
            <a:spLocks noGrp="1" noChangeArrowheads="1"/>
          </p:cNvSpPr>
          <p:nvPr>
            <p:ph idx="1"/>
          </p:nvPr>
        </p:nvSpPr>
        <p:spPr>
          <a:xfrm>
            <a:off x="628650" y="1825625"/>
            <a:ext cx="7886700" cy="4351338"/>
          </a:xfrm>
          <a:noFill/>
        </p:spPr>
        <p:txBody>
          <a:bodyPr lIns="92075" tIns="46038" rIns="92075" bIns="46038"/>
          <a:lstStyle/>
          <a:p>
            <a:r>
              <a:rPr lang="en-US"/>
              <a:t>Problem identification</a:t>
            </a:r>
          </a:p>
          <a:p>
            <a:pPr lvl="1"/>
            <a:r>
              <a:rPr lang="en-US"/>
              <a:t>A gap between expectations and performance</a:t>
            </a:r>
          </a:p>
          <a:p>
            <a:r>
              <a:rPr lang="en-US"/>
              <a:t>Scorekeeping</a:t>
            </a:r>
          </a:p>
          <a:p>
            <a:pPr lvl="1"/>
            <a:r>
              <a:rPr lang="en-US"/>
              <a:t>Quantitative</a:t>
            </a:r>
          </a:p>
          <a:p>
            <a:pPr lvl="1"/>
            <a:r>
              <a:rPr lang="en-US"/>
              <a:t>Qualitative</a:t>
            </a:r>
          </a:p>
          <a:p>
            <a:pPr lvl="1"/>
            <a:r>
              <a:rPr lang="en-US"/>
              <a:t>Use of critical success factors to determine variables to measure</a:t>
            </a:r>
          </a:p>
        </p:txBody>
      </p:sp>
      <p:sp>
        <p:nvSpPr>
          <p:cNvPr id="33794" name="Slide Number Placeholder 5"/>
          <p:cNvSpPr>
            <a:spLocks noGrp="1"/>
          </p:cNvSpPr>
          <p:nvPr>
            <p:ph type="sldNum" sz="quarter" idx="12"/>
          </p:nvPr>
        </p:nvSpPr>
        <p:spPr>
          <a:xfrm>
            <a:off x="6457950" y="6356351"/>
            <a:ext cx="2057400" cy="365125"/>
          </a:xfrm>
          <a:noFill/>
        </p:spPr>
        <p:txBody>
          <a:bodyPr/>
          <a:lstStyle/>
          <a:p>
            <a:fld id="{B6E1BFF3-6BAC-574B-A776-30B7B6ED7C15}" type="slidenum">
              <a:rPr lang="en-US" smtClean="0"/>
              <a:pPr/>
              <a:t>22</a:t>
            </a:fld>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Gap information</a:t>
            </a:r>
          </a:p>
        </p:txBody>
      </p:sp>
      <p:sp>
        <p:nvSpPr>
          <p:cNvPr id="35844" name="Rectangle 3"/>
          <p:cNvSpPr>
            <a:spLocks noGrp="1" noChangeArrowheads="1"/>
          </p:cNvSpPr>
          <p:nvPr>
            <p:ph idx="1"/>
          </p:nvPr>
        </p:nvSpPr>
        <p:spPr>
          <a:xfrm>
            <a:off x="628650" y="1825625"/>
            <a:ext cx="7886700" cy="4351338"/>
          </a:xfrm>
          <a:noFill/>
        </p:spPr>
        <p:txBody>
          <a:bodyPr lIns="92075" tIns="46038" rIns="92075" bIns="46038"/>
          <a:lstStyle/>
          <a:p>
            <a:r>
              <a:rPr lang="en-US"/>
              <a:t>Detecting the gap</a:t>
            </a:r>
          </a:p>
          <a:p>
            <a:r>
              <a:rPr lang="en-US"/>
              <a:t>Problem identification</a:t>
            </a:r>
          </a:p>
          <a:p>
            <a:pPr lvl="1"/>
            <a:r>
              <a:rPr lang="en-US"/>
              <a:t>Exception reports</a:t>
            </a:r>
          </a:p>
          <a:p>
            <a:r>
              <a:rPr lang="en-US"/>
              <a:t>Scorekeeping</a:t>
            </a:r>
          </a:p>
          <a:p>
            <a:pPr lvl="1"/>
            <a:r>
              <a:rPr lang="en-US"/>
              <a:t>Routine reports</a:t>
            </a:r>
          </a:p>
        </p:txBody>
      </p:sp>
      <p:sp>
        <p:nvSpPr>
          <p:cNvPr id="35842" name="Slide Number Placeholder 5"/>
          <p:cNvSpPr>
            <a:spLocks noGrp="1"/>
          </p:cNvSpPr>
          <p:nvPr>
            <p:ph type="sldNum" sz="quarter" idx="12"/>
          </p:nvPr>
        </p:nvSpPr>
        <p:spPr>
          <a:xfrm>
            <a:off x="6781800" y="6356351"/>
            <a:ext cx="2057400" cy="365125"/>
          </a:xfrm>
          <a:noFill/>
        </p:spPr>
        <p:txBody>
          <a:bodyPr/>
          <a:lstStyle/>
          <a:p>
            <a:fld id="{E44E123E-300B-EB46-9103-8F40406BF935}" type="slidenum">
              <a:rPr lang="en-US" smtClean="0"/>
              <a:pPr/>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noFill/>
        </p:spPr>
        <p:txBody>
          <a:bodyPr lIns="92075" tIns="46038" rIns="92075" bIns="46038" anchor="ctr"/>
          <a:lstStyle/>
          <a:p>
            <a:pPr eaLnBrk="1" hangingPunct="1"/>
            <a:r>
              <a:rPr lang="en-US"/>
              <a:t>Scorekeeping</a:t>
            </a:r>
          </a:p>
        </p:txBody>
      </p:sp>
      <p:sp>
        <p:nvSpPr>
          <p:cNvPr id="37890" name="Slide Number Placeholder 5"/>
          <p:cNvSpPr>
            <a:spLocks noGrp="1"/>
          </p:cNvSpPr>
          <p:nvPr>
            <p:ph type="sldNum" sz="quarter" idx="12"/>
          </p:nvPr>
        </p:nvSpPr>
        <p:spPr>
          <a:noFill/>
        </p:spPr>
        <p:txBody>
          <a:bodyPr/>
          <a:lstStyle/>
          <a:p>
            <a:fld id="{C9DFF732-ED01-EB40-8733-E18E48872462}" type="slidenum">
              <a:rPr lang="en-US" smtClean="0">
                <a:latin typeface="Arial" pitchFamily="-109" charset="0"/>
              </a:rPr>
              <a:pPr/>
              <a:t>24</a:t>
            </a:fld>
            <a:endParaRPr lang="en-US">
              <a:latin typeface="Arial" pitchFamily="-109" charset="0"/>
            </a:endParaRPr>
          </a:p>
        </p:txBody>
      </p:sp>
      <p:graphicFrame>
        <p:nvGraphicFramePr>
          <p:cNvPr id="25685" name="Group 85"/>
          <p:cNvGraphicFramePr>
            <a:graphicFrameLocks noGrp="1"/>
          </p:cNvGraphicFramePr>
          <p:nvPr>
            <p:extLst>
              <p:ext uri="{D42A27DB-BD31-4B8C-83A1-F6EECF244321}">
                <p14:modId xmlns:p14="http://schemas.microsoft.com/office/powerpoint/2010/main" val="3466834206"/>
              </p:ext>
            </p:extLst>
          </p:nvPr>
        </p:nvGraphicFramePr>
        <p:xfrm>
          <a:off x="914400" y="1690689"/>
          <a:ext cx="3779838" cy="4936808"/>
        </p:xfrm>
        <a:graphic>
          <a:graphicData uri="http://schemas.openxmlformats.org/drawingml/2006/table">
            <a:tbl>
              <a:tblPr firstCol="1">
                <a:tableStyleId>{775DCB02-9BB8-47FD-8907-85C794F793BA}</a:tableStyleId>
              </a:tblPr>
              <a:tblGrid>
                <a:gridCol w="1279525">
                  <a:extLst>
                    <a:ext uri="{9D8B030D-6E8A-4147-A177-3AD203B41FA5}">
                      <a16:colId xmlns:a16="http://schemas.microsoft.com/office/drawing/2014/main" val="20000"/>
                    </a:ext>
                  </a:extLst>
                </a:gridCol>
                <a:gridCol w="2500313">
                  <a:extLst>
                    <a:ext uri="{9D8B030D-6E8A-4147-A177-3AD203B41FA5}">
                      <a16:colId xmlns:a16="http://schemas.microsoft.com/office/drawing/2014/main" val="20001"/>
                    </a:ext>
                  </a:extLst>
                </a:gridCol>
              </a:tblGrid>
              <a:tr h="547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Orders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Number of current customers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Average order size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Batting average (orders to calls)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2"/>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Sales volume</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Dollar sales volume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3"/>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Unit sales volume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4"/>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By customer type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5"/>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By product category</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6"/>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Translated to market share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7"/>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Quota achieved </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8"/>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Margins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Gross margin</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9"/>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Net profit</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0"/>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By customer type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1"/>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By product</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2"/>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Customers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Number of new accounts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3"/>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Number of lost accounts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4"/>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Percentage of accounts sold</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5"/>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Number of accounts overdue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6"/>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Dollar value of receivables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7"/>
                  </a:ext>
                </a:extLst>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dirty="0">
                          <a:ln>
                            <a:noFill/>
                          </a:ln>
                          <a:solidFill>
                            <a:schemeClr val="tx1"/>
                          </a:solidFill>
                          <a:effectLst/>
                        </a:rPr>
                        <a:t>Collection of receivables</a:t>
                      </a:r>
                      <a:endParaRPr kumimoji="0" lang="en-US" sz="10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18"/>
                  </a:ext>
                </a:extLst>
              </a:tr>
            </a:tbl>
          </a:graphicData>
        </a:graphic>
      </p:graphicFrame>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Change information</a:t>
            </a:r>
          </a:p>
        </p:txBody>
      </p:sp>
      <p:sp>
        <p:nvSpPr>
          <p:cNvPr id="38916" name="Rectangle 3"/>
          <p:cNvSpPr>
            <a:spLocks noGrp="1" noChangeArrowheads="1"/>
          </p:cNvSpPr>
          <p:nvPr>
            <p:ph idx="1"/>
          </p:nvPr>
        </p:nvSpPr>
        <p:spPr>
          <a:xfrm>
            <a:off x="628650" y="1825625"/>
            <a:ext cx="7886700" cy="4351338"/>
          </a:xfrm>
          <a:noFill/>
        </p:spPr>
        <p:txBody>
          <a:bodyPr lIns="92075" tIns="46038" rIns="92075" bIns="46038"/>
          <a:lstStyle/>
          <a:p>
            <a:r>
              <a:rPr lang="en-US"/>
              <a:t>Closing the gap</a:t>
            </a:r>
          </a:p>
          <a:p>
            <a:r>
              <a:rPr lang="en-US"/>
              <a:t>Problem solution</a:t>
            </a:r>
          </a:p>
          <a:p>
            <a:pPr lvl="1"/>
            <a:r>
              <a:rPr lang="en-US"/>
              <a:t>Determining the cause(s)</a:t>
            </a:r>
          </a:p>
          <a:p>
            <a:pPr lvl="1"/>
            <a:r>
              <a:rPr lang="en-US"/>
              <a:t>Identifying alternatives</a:t>
            </a:r>
          </a:p>
          <a:p>
            <a:pPr lvl="1"/>
            <a:r>
              <a:rPr lang="en-US"/>
              <a:t>Analysis of alternatives</a:t>
            </a:r>
          </a:p>
        </p:txBody>
      </p:sp>
      <p:sp>
        <p:nvSpPr>
          <p:cNvPr id="38914" name="Slide Number Placeholder 5"/>
          <p:cNvSpPr>
            <a:spLocks noGrp="1"/>
          </p:cNvSpPr>
          <p:nvPr>
            <p:ph type="sldNum" sz="quarter" idx="12"/>
          </p:nvPr>
        </p:nvSpPr>
        <p:spPr>
          <a:xfrm>
            <a:off x="6781800" y="6356351"/>
            <a:ext cx="2057400" cy="365125"/>
          </a:xfrm>
          <a:noFill/>
        </p:spPr>
        <p:txBody>
          <a:bodyPr/>
          <a:lstStyle/>
          <a:p>
            <a:fld id="{45E37637-0C10-7F4C-8B2E-0F117D259EDE}" type="slidenum">
              <a:rPr lang="en-US" smtClean="0"/>
              <a:pPr/>
              <a:t>25</a:t>
            </a:fld>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28650" y="365126"/>
            <a:ext cx="7886700" cy="1325563"/>
          </a:xfrm>
          <a:noFill/>
        </p:spPr>
        <p:txBody>
          <a:bodyPr lIns="92075" tIns="46038" rIns="92075" bIns="46038" anchor="ctr">
            <a:normAutofit/>
          </a:bodyPr>
          <a:lstStyle/>
          <a:p>
            <a:r>
              <a:rPr lang="en-US"/>
              <a:t>Information as a means of change</a:t>
            </a:r>
          </a:p>
        </p:txBody>
      </p:sp>
      <p:sp>
        <p:nvSpPr>
          <p:cNvPr id="40964" name="Rectangle 3"/>
          <p:cNvSpPr>
            <a:spLocks noGrp="1" noChangeArrowheads="1"/>
          </p:cNvSpPr>
          <p:nvPr>
            <p:ph idx="1"/>
          </p:nvPr>
        </p:nvSpPr>
        <p:spPr>
          <a:xfrm>
            <a:off x="628650" y="1825625"/>
            <a:ext cx="7886700" cy="4351338"/>
          </a:xfrm>
          <a:noFill/>
        </p:spPr>
        <p:txBody>
          <a:bodyPr lIns="92075" tIns="46038" rIns="92075" bIns="46038">
            <a:normAutofit lnSpcReduction="10000"/>
          </a:bodyPr>
          <a:lstStyle/>
          <a:p>
            <a:r>
              <a:rPr lang="en-US" dirty="0"/>
              <a:t>Information can be a source of competitive advantage</a:t>
            </a:r>
          </a:p>
          <a:p>
            <a:r>
              <a:rPr lang="en-US" dirty="0"/>
              <a:t>Information can be built into products and services</a:t>
            </a:r>
          </a:p>
          <a:p>
            <a:r>
              <a:rPr lang="en-US" dirty="0"/>
              <a:t>Marketing</a:t>
            </a:r>
          </a:p>
          <a:p>
            <a:pPr lvl="1"/>
            <a:r>
              <a:rPr lang="en-US" dirty="0"/>
              <a:t>Frequent flyer programs</a:t>
            </a:r>
          </a:p>
          <a:p>
            <a:r>
              <a:rPr lang="en-US" dirty="0"/>
              <a:t>Customer service</a:t>
            </a:r>
          </a:p>
          <a:p>
            <a:pPr lvl="1"/>
            <a:r>
              <a:rPr lang="en-US" dirty="0"/>
              <a:t>Information systems used to improve service</a:t>
            </a:r>
          </a:p>
          <a:p>
            <a:r>
              <a:rPr lang="en-US" dirty="0"/>
              <a:t>Empowerment</a:t>
            </a:r>
          </a:p>
          <a:p>
            <a:pPr lvl="1"/>
            <a:r>
              <a:rPr lang="en-US" dirty="0"/>
              <a:t>Sharing information with employees</a:t>
            </a:r>
          </a:p>
          <a:p>
            <a:pPr lvl="1"/>
            <a:r>
              <a:rPr lang="en-US" dirty="0"/>
              <a:t>Giving employees freedom to make decisions</a:t>
            </a:r>
          </a:p>
        </p:txBody>
      </p:sp>
      <p:sp>
        <p:nvSpPr>
          <p:cNvPr id="40962" name="Slide Number Placeholder 5"/>
          <p:cNvSpPr>
            <a:spLocks noGrp="1"/>
          </p:cNvSpPr>
          <p:nvPr>
            <p:ph type="sldNum" sz="quarter" idx="12"/>
          </p:nvPr>
        </p:nvSpPr>
        <p:spPr>
          <a:xfrm>
            <a:off x="6781800" y="6356351"/>
            <a:ext cx="2057400" cy="365125"/>
          </a:xfrm>
          <a:noFill/>
        </p:spPr>
        <p:txBody>
          <a:bodyPr/>
          <a:lstStyle/>
          <a:p>
            <a:fld id="{10BCC785-9E44-5947-A20A-A64646AE8513}" type="slidenum">
              <a:rPr lang="en-US" smtClean="0"/>
              <a:pPr/>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Managerial work</a:t>
            </a:r>
          </a:p>
        </p:txBody>
      </p:sp>
      <p:sp>
        <p:nvSpPr>
          <p:cNvPr id="43012" name="Rectangle 3"/>
          <p:cNvSpPr>
            <a:spLocks noGrp="1" noChangeArrowheads="1"/>
          </p:cNvSpPr>
          <p:nvPr>
            <p:ph idx="1"/>
          </p:nvPr>
        </p:nvSpPr>
        <p:spPr>
          <a:xfrm>
            <a:off x="628650" y="1825625"/>
            <a:ext cx="7886700" cy="4351338"/>
          </a:xfrm>
          <a:noFill/>
        </p:spPr>
        <p:txBody>
          <a:bodyPr lIns="92075" tIns="46038" rIns="92075" bIns="46038"/>
          <a:lstStyle/>
          <a:p>
            <a:r>
              <a:rPr lang="en-US"/>
              <a:t>Managers implement organizational change</a:t>
            </a:r>
          </a:p>
          <a:p>
            <a:r>
              <a:rPr lang="en-US"/>
              <a:t>Managerial work is:</a:t>
            </a:r>
          </a:p>
          <a:p>
            <a:pPr lvl="1"/>
            <a:r>
              <a:rPr lang="en-US"/>
              <a:t>Fragmented</a:t>
            </a:r>
          </a:p>
          <a:p>
            <a:pPr lvl="1"/>
            <a:r>
              <a:rPr lang="en-US"/>
              <a:t>Brief</a:t>
            </a:r>
          </a:p>
          <a:p>
            <a:pPr lvl="1"/>
            <a:r>
              <a:rPr lang="en-US"/>
              <a:t>Frequently disturbed</a:t>
            </a:r>
          </a:p>
          <a:p>
            <a:pPr lvl="1"/>
            <a:r>
              <a:rPr lang="en-US"/>
              <a:t>High velocity</a:t>
            </a:r>
          </a:p>
          <a:p>
            <a:pPr lvl="1"/>
            <a:r>
              <a:rPr lang="en-US"/>
              <a:t>Action oriented rather than contemplative</a:t>
            </a:r>
          </a:p>
        </p:txBody>
      </p:sp>
      <p:sp>
        <p:nvSpPr>
          <p:cNvPr id="43010" name="Slide Number Placeholder 5"/>
          <p:cNvSpPr>
            <a:spLocks noGrp="1"/>
          </p:cNvSpPr>
          <p:nvPr>
            <p:ph type="sldNum" sz="quarter" idx="12"/>
          </p:nvPr>
        </p:nvSpPr>
        <p:spPr>
          <a:xfrm>
            <a:off x="6781800" y="6356351"/>
            <a:ext cx="2057400" cy="365125"/>
          </a:xfrm>
          <a:noFill/>
        </p:spPr>
        <p:txBody>
          <a:bodyPr/>
          <a:lstStyle/>
          <a:p>
            <a:fld id="{13CD6FAF-E69D-7C4F-94BE-660D211D410E}" type="slidenum">
              <a:rPr lang="en-US" smtClean="0"/>
              <a:pPr/>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dirty="0"/>
              <a:t>Exercise</a:t>
            </a:r>
          </a:p>
        </p:txBody>
      </p:sp>
      <p:sp>
        <p:nvSpPr>
          <p:cNvPr id="3" name="Content Placeholder 2"/>
          <p:cNvSpPr>
            <a:spLocks noGrp="1"/>
          </p:cNvSpPr>
          <p:nvPr>
            <p:ph idx="1"/>
          </p:nvPr>
        </p:nvSpPr>
        <p:spPr>
          <a:xfrm>
            <a:off x="628650" y="1825625"/>
            <a:ext cx="7886700" cy="4351338"/>
          </a:xfrm>
        </p:spPr>
        <p:txBody>
          <a:bodyPr/>
          <a:lstStyle/>
          <a:p>
            <a:r>
              <a:rPr lang="en-US" dirty="0"/>
              <a:t>Identify some products that incorporate information as a </a:t>
            </a:r>
            <a:r>
              <a:rPr lang="en-US"/>
              <a:t>differentiating feature</a:t>
            </a:r>
          </a:p>
        </p:txBody>
      </p:sp>
      <p:sp>
        <p:nvSpPr>
          <p:cNvPr id="4" name="Slide Number Placeholder 3"/>
          <p:cNvSpPr>
            <a:spLocks noGrp="1"/>
          </p:cNvSpPr>
          <p:nvPr>
            <p:ph type="sldNum" sz="quarter" idx="12"/>
          </p:nvPr>
        </p:nvSpPr>
        <p:spPr>
          <a:xfrm>
            <a:off x="6781800" y="6356351"/>
            <a:ext cx="2057400" cy="365125"/>
          </a:xfrm>
        </p:spPr>
        <p:txBody>
          <a:bodyPr/>
          <a:lstStyle/>
          <a:p>
            <a:fld id="{DCBA618D-CF74-754B-BC6D-97B5510C4E5D}" type="slidenum">
              <a:rPr lang="en-US" smtClean="0"/>
              <a:pPr/>
              <a:t>28</a:t>
            </a:fld>
            <a:endParaRPr lang="en-US"/>
          </a:p>
        </p:txBody>
      </p:sp>
    </p:spTree>
    <p:extLst>
      <p:ext uri="{BB962C8B-B14F-4D97-AF65-F5344CB8AC3E}">
        <p14:creationId xmlns:p14="http://schemas.microsoft.com/office/powerpoint/2010/main" val="86164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Managerial communication</a:t>
            </a:r>
          </a:p>
        </p:txBody>
      </p:sp>
      <p:sp>
        <p:nvSpPr>
          <p:cNvPr id="45060" name="Rectangle 3"/>
          <p:cNvSpPr>
            <a:spLocks noGrp="1" noChangeArrowheads="1"/>
          </p:cNvSpPr>
          <p:nvPr>
            <p:ph idx="1"/>
          </p:nvPr>
        </p:nvSpPr>
        <p:spPr>
          <a:xfrm>
            <a:off x="628650" y="1825625"/>
            <a:ext cx="7886700" cy="4351338"/>
          </a:xfrm>
          <a:noFill/>
        </p:spPr>
        <p:txBody>
          <a:bodyPr lIns="92075" tIns="46038" rIns="92075" bIns="46038"/>
          <a:lstStyle/>
          <a:p>
            <a:r>
              <a:rPr lang="en-US"/>
              <a:t>Preference for oral communication</a:t>
            </a:r>
          </a:p>
          <a:p>
            <a:r>
              <a:rPr lang="en-US"/>
              <a:t>Extensive use of networks</a:t>
            </a:r>
          </a:p>
          <a:p>
            <a:pPr lvl="1"/>
            <a:r>
              <a:rPr lang="en-US"/>
              <a:t>Information source</a:t>
            </a:r>
          </a:p>
          <a:p>
            <a:pPr lvl="1"/>
            <a:r>
              <a:rPr lang="en-US"/>
              <a:t>Way of getting things done</a:t>
            </a:r>
          </a:p>
          <a:p>
            <a:r>
              <a:rPr lang="en-US"/>
              <a:t>Formal reporting systems</a:t>
            </a:r>
          </a:p>
          <a:p>
            <a:pPr lvl="1"/>
            <a:r>
              <a:rPr lang="en-US"/>
              <a:t>Infrequently used</a:t>
            </a:r>
          </a:p>
          <a:p>
            <a:pPr lvl="1"/>
            <a:r>
              <a:rPr lang="en-US"/>
              <a:t>Source of confirming information </a:t>
            </a:r>
          </a:p>
        </p:txBody>
      </p:sp>
      <p:sp>
        <p:nvSpPr>
          <p:cNvPr id="45058" name="Slide Number Placeholder 5"/>
          <p:cNvSpPr>
            <a:spLocks noGrp="1"/>
          </p:cNvSpPr>
          <p:nvPr>
            <p:ph type="sldNum" sz="quarter" idx="12"/>
          </p:nvPr>
        </p:nvSpPr>
        <p:spPr>
          <a:xfrm>
            <a:off x="6781800" y="6356351"/>
            <a:ext cx="2057400" cy="365125"/>
          </a:xfrm>
          <a:noFill/>
        </p:spPr>
        <p:txBody>
          <a:bodyPr/>
          <a:lstStyle/>
          <a:p>
            <a:fld id="{8B195665-EF57-5449-825C-0391447142BF}" type="slidenum">
              <a:rPr lang="en-US" smtClean="0"/>
              <a:pPr/>
              <a:t>29</a:t>
            </a:fld>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Grp="1" noChangeArrowheads="1"/>
          </p:cNvSpPr>
          <p:nvPr>
            <p:ph type="title"/>
          </p:nvPr>
        </p:nvSpPr>
        <p:spPr>
          <a:xfrm>
            <a:off x="628650" y="365126"/>
            <a:ext cx="7886700" cy="1325563"/>
          </a:xfrm>
        </p:spPr>
        <p:txBody>
          <a:bodyPr/>
          <a:lstStyle/>
          <a:p>
            <a:r>
              <a:rPr lang="en-US"/>
              <a:t>Key characteristics of the early 21st century</a:t>
            </a:r>
          </a:p>
        </p:txBody>
      </p:sp>
      <p:sp>
        <p:nvSpPr>
          <p:cNvPr id="17412" name="Rectangle 7"/>
          <p:cNvSpPr>
            <a:spLocks noGrp="1" noChangeArrowheads="1"/>
          </p:cNvSpPr>
          <p:nvPr>
            <p:ph idx="1"/>
          </p:nvPr>
        </p:nvSpPr>
        <p:spPr>
          <a:xfrm>
            <a:off x="628650" y="1825625"/>
            <a:ext cx="7886700" cy="4351338"/>
          </a:xfrm>
        </p:spPr>
        <p:txBody>
          <a:bodyPr>
            <a:normAutofit/>
          </a:bodyPr>
          <a:lstStyle/>
          <a:p>
            <a:r>
              <a:rPr lang="en-US" dirty="0"/>
              <a:t>The emergence of influential information-based organizations</a:t>
            </a:r>
          </a:p>
          <a:p>
            <a:pPr lvl="1"/>
            <a:r>
              <a:rPr lang="en-US" dirty="0"/>
              <a:t>Apple – iPhone, </a:t>
            </a:r>
            <a:r>
              <a:rPr lang="en-US" dirty="0" err="1"/>
              <a:t>iPad</a:t>
            </a:r>
            <a:r>
              <a:rPr lang="en-US" dirty="0"/>
              <a:t>, App Store, and iTunes</a:t>
            </a:r>
          </a:p>
          <a:p>
            <a:pPr lvl="1"/>
            <a:r>
              <a:rPr lang="en-US" dirty="0"/>
              <a:t>Google - to organize the world's information and make it universally accessible and useful</a:t>
            </a:r>
          </a:p>
          <a:p>
            <a:pPr lvl="1"/>
            <a:r>
              <a:rPr lang="en-US" dirty="0"/>
              <a:t>Facebook – social media</a:t>
            </a:r>
          </a:p>
          <a:p>
            <a:pPr lvl="1"/>
            <a:r>
              <a:rPr lang="en-US" dirty="0"/>
              <a:t>Amazon </a:t>
            </a:r>
            <a:r>
              <a:rPr lang="mr-IN" dirty="0"/>
              <a:t>–</a:t>
            </a:r>
            <a:r>
              <a:rPr lang="en-US" dirty="0"/>
              <a:t> online retail and cloud computing</a:t>
            </a:r>
          </a:p>
          <a:p>
            <a:pPr lvl="1"/>
            <a:r>
              <a:rPr lang="en-US" dirty="0"/>
              <a:t>Alibaba</a:t>
            </a:r>
          </a:p>
          <a:p>
            <a:pPr lvl="1"/>
            <a:r>
              <a:rPr lang="en-US" dirty="0"/>
              <a:t>Tencent</a:t>
            </a:r>
          </a:p>
          <a:p>
            <a:pPr lvl="1"/>
            <a:r>
              <a:rPr lang="en-US" dirty="0"/>
              <a:t>Microsoft - Windows and Office</a:t>
            </a:r>
          </a:p>
          <a:p>
            <a:pPr lvl="1"/>
            <a:r>
              <a:rPr lang="en-US" dirty="0"/>
              <a:t>SAP - enterprise resource planning software</a:t>
            </a:r>
          </a:p>
          <a:p>
            <a:pPr lvl="1"/>
            <a:endParaRPr lang="en-US" dirty="0"/>
          </a:p>
        </p:txBody>
      </p:sp>
      <p:sp>
        <p:nvSpPr>
          <p:cNvPr id="17410" name="Slide Number Placeholder 5"/>
          <p:cNvSpPr>
            <a:spLocks noGrp="1"/>
          </p:cNvSpPr>
          <p:nvPr>
            <p:ph type="sldNum" sz="quarter" idx="12"/>
          </p:nvPr>
        </p:nvSpPr>
        <p:spPr>
          <a:xfrm>
            <a:off x="6457950" y="6356351"/>
            <a:ext cx="2057400" cy="365125"/>
          </a:xfrm>
          <a:noFill/>
        </p:spPr>
        <p:txBody>
          <a:bodyPr/>
          <a:lstStyle/>
          <a:p>
            <a:fld id="{0D83BE94-5503-584F-8C6D-CA0F6886283C}" type="slidenum">
              <a:rPr lang="en-US" smtClean="0"/>
              <a:pPr/>
              <a:t>3</a:t>
            </a:fld>
            <a:endParaRPr lang="en-US"/>
          </a:p>
        </p:txBody>
      </p:sp>
    </p:spTree>
    <p:extLst>
      <p:ext uri="{BB962C8B-B14F-4D97-AF65-F5344CB8AC3E}">
        <p14:creationId xmlns:p14="http://schemas.microsoft.com/office/powerpoint/2010/main" val="38178001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Grp="1" noChangeArrowheads="1"/>
          </p:cNvSpPr>
          <p:nvPr>
            <p:ph type="title"/>
          </p:nvPr>
        </p:nvSpPr>
        <p:spPr>
          <a:xfrm>
            <a:off x="628650" y="365126"/>
            <a:ext cx="7886700" cy="1325563"/>
          </a:xfrm>
        </p:spPr>
        <p:txBody>
          <a:bodyPr/>
          <a:lstStyle/>
          <a:p>
            <a:r>
              <a:rPr lang="en-US"/>
              <a:t>Managerial information requirements</a:t>
            </a:r>
          </a:p>
        </p:txBody>
      </p:sp>
      <p:sp>
        <p:nvSpPr>
          <p:cNvPr id="47108" name="Rectangle 5"/>
          <p:cNvSpPr>
            <a:spLocks noGrp="1" noChangeArrowheads="1"/>
          </p:cNvSpPr>
          <p:nvPr>
            <p:ph idx="1"/>
          </p:nvPr>
        </p:nvSpPr>
        <p:spPr>
          <a:xfrm>
            <a:off x="628650" y="1825625"/>
            <a:ext cx="7886700" cy="4351338"/>
          </a:xfrm>
        </p:spPr>
        <p:txBody>
          <a:bodyPr/>
          <a:lstStyle/>
          <a:p>
            <a:r>
              <a:rPr lang="en-US"/>
              <a:t>Expect relevant information</a:t>
            </a:r>
          </a:p>
          <a:p>
            <a:r>
              <a:rPr lang="en-US"/>
              <a:t>Expectations continually change</a:t>
            </a:r>
          </a:p>
        </p:txBody>
      </p:sp>
      <p:sp>
        <p:nvSpPr>
          <p:cNvPr id="47106" name="Slide Number Placeholder 5"/>
          <p:cNvSpPr>
            <a:spLocks noGrp="1"/>
          </p:cNvSpPr>
          <p:nvPr>
            <p:ph type="sldNum" sz="quarter" idx="12"/>
          </p:nvPr>
        </p:nvSpPr>
        <p:spPr>
          <a:xfrm>
            <a:off x="6781800" y="6356351"/>
            <a:ext cx="2057400" cy="365125"/>
          </a:xfrm>
          <a:noFill/>
        </p:spPr>
        <p:txBody>
          <a:bodyPr/>
          <a:lstStyle/>
          <a:p>
            <a:fld id="{8084A611-57E2-8E4E-BB76-D9AD127A2219}" type="slidenum">
              <a:rPr lang="en-US" smtClean="0"/>
              <a:pPr/>
              <a:t>30</a:t>
            </a:fld>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4"/>
          <p:cNvSpPr>
            <a:spLocks noGrp="1" noChangeArrowheads="1"/>
          </p:cNvSpPr>
          <p:nvPr>
            <p:ph type="title"/>
          </p:nvPr>
        </p:nvSpPr>
        <p:spPr>
          <a:xfrm>
            <a:off x="628650" y="365126"/>
            <a:ext cx="7886700" cy="1325563"/>
          </a:xfrm>
        </p:spPr>
        <p:txBody>
          <a:bodyPr/>
          <a:lstStyle/>
          <a:p>
            <a:r>
              <a:rPr lang="en-US"/>
              <a:t>Demand varies with </a:t>
            </a:r>
            <a:br>
              <a:rPr lang="en-US"/>
            </a:br>
            <a:r>
              <a:rPr lang="en-US"/>
              <a:t>hardness of information</a:t>
            </a:r>
          </a:p>
        </p:txBody>
      </p:sp>
      <p:sp>
        <p:nvSpPr>
          <p:cNvPr id="49156" name="Rectangle 15"/>
          <p:cNvSpPr>
            <a:spLocks noGrp="1" noChangeArrowheads="1"/>
          </p:cNvSpPr>
          <p:nvPr>
            <p:ph idx="1"/>
          </p:nvPr>
        </p:nvSpPr>
        <p:spPr>
          <a:xfrm>
            <a:off x="628650" y="1825625"/>
            <a:ext cx="7886700" cy="4351338"/>
          </a:xfrm>
        </p:spPr>
        <p:txBody>
          <a:bodyPr/>
          <a:lstStyle/>
          <a:p>
            <a:r>
              <a:rPr lang="en-US"/>
              <a:t>Use multiple sources in search of reliability</a:t>
            </a:r>
          </a:p>
        </p:txBody>
      </p:sp>
      <p:sp>
        <p:nvSpPr>
          <p:cNvPr id="49154" name="Slide Number Placeholder 5"/>
          <p:cNvSpPr>
            <a:spLocks noGrp="1"/>
          </p:cNvSpPr>
          <p:nvPr>
            <p:ph type="sldNum" sz="quarter" idx="12"/>
          </p:nvPr>
        </p:nvSpPr>
        <p:spPr>
          <a:xfrm>
            <a:off x="6781800" y="6356351"/>
            <a:ext cx="2057400" cy="365125"/>
          </a:xfrm>
          <a:noFill/>
        </p:spPr>
        <p:txBody>
          <a:bodyPr/>
          <a:lstStyle/>
          <a:p>
            <a:fld id="{3A225E20-983B-164C-B865-724FF468A536}" type="slidenum">
              <a:rPr lang="en-US" smtClean="0"/>
              <a:pPr/>
              <a:t>31</a:t>
            </a:fld>
            <a:endParaRPr lang="en-US"/>
          </a:p>
        </p:txBody>
      </p:sp>
      <p:pic>
        <p:nvPicPr>
          <p:cNvPr id="49157" name="Picture 16" descr="FireLite:Books:Data Management:6e:Art PNG:02-hardness-volume tradeoff.png"/>
          <p:cNvPicPr>
            <a:picLocks noChangeAspect="1" noChangeArrowheads="1"/>
          </p:cNvPicPr>
          <p:nvPr/>
        </p:nvPicPr>
        <p:blipFill>
          <a:blip r:embed="rId2"/>
          <a:srcRect/>
          <a:stretch>
            <a:fillRect/>
          </a:stretch>
        </p:blipFill>
        <p:spPr bwMode="auto">
          <a:xfrm>
            <a:off x="2438400" y="3200400"/>
            <a:ext cx="3900488" cy="3305175"/>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7A94-4B1E-C713-997C-5F26051146E9}"/>
              </a:ext>
            </a:extLst>
          </p:cNvPr>
          <p:cNvSpPr>
            <a:spLocks noGrp="1"/>
          </p:cNvSpPr>
          <p:nvPr>
            <p:ph type="title"/>
          </p:nvPr>
        </p:nvSpPr>
        <p:spPr/>
        <p:txBody>
          <a:bodyPr>
            <a:normAutofit/>
          </a:bodyPr>
          <a:lstStyle/>
          <a:p>
            <a:r>
              <a:rPr lang="en-US" sz="4000" dirty="0"/>
              <a:t>Demand varies with responsibilities</a:t>
            </a:r>
          </a:p>
        </p:txBody>
      </p:sp>
      <p:sp>
        <p:nvSpPr>
          <p:cNvPr id="3" name="AutoShape 121">
            <a:extLst>
              <a:ext uri="{FF2B5EF4-FFF2-40B4-BE49-F238E27FC236}">
                <a16:creationId xmlns:a16="http://schemas.microsoft.com/office/drawing/2014/main" id="{F8E79CE4-B1C6-B406-67E3-F36A79315545}"/>
              </a:ext>
            </a:extLst>
          </p:cNvPr>
          <p:cNvSpPr>
            <a:spLocks noChangeArrowheads="1"/>
          </p:cNvSpPr>
          <p:nvPr/>
        </p:nvSpPr>
        <p:spPr bwMode="auto">
          <a:xfrm>
            <a:off x="4894263" y="3449636"/>
            <a:ext cx="1600200" cy="1600200"/>
          </a:xfrm>
          <a:prstGeom prst="flowChartConnector">
            <a:avLst/>
          </a:prstGeom>
          <a:solidFill>
            <a:schemeClr val="accent4">
              <a:lumMod val="60000"/>
              <a:lumOff val="40000"/>
            </a:schemeClr>
          </a:solidFill>
          <a:ln w="12700">
            <a:solidFill>
              <a:schemeClr val="tx1"/>
            </a:solidFill>
            <a:round/>
            <a:headEnd/>
            <a:tailEnd/>
          </a:ln>
        </p:spPr>
        <p:txBody>
          <a:bodyPr wrap="none" anchor="ctr">
            <a:prstTxWarp prst="textNoShape">
              <a:avLst/>
            </a:prstTxWarp>
          </a:bodyPr>
          <a:lstStyle/>
          <a:p>
            <a:endParaRPr lang="en-US"/>
          </a:p>
        </p:txBody>
      </p:sp>
      <p:sp>
        <p:nvSpPr>
          <p:cNvPr id="4" name="Oval 115">
            <a:extLst>
              <a:ext uri="{FF2B5EF4-FFF2-40B4-BE49-F238E27FC236}">
                <a16:creationId xmlns:a16="http://schemas.microsoft.com/office/drawing/2014/main" id="{722CF0CB-5AD8-75E7-70D0-C56076BC46E9}"/>
              </a:ext>
            </a:extLst>
          </p:cNvPr>
          <p:cNvSpPr>
            <a:spLocks noChangeArrowheads="1"/>
          </p:cNvSpPr>
          <p:nvPr/>
        </p:nvSpPr>
        <p:spPr bwMode="auto">
          <a:xfrm>
            <a:off x="2493963" y="3792536"/>
            <a:ext cx="990600" cy="914400"/>
          </a:xfrm>
          <a:prstGeom prst="ellipse">
            <a:avLst/>
          </a:prstGeom>
          <a:solidFill>
            <a:schemeClr val="accent4">
              <a:lumMod val="20000"/>
              <a:lumOff val="80000"/>
            </a:schemeClr>
          </a:solidFill>
          <a:ln w="12700">
            <a:solidFill>
              <a:schemeClr val="tx1"/>
            </a:solidFill>
            <a:round/>
            <a:headEnd/>
            <a:tailEnd/>
          </a:ln>
        </p:spPr>
        <p:txBody>
          <a:bodyPr wrap="none" anchor="ctr">
            <a:prstTxWarp prst="textNoShape">
              <a:avLst/>
            </a:prstTxWarp>
          </a:bodyPr>
          <a:lstStyle/>
          <a:p>
            <a:endParaRPr lang="en-US"/>
          </a:p>
        </p:txBody>
      </p:sp>
      <p:sp>
        <p:nvSpPr>
          <p:cNvPr id="5" name="Line 114">
            <a:extLst>
              <a:ext uri="{FF2B5EF4-FFF2-40B4-BE49-F238E27FC236}">
                <a16:creationId xmlns:a16="http://schemas.microsoft.com/office/drawing/2014/main" id="{C594B1B6-CF49-91C1-E727-75E42E67EB05}"/>
              </a:ext>
            </a:extLst>
          </p:cNvPr>
          <p:cNvSpPr>
            <a:spLocks noChangeShapeType="1"/>
          </p:cNvSpPr>
          <p:nvPr/>
        </p:nvSpPr>
        <p:spPr bwMode="auto">
          <a:xfrm flipV="1">
            <a:off x="6096636" y="3039268"/>
            <a:ext cx="685800" cy="685800"/>
          </a:xfrm>
          <a:prstGeom prst="line">
            <a:avLst/>
          </a:prstGeom>
          <a:noFill/>
          <a:ln w="9525">
            <a:solidFill>
              <a:srgbClr val="000000"/>
            </a:solidFill>
            <a:round/>
            <a:headEnd type="triangle" w="med" len="med"/>
            <a:tailEnd/>
          </a:ln>
        </p:spPr>
        <p:txBody>
          <a:bodyPr>
            <a:prstTxWarp prst="textNoShape">
              <a:avLst/>
            </a:prstTxWarp>
          </a:bodyPr>
          <a:lstStyle/>
          <a:p>
            <a:endParaRPr lang="en-US"/>
          </a:p>
        </p:txBody>
      </p:sp>
      <p:sp>
        <p:nvSpPr>
          <p:cNvPr id="6" name="Line 117">
            <a:extLst>
              <a:ext uri="{FF2B5EF4-FFF2-40B4-BE49-F238E27FC236}">
                <a16:creationId xmlns:a16="http://schemas.microsoft.com/office/drawing/2014/main" id="{63B3F538-526A-2BC1-91FD-0D82CB0BC861}"/>
              </a:ext>
            </a:extLst>
          </p:cNvPr>
          <p:cNvSpPr>
            <a:spLocks noChangeShapeType="1"/>
          </p:cNvSpPr>
          <p:nvPr/>
        </p:nvSpPr>
        <p:spPr bwMode="auto">
          <a:xfrm>
            <a:off x="2294256" y="3072446"/>
            <a:ext cx="685800" cy="11430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7" name="AutoShape 120">
            <a:extLst>
              <a:ext uri="{FF2B5EF4-FFF2-40B4-BE49-F238E27FC236}">
                <a16:creationId xmlns:a16="http://schemas.microsoft.com/office/drawing/2014/main" id="{79ABF717-7FF0-B19C-6A68-654B5D9F0D87}"/>
              </a:ext>
            </a:extLst>
          </p:cNvPr>
          <p:cNvSpPr>
            <a:spLocks noChangeArrowheads="1"/>
          </p:cNvSpPr>
          <p:nvPr/>
        </p:nvSpPr>
        <p:spPr bwMode="auto">
          <a:xfrm>
            <a:off x="5237163" y="3792536"/>
            <a:ext cx="914400" cy="914400"/>
          </a:xfrm>
          <a:prstGeom prst="flowChartConnector">
            <a:avLst/>
          </a:prstGeom>
          <a:solidFill>
            <a:schemeClr val="accent4">
              <a:lumMod val="40000"/>
              <a:lumOff val="60000"/>
            </a:schemeClr>
          </a:solidFill>
          <a:ln w="12700">
            <a:solidFill>
              <a:schemeClr val="tx1"/>
            </a:solidFill>
            <a:round/>
            <a:headEnd/>
            <a:tailEnd/>
          </a:ln>
        </p:spPr>
        <p:txBody>
          <a:bodyPr wrap="none" anchor="ctr">
            <a:prstTxWarp prst="textNoShape">
              <a:avLst/>
            </a:prstTxWarp>
          </a:bodyPr>
          <a:lstStyle/>
          <a:p>
            <a:pPr algn="ctr"/>
            <a:endParaRPr lang="en-US"/>
          </a:p>
        </p:txBody>
      </p:sp>
      <p:sp>
        <p:nvSpPr>
          <p:cNvPr id="8" name="AutoShape 119">
            <a:extLst>
              <a:ext uri="{FF2B5EF4-FFF2-40B4-BE49-F238E27FC236}">
                <a16:creationId xmlns:a16="http://schemas.microsoft.com/office/drawing/2014/main" id="{E5B100D1-DE69-C22C-A8C7-4C47212BAD97}"/>
              </a:ext>
            </a:extLst>
          </p:cNvPr>
          <p:cNvSpPr>
            <a:spLocks noChangeArrowheads="1"/>
          </p:cNvSpPr>
          <p:nvPr/>
        </p:nvSpPr>
        <p:spPr bwMode="auto">
          <a:xfrm>
            <a:off x="5503863" y="4059236"/>
            <a:ext cx="381000" cy="381000"/>
          </a:xfrm>
          <a:prstGeom prst="flowChartConnector">
            <a:avLst/>
          </a:prstGeom>
          <a:solidFill>
            <a:schemeClr val="accent4">
              <a:lumMod val="20000"/>
              <a:lumOff val="80000"/>
            </a:schemeClr>
          </a:solidFill>
          <a:ln w="12700">
            <a:solidFill>
              <a:schemeClr val="tx1"/>
            </a:solidFill>
            <a:round/>
            <a:headEnd/>
            <a:tailEnd/>
          </a:ln>
        </p:spPr>
        <p:txBody>
          <a:bodyPr wrap="none" anchor="ctr">
            <a:prstTxWarp prst="textNoShape">
              <a:avLst/>
            </a:prstTxWarp>
          </a:bodyPr>
          <a:lstStyle/>
          <a:p>
            <a:pPr algn="ctr"/>
            <a:endParaRPr lang="en-US"/>
          </a:p>
        </p:txBody>
      </p:sp>
      <p:sp>
        <p:nvSpPr>
          <p:cNvPr id="9" name="Line 123">
            <a:extLst>
              <a:ext uri="{FF2B5EF4-FFF2-40B4-BE49-F238E27FC236}">
                <a16:creationId xmlns:a16="http://schemas.microsoft.com/office/drawing/2014/main" id="{AF9769D2-D708-C5FF-D2B4-0BFE9835EF50}"/>
              </a:ext>
            </a:extLst>
          </p:cNvPr>
          <p:cNvSpPr>
            <a:spLocks noChangeShapeType="1"/>
          </p:cNvSpPr>
          <p:nvPr/>
        </p:nvSpPr>
        <p:spPr bwMode="auto">
          <a:xfrm>
            <a:off x="2880996" y="3028950"/>
            <a:ext cx="2819400" cy="12192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10" name="Line 124">
            <a:extLst>
              <a:ext uri="{FF2B5EF4-FFF2-40B4-BE49-F238E27FC236}">
                <a16:creationId xmlns:a16="http://schemas.microsoft.com/office/drawing/2014/main" id="{F9FF79BF-4D01-0E8F-3D87-6C3449B39B0A}"/>
              </a:ext>
            </a:extLst>
          </p:cNvPr>
          <p:cNvSpPr>
            <a:spLocks noChangeShapeType="1"/>
          </p:cNvSpPr>
          <p:nvPr/>
        </p:nvSpPr>
        <p:spPr bwMode="auto">
          <a:xfrm>
            <a:off x="4731226" y="3059904"/>
            <a:ext cx="914400" cy="9144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19" name="TextBox 18">
            <a:extLst>
              <a:ext uri="{FF2B5EF4-FFF2-40B4-BE49-F238E27FC236}">
                <a16:creationId xmlns:a16="http://schemas.microsoft.com/office/drawing/2014/main" id="{92C432B5-A0BD-6EAB-3E4E-580D1518AF8B}"/>
              </a:ext>
            </a:extLst>
          </p:cNvPr>
          <p:cNvSpPr txBox="1"/>
          <p:nvPr/>
        </p:nvSpPr>
        <p:spPr>
          <a:xfrm>
            <a:off x="6199506" y="2321064"/>
            <a:ext cx="1371600" cy="707886"/>
          </a:xfrm>
          <a:prstGeom prst="rect">
            <a:avLst/>
          </a:prstGeom>
          <a:noFill/>
        </p:spPr>
        <p:txBody>
          <a:bodyPr wrap="square" rtlCol="0">
            <a:spAutoFit/>
          </a:bodyPr>
          <a:lstStyle/>
          <a:p>
            <a:pPr algn="ctr"/>
            <a:r>
              <a:rPr lang="en-US" sz="2000" dirty="0">
                <a:latin typeface="+mj-lt"/>
              </a:rPr>
              <a:t>Long-term orientation</a:t>
            </a:r>
          </a:p>
        </p:txBody>
      </p:sp>
      <p:sp>
        <p:nvSpPr>
          <p:cNvPr id="20" name="TextBox 19">
            <a:extLst>
              <a:ext uri="{FF2B5EF4-FFF2-40B4-BE49-F238E27FC236}">
                <a16:creationId xmlns:a16="http://schemas.microsoft.com/office/drawing/2014/main" id="{D0A21D7C-EBD3-A522-10BD-3D0A0FD07FA1}"/>
              </a:ext>
            </a:extLst>
          </p:cNvPr>
          <p:cNvSpPr txBox="1"/>
          <p:nvPr/>
        </p:nvSpPr>
        <p:spPr>
          <a:xfrm>
            <a:off x="3914299" y="2331382"/>
            <a:ext cx="1731327" cy="707886"/>
          </a:xfrm>
          <a:prstGeom prst="rect">
            <a:avLst/>
          </a:prstGeom>
          <a:noFill/>
        </p:spPr>
        <p:txBody>
          <a:bodyPr wrap="square" rtlCol="0">
            <a:spAutoFit/>
          </a:bodyPr>
          <a:lstStyle/>
          <a:p>
            <a:pPr algn="ctr"/>
            <a:r>
              <a:rPr lang="en-US" sz="2000" dirty="0">
                <a:latin typeface="+mj-lt"/>
              </a:rPr>
              <a:t>Medium-term orientation</a:t>
            </a:r>
          </a:p>
        </p:txBody>
      </p:sp>
      <p:sp>
        <p:nvSpPr>
          <p:cNvPr id="21" name="TextBox 20">
            <a:extLst>
              <a:ext uri="{FF2B5EF4-FFF2-40B4-BE49-F238E27FC236}">
                <a16:creationId xmlns:a16="http://schemas.microsoft.com/office/drawing/2014/main" id="{ACC3164F-63C8-2E94-4645-F10AF1B8F0C2}"/>
              </a:ext>
            </a:extLst>
          </p:cNvPr>
          <p:cNvSpPr txBox="1"/>
          <p:nvPr/>
        </p:nvSpPr>
        <p:spPr>
          <a:xfrm>
            <a:off x="2216944" y="5333114"/>
            <a:ext cx="1544637" cy="707886"/>
          </a:xfrm>
          <a:prstGeom prst="rect">
            <a:avLst/>
          </a:prstGeom>
          <a:noFill/>
        </p:spPr>
        <p:txBody>
          <a:bodyPr wrap="square" rtlCol="0">
            <a:spAutoFit/>
          </a:bodyPr>
          <a:lstStyle/>
          <a:p>
            <a:pPr algn="ctr"/>
            <a:r>
              <a:rPr lang="en-US" sz="2000" dirty="0">
                <a:latin typeface="+mj-lt"/>
              </a:rPr>
              <a:t>Operational manager</a:t>
            </a:r>
          </a:p>
        </p:txBody>
      </p:sp>
      <p:sp>
        <p:nvSpPr>
          <p:cNvPr id="22" name="TextBox 21">
            <a:extLst>
              <a:ext uri="{FF2B5EF4-FFF2-40B4-BE49-F238E27FC236}">
                <a16:creationId xmlns:a16="http://schemas.microsoft.com/office/drawing/2014/main" id="{9E069BC3-505A-6AA4-7B24-F835D172C5A2}"/>
              </a:ext>
            </a:extLst>
          </p:cNvPr>
          <p:cNvSpPr txBox="1"/>
          <p:nvPr/>
        </p:nvSpPr>
        <p:spPr>
          <a:xfrm>
            <a:off x="4894263" y="5339848"/>
            <a:ext cx="1544637" cy="707886"/>
          </a:xfrm>
          <a:prstGeom prst="rect">
            <a:avLst/>
          </a:prstGeom>
          <a:noFill/>
        </p:spPr>
        <p:txBody>
          <a:bodyPr wrap="square" rtlCol="0">
            <a:spAutoFit/>
          </a:bodyPr>
          <a:lstStyle/>
          <a:p>
            <a:pPr algn="ctr"/>
            <a:r>
              <a:rPr lang="en-US" sz="2000" dirty="0">
                <a:latin typeface="+mj-lt"/>
              </a:rPr>
              <a:t>Senior executive</a:t>
            </a:r>
          </a:p>
        </p:txBody>
      </p:sp>
      <p:sp>
        <p:nvSpPr>
          <p:cNvPr id="24" name="TextBox 23">
            <a:extLst>
              <a:ext uri="{FF2B5EF4-FFF2-40B4-BE49-F238E27FC236}">
                <a16:creationId xmlns:a16="http://schemas.microsoft.com/office/drawing/2014/main" id="{E7C22158-E1F3-3231-742F-A59C1918E31D}"/>
              </a:ext>
            </a:extLst>
          </p:cNvPr>
          <p:cNvSpPr txBox="1"/>
          <p:nvPr/>
        </p:nvSpPr>
        <p:spPr>
          <a:xfrm>
            <a:off x="1662589" y="2274232"/>
            <a:ext cx="1731327" cy="707886"/>
          </a:xfrm>
          <a:prstGeom prst="rect">
            <a:avLst/>
          </a:prstGeom>
          <a:noFill/>
        </p:spPr>
        <p:txBody>
          <a:bodyPr wrap="square" rtlCol="0">
            <a:spAutoFit/>
          </a:bodyPr>
          <a:lstStyle/>
          <a:p>
            <a:pPr algn="ctr"/>
            <a:r>
              <a:rPr lang="en-US" sz="2000" dirty="0">
                <a:latin typeface="+mj-lt"/>
              </a:rPr>
              <a:t>Short-term orientation</a:t>
            </a:r>
          </a:p>
        </p:txBody>
      </p:sp>
    </p:spTree>
    <p:extLst>
      <p:ext uri="{BB962C8B-B14F-4D97-AF65-F5344CB8AC3E}">
        <p14:creationId xmlns:p14="http://schemas.microsoft.com/office/powerpoint/2010/main" val="2499705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noFill/>
        </p:spPr>
        <p:txBody>
          <a:bodyPr lIns="92075" tIns="46038" rIns="92075" bIns="46038" anchor="ctr"/>
          <a:lstStyle/>
          <a:p>
            <a:pPr eaLnBrk="1" hangingPunct="1"/>
            <a:r>
              <a:rPr lang="en-US"/>
              <a:t>Information satisficing</a:t>
            </a:r>
          </a:p>
        </p:txBody>
      </p:sp>
      <p:sp>
        <p:nvSpPr>
          <p:cNvPr id="51204" name="Rectangle 3"/>
          <p:cNvSpPr>
            <a:spLocks noGrp="1" noChangeArrowheads="1"/>
          </p:cNvSpPr>
          <p:nvPr>
            <p:ph idx="1"/>
          </p:nvPr>
        </p:nvSpPr>
        <p:spPr>
          <a:noFill/>
        </p:spPr>
        <p:txBody>
          <a:bodyPr lIns="92075" tIns="46038" rIns="92075" bIns="46038"/>
          <a:lstStyle/>
          <a:p>
            <a:pPr eaLnBrk="1" hangingPunct="1"/>
            <a:r>
              <a:rPr lang="en-US"/>
              <a:t>Decision overload is a problem</a:t>
            </a:r>
          </a:p>
          <a:p>
            <a:pPr eaLnBrk="1" hangingPunct="1"/>
            <a:r>
              <a:rPr lang="en-US"/>
              <a:t>Satisficing</a:t>
            </a:r>
          </a:p>
          <a:p>
            <a:pPr lvl="1" eaLnBrk="1" hangingPunct="1"/>
            <a:r>
              <a:rPr lang="en-US">
                <a:ea typeface="ＭＳ Ｐゴシック" pitchFamily="-109" charset="-128"/>
              </a:rPr>
              <a:t>Accept first satisfactory decision</a:t>
            </a:r>
          </a:p>
          <a:p>
            <a:pPr lvl="1" eaLnBrk="1" hangingPunct="1"/>
            <a:r>
              <a:rPr lang="en-US">
                <a:ea typeface="ＭＳ Ｐゴシック" pitchFamily="-109" charset="-128"/>
              </a:rPr>
              <a:t>Collect enough information to make a satisfactory decision</a:t>
            </a:r>
          </a:p>
          <a:p>
            <a:pPr eaLnBrk="1" hangingPunct="1"/>
            <a:r>
              <a:rPr lang="en-US"/>
              <a:t>Lowers quality of decision making</a:t>
            </a:r>
          </a:p>
        </p:txBody>
      </p:sp>
      <p:sp>
        <p:nvSpPr>
          <p:cNvPr id="51202" name="Slide Number Placeholder 5"/>
          <p:cNvSpPr>
            <a:spLocks noGrp="1"/>
          </p:cNvSpPr>
          <p:nvPr>
            <p:ph type="sldNum" sz="quarter" idx="12"/>
          </p:nvPr>
        </p:nvSpPr>
        <p:spPr>
          <a:noFill/>
        </p:spPr>
        <p:txBody>
          <a:bodyPr/>
          <a:lstStyle/>
          <a:p>
            <a:fld id="{7550EFB2-60FE-1548-B7A3-F8BC16C3417D}" type="slidenum">
              <a:rPr lang="en-US" smtClean="0">
                <a:latin typeface="Arial" pitchFamily="-109" charset="0"/>
              </a:rPr>
              <a:pPr/>
              <a:t>33</a:t>
            </a:fld>
            <a:endParaRPr lang="en-US">
              <a:latin typeface="Arial" pitchFamily="-109"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noFill/>
        </p:spPr>
        <p:txBody>
          <a:bodyPr lIns="92075" tIns="46038" rIns="92075" bIns="46038" anchor="ctr"/>
          <a:lstStyle/>
          <a:p>
            <a:pPr eaLnBrk="1" hangingPunct="1"/>
            <a:r>
              <a:rPr lang="en-US"/>
              <a:t>Information delivery systems</a:t>
            </a:r>
          </a:p>
        </p:txBody>
      </p:sp>
      <p:sp>
        <p:nvSpPr>
          <p:cNvPr id="53250" name="Slide Number Placeholder 5"/>
          <p:cNvSpPr>
            <a:spLocks noGrp="1"/>
          </p:cNvSpPr>
          <p:nvPr>
            <p:ph type="sldNum" sz="quarter" idx="12"/>
          </p:nvPr>
        </p:nvSpPr>
        <p:spPr>
          <a:noFill/>
        </p:spPr>
        <p:txBody>
          <a:bodyPr/>
          <a:lstStyle/>
          <a:p>
            <a:fld id="{75454397-5E23-FB43-92E7-CC0D8B090A13}" type="slidenum">
              <a:rPr lang="en-US" smtClean="0">
                <a:latin typeface="Arial" pitchFamily="-109" charset="0"/>
              </a:rPr>
              <a:pPr/>
              <a:t>34</a:t>
            </a:fld>
            <a:endParaRPr lang="en-US">
              <a:latin typeface="Arial" pitchFamily="-109" charset="0"/>
            </a:endParaRPr>
          </a:p>
        </p:txBody>
      </p:sp>
      <p:graphicFrame>
        <p:nvGraphicFramePr>
          <p:cNvPr id="41050" name="Group 90"/>
          <p:cNvGraphicFramePr>
            <a:graphicFrameLocks noGrp="1"/>
          </p:cNvGraphicFramePr>
          <p:nvPr>
            <p:extLst>
              <p:ext uri="{D42A27DB-BD31-4B8C-83A1-F6EECF244321}">
                <p14:modId xmlns:p14="http://schemas.microsoft.com/office/powerpoint/2010/main" val="4078144907"/>
              </p:ext>
            </p:extLst>
          </p:nvPr>
        </p:nvGraphicFramePr>
        <p:xfrm>
          <a:off x="762000" y="1690689"/>
          <a:ext cx="4495800" cy="4876800"/>
        </p:xfrm>
        <a:graphic>
          <a:graphicData uri="http://schemas.openxmlformats.org/drawingml/2006/table">
            <a:tbl>
              <a:tblPr firstRow="1">
                <a:tableStyleId>{775DCB02-9BB8-47FD-8907-85C794F793BA}</a:tableStyleId>
              </a:tblPr>
              <a:tblGrid>
                <a:gridCol w="1676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u="none" strike="noStrike" cap="none" normalizeH="0" baseline="0">
                          <a:ln>
                            <a:noFill/>
                          </a:ln>
                          <a:solidFill>
                            <a:schemeClr val="tx1"/>
                          </a:solidFill>
                          <a:effectLst/>
                        </a:rPr>
                        <a:t>Organizational memory</a:t>
                      </a:r>
                      <a:endParaRPr kumimoji="0" lang="en-US" sz="1000" b="1"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u="none" strike="noStrike" cap="none" normalizeH="0" baseline="0">
                          <a:ln>
                            <a:noFill/>
                          </a:ln>
                          <a:solidFill>
                            <a:schemeClr val="tx1"/>
                          </a:solidFill>
                          <a:effectLst/>
                        </a:rPr>
                        <a:t>Delivery systems</a:t>
                      </a:r>
                      <a:endParaRPr kumimoji="0" lang="en-US" sz="10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People</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Conversation</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Electronic mail</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2"/>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Meeting</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3"/>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Report</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4"/>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Groupware</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5"/>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Files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Management information system (MIS)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6"/>
                  </a:ext>
                </a:extLst>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Documents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Office automation system (OAS)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7"/>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Images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Imaging process system (IPS)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8"/>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Graphics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Computer aided design (CAD)</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9"/>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Geographic information system (GIS)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0"/>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Voice</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Voice mail</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1"/>
                  </a:ext>
                </a:extLst>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Voice recording system</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2"/>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Mathematical model</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Decision Support System (DSS)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3"/>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Knowledge</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Expert System (ES)</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4"/>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Decisions</a:t>
                      </a: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Conversation</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5"/>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Electronic mail </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6"/>
                  </a:ext>
                </a:extLst>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Meeting </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7"/>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a:ln>
                            <a:noFill/>
                          </a:ln>
                          <a:solidFill>
                            <a:schemeClr val="tx1"/>
                          </a:solidFill>
                          <a:effectLst/>
                        </a:rPr>
                        <a:t>Report</a:t>
                      </a:r>
                      <a:endParaRPr kumimoji="0" lang="en-US" sz="10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18"/>
                  </a:ext>
                </a:extLst>
              </a:tr>
              <a:tr h="239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u="none" strike="noStrike" cap="none" normalizeH="0" baseline="0" dirty="0">
                          <a:ln>
                            <a:noFill/>
                          </a:ln>
                          <a:solidFill>
                            <a:schemeClr val="tx1"/>
                          </a:solidFill>
                          <a:effectLst/>
                        </a:rPr>
                        <a:t>Groupware</a:t>
                      </a:r>
                      <a:endParaRPr kumimoji="0" lang="en-US" sz="10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19"/>
                  </a:ext>
                </a:extLst>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systems drivers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87385232"/>
              </p:ext>
            </p:extLst>
          </p:nvPr>
        </p:nvGraphicFramePr>
        <p:xfrm>
          <a:off x="719848" y="1905000"/>
          <a:ext cx="7769226" cy="2666999"/>
        </p:xfrm>
        <a:graphic>
          <a:graphicData uri="http://schemas.openxmlformats.org/drawingml/2006/table">
            <a:tbl>
              <a:tblPr firstRow="1">
                <a:tableStyleId>{775DCB02-9BB8-47FD-8907-85C794F793BA}</a:tableStyleId>
              </a:tblPr>
              <a:tblGrid>
                <a:gridCol w="13716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2587626">
                  <a:extLst>
                    <a:ext uri="{9D8B030D-6E8A-4147-A177-3AD203B41FA5}">
                      <a16:colId xmlns:a16="http://schemas.microsoft.com/office/drawing/2014/main" val="20002"/>
                    </a:ext>
                  </a:extLst>
                </a:gridCol>
              </a:tblGrid>
              <a:tr h="294174">
                <a:tc>
                  <a:txBody>
                    <a:bodyPr/>
                    <a:lstStyle/>
                    <a:p>
                      <a:pPr marL="0" marR="0">
                        <a:lnSpc>
                          <a:spcPct val="100000"/>
                        </a:lnSpc>
                        <a:spcBef>
                          <a:spcPts val="0"/>
                        </a:spcBef>
                        <a:spcAft>
                          <a:spcPts val="0"/>
                        </a:spcAft>
                      </a:pPr>
                      <a:r>
                        <a:rPr lang="en-US" sz="1600" dirty="0">
                          <a:solidFill>
                            <a:schemeClr val="tx1"/>
                          </a:solidFill>
                          <a:effectLst/>
                        </a:rPr>
                        <a:t>Drive</a:t>
                      </a:r>
                      <a:endParaRPr lang="en-US" sz="1600" dirty="0">
                        <a:solidFill>
                          <a:schemeClr val="tx1"/>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solidFill>
                            <a:schemeClr val="tx1"/>
                          </a:solidFill>
                          <a:effectLst/>
                        </a:rPr>
                        <a:t>Definition</a:t>
                      </a:r>
                      <a:endParaRPr lang="en-US" sz="1600" dirty="0">
                        <a:solidFill>
                          <a:schemeClr val="tx1"/>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solidFill>
                            <a:schemeClr val="tx1"/>
                          </a:solidFill>
                          <a:effectLst/>
                        </a:rPr>
                        <a:t>Example</a:t>
                      </a:r>
                      <a:endParaRPr lang="en-US" sz="1600" dirty="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0"/>
                  </a:ext>
                </a:extLst>
              </a:tr>
              <a:tr h="567189">
                <a:tc>
                  <a:txBody>
                    <a:bodyPr/>
                    <a:lstStyle/>
                    <a:p>
                      <a:pPr marL="0" marR="0">
                        <a:lnSpc>
                          <a:spcPct val="100000"/>
                        </a:lnSpc>
                        <a:spcBef>
                          <a:spcPts val="0"/>
                        </a:spcBef>
                        <a:spcAft>
                          <a:spcPts val="0"/>
                        </a:spcAft>
                      </a:pPr>
                      <a:r>
                        <a:rPr lang="en-US" sz="1600">
                          <a:effectLst/>
                        </a:rPr>
                        <a:t>Ubiquity</a:t>
                      </a:r>
                      <a:endParaRPr lang="en-US" sz="160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effectLst/>
                        </a:rPr>
                        <a:t>The drive to access information unconstrained by time and space</a:t>
                      </a:r>
                      <a:endParaRPr lang="en-US" sz="1600" dirty="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effectLst/>
                        </a:rPr>
                        <a:t>Internet, </a:t>
                      </a:r>
                      <a:r>
                        <a:rPr lang="en-US" sz="1600" dirty="0" err="1">
                          <a:effectLst/>
                        </a:rPr>
                        <a:t>WiFi</a:t>
                      </a:r>
                      <a:r>
                        <a:rPr lang="en-US" sz="1600">
                          <a:effectLst/>
                        </a:rPr>
                        <a:t>,</a:t>
                      </a:r>
                      <a:r>
                        <a:rPr lang="en-US" sz="1600" baseline="0">
                          <a:effectLst/>
                        </a:rPr>
                        <a:t> 5G</a:t>
                      </a:r>
                      <a:r>
                        <a:rPr lang="en-US" sz="1600" baseline="0" dirty="0">
                          <a:effectLst/>
                        </a:rPr>
                        <a:t>, smart watch</a:t>
                      </a:r>
                      <a:endParaRPr lang="en-US" sz="1600" dirty="0">
                        <a:solidFill>
                          <a:srgbClr val="31849B"/>
                        </a:solidFill>
                        <a:effectLst/>
                        <a:latin typeface="+mn-lt"/>
                        <a:ea typeface="Times New Roman"/>
                      </a:endParaRPr>
                    </a:p>
                  </a:txBody>
                  <a:tcPr marL="68580" marR="68580" marT="0" marB="0"/>
                </a:tc>
                <a:extLst>
                  <a:ext uri="{0D108BD9-81ED-4DB2-BD59-A6C34878D82A}">
                    <a16:rowId xmlns:a16="http://schemas.microsoft.com/office/drawing/2014/main" val="10001"/>
                  </a:ext>
                </a:extLst>
              </a:tr>
              <a:tr h="789584">
                <a:tc>
                  <a:txBody>
                    <a:bodyPr/>
                    <a:lstStyle/>
                    <a:p>
                      <a:pPr marL="0" marR="0">
                        <a:lnSpc>
                          <a:spcPct val="100000"/>
                        </a:lnSpc>
                        <a:spcBef>
                          <a:spcPts val="0"/>
                        </a:spcBef>
                        <a:spcAft>
                          <a:spcPts val="0"/>
                        </a:spcAft>
                      </a:pPr>
                      <a:r>
                        <a:rPr lang="en-US" sz="1600">
                          <a:effectLst/>
                        </a:rPr>
                        <a:t>Uniqueness</a:t>
                      </a:r>
                      <a:endParaRPr lang="en-US" sz="160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effectLst/>
                        </a:rPr>
                        <a:t>The drive to know precisely the characteristics and location of a person or entity</a:t>
                      </a:r>
                      <a:endParaRPr lang="en-US" sz="1600" dirty="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u="none" kern="1200" baseline="0" dirty="0"/>
                        <a:t>GPS, SIM, RFID, augmented reality, parallel reality</a:t>
                      </a:r>
                      <a:endParaRPr lang="en-US" sz="1600" dirty="0">
                        <a:solidFill>
                          <a:srgbClr val="31849B"/>
                        </a:solidFill>
                        <a:effectLst/>
                        <a:latin typeface="+mn-lt"/>
                        <a:ea typeface="Times New Roman"/>
                      </a:endParaRPr>
                    </a:p>
                  </a:txBody>
                  <a:tcPr marL="68580" marR="68580" marT="0" marB="0"/>
                </a:tc>
                <a:extLst>
                  <a:ext uri="{0D108BD9-81ED-4DB2-BD59-A6C34878D82A}">
                    <a16:rowId xmlns:a16="http://schemas.microsoft.com/office/drawing/2014/main" val="10002"/>
                  </a:ext>
                </a:extLst>
              </a:tr>
              <a:tr h="430682">
                <a:tc>
                  <a:txBody>
                    <a:bodyPr/>
                    <a:lstStyle/>
                    <a:p>
                      <a:pPr marL="0" marR="0">
                        <a:lnSpc>
                          <a:spcPct val="100000"/>
                        </a:lnSpc>
                        <a:spcBef>
                          <a:spcPts val="0"/>
                        </a:spcBef>
                        <a:spcAft>
                          <a:spcPts val="0"/>
                        </a:spcAft>
                      </a:pPr>
                      <a:r>
                        <a:rPr lang="en-US" sz="1600">
                          <a:effectLst/>
                        </a:rPr>
                        <a:t>Unison</a:t>
                      </a:r>
                      <a:endParaRPr lang="en-US" sz="160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a:effectLst/>
                        </a:rPr>
                        <a:t>The drive for information consistency</a:t>
                      </a:r>
                      <a:endParaRPr lang="en-US" sz="160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u="none" kern="1200" baseline="0" dirty="0"/>
                        <a:t>Cloud computing, ERP</a:t>
                      </a:r>
                      <a:endParaRPr lang="en-US" sz="1600" dirty="0">
                        <a:solidFill>
                          <a:srgbClr val="31849B"/>
                        </a:solidFill>
                        <a:effectLst/>
                        <a:latin typeface="+mn-lt"/>
                        <a:ea typeface="Times New Roman"/>
                      </a:endParaRPr>
                    </a:p>
                  </a:txBody>
                  <a:tcPr marL="68580" marR="68580" marT="0" marB="0"/>
                </a:tc>
                <a:extLst>
                  <a:ext uri="{0D108BD9-81ED-4DB2-BD59-A6C34878D82A}">
                    <a16:rowId xmlns:a16="http://schemas.microsoft.com/office/drawing/2014/main" val="10003"/>
                  </a:ext>
                </a:extLst>
              </a:tr>
              <a:tr h="585370">
                <a:tc>
                  <a:txBody>
                    <a:bodyPr/>
                    <a:lstStyle/>
                    <a:p>
                      <a:pPr marL="0" marR="0">
                        <a:lnSpc>
                          <a:spcPct val="100000"/>
                        </a:lnSpc>
                        <a:spcBef>
                          <a:spcPts val="0"/>
                        </a:spcBef>
                        <a:spcAft>
                          <a:spcPts val="0"/>
                        </a:spcAft>
                      </a:pPr>
                      <a:r>
                        <a:rPr lang="en-US" sz="1600" dirty="0">
                          <a:effectLst/>
                        </a:rPr>
                        <a:t>Universality</a:t>
                      </a:r>
                      <a:endParaRPr lang="en-US" sz="1600" dirty="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dirty="0">
                          <a:effectLst/>
                        </a:rPr>
                        <a:t>The drive to overcome the friction of information systems’ incompatibilities</a:t>
                      </a:r>
                      <a:endParaRPr lang="en-US" sz="1600" dirty="0">
                        <a:solidFill>
                          <a:srgbClr val="31849B"/>
                        </a:solidFill>
                        <a:effectLst/>
                        <a:latin typeface="+mn-lt"/>
                        <a:ea typeface="Times New Roman"/>
                      </a:endParaRPr>
                    </a:p>
                  </a:txBody>
                  <a:tcPr marL="68580" marR="68580" marT="0" marB="0"/>
                </a:tc>
                <a:tc>
                  <a:txBody>
                    <a:bodyPr/>
                    <a:lstStyle/>
                    <a:p>
                      <a:pPr marL="0" marR="0">
                        <a:lnSpc>
                          <a:spcPct val="100000"/>
                        </a:lnSpc>
                        <a:spcBef>
                          <a:spcPts val="0"/>
                        </a:spcBef>
                        <a:spcAft>
                          <a:spcPts val="0"/>
                        </a:spcAft>
                      </a:pPr>
                      <a:r>
                        <a:rPr lang="en-US" sz="1600" u="none" kern="1200" baseline="0" dirty="0"/>
                        <a:t>Smart phone, smart card, ATM card</a:t>
                      </a:r>
                      <a:endParaRPr lang="en-US" sz="1600" dirty="0">
                        <a:solidFill>
                          <a:srgbClr val="31849B"/>
                        </a:solidFill>
                        <a:effectLst/>
                        <a:latin typeface="+mn-lt"/>
                        <a:ea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fld id="{DCBA618D-CF74-754B-BC6D-97B5510C4E5D}" type="slidenum">
              <a:rPr lang="en-US" smtClean="0"/>
              <a:pPr>
                <a:defRPr/>
              </a:pPr>
              <a:t>35</a:t>
            </a:fld>
            <a:endParaRPr lang="en-US"/>
          </a:p>
        </p:txBody>
      </p:sp>
    </p:spTree>
    <p:extLst>
      <p:ext uri="{BB962C8B-B14F-4D97-AF65-F5344CB8AC3E}">
        <p14:creationId xmlns:p14="http://schemas.microsoft.com/office/powerpoint/2010/main" val="20908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2" name="Rectangle 42"/>
          <p:cNvSpPr>
            <a:spLocks noGrp="1" noChangeArrowheads="1"/>
          </p:cNvSpPr>
          <p:nvPr>
            <p:ph type="title"/>
          </p:nvPr>
        </p:nvSpPr>
        <p:spPr/>
        <p:txBody>
          <a:bodyPr>
            <a:normAutofit fontScale="90000"/>
          </a:bodyPr>
          <a:lstStyle/>
          <a:p>
            <a:pPr eaLnBrk="1" hangingPunct="1"/>
            <a:br>
              <a:rPr lang="en-US" dirty="0"/>
            </a:br>
            <a:r>
              <a:rPr lang="en-US" dirty="0"/>
              <a:t>Organizational memory is fragmented</a:t>
            </a:r>
          </a:p>
        </p:txBody>
      </p:sp>
      <p:sp>
        <p:nvSpPr>
          <p:cNvPr id="54274" name="Slide Number Placeholder 4"/>
          <p:cNvSpPr>
            <a:spLocks noGrp="1"/>
          </p:cNvSpPr>
          <p:nvPr>
            <p:ph type="sldNum" sz="quarter" idx="12"/>
          </p:nvPr>
        </p:nvSpPr>
        <p:spPr>
          <a:noFill/>
        </p:spPr>
        <p:txBody>
          <a:bodyPr/>
          <a:lstStyle/>
          <a:p>
            <a:fld id="{E1A5A43E-A6CA-0E45-A74F-989CC9CA50FE}" type="slidenum">
              <a:rPr lang="en-US" smtClean="0">
                <a:latin typeface="Arial" pitchFamily="-109" charset="0"/>
              </a:rPr>
              <a:pPr/>
              <a:t>36</a:t>
            </a:fld>
            <a:endParaRPr lang="en-US">
              <a:latin typeface="Arial" pitchFamily="-109" charset="0"/>
            </a:endParaRPr>
          </a:p>
        </p:txBody>
      </p:sp>
      <p:pic>
        <p:nvPicPr>
          <p:cNvPr id="3" name="Picture 2"/>
          <p:cNvPicPr>
            <a:picLocks noChangeAspect="1"/>
          </p:cNvPicPr>
          <p:nvPr/>
        </p:nvPicPr>
        <p:blipFill>
          <a:blip r:embed="rId3"/>
          <a:stretch>
            <a:fillRect/>
          </a:stretch>
        </p:blipFill>
        <p:spPr>
          <a:xfrm>
            <a:off x="1705010" y="2003317"/>
            <a:ext cx="5733979" cy="3568700"/>
          </a:xfrm>
          <a:prstGeom prst="rect">
            <a:avLst/>
          </a:prstGeom>
        </p:spPr>
      </p:pic>
      <p:pic>
        <p:nvPicPr>
          <p:cNvPr id="2" name="Picture 1"/>
          <p:cNvPicPr>
            <a:picLocks noChangeAspect="1"/>
          </p:cNvPicPr>
          <p:nvPr/>
        </p:nvPicPr>
        <p:blipFill>
          <a:blip r:embed="rId4"/>
          <a:stretch>
            <a:fillRect/>
          </a:stretch>
        </p:blipFill>
        <p:spPr>
          <a:xfrm>
            <a:off x="762000" y="5572017"/>
            <a:ext cx="3374231" cy="99060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noFill/>
        </p:spPr>
        <p:txBody>
          <a:bodyPr lIns="92075" tIns="46038" rIns="92075" bIns="46038" anchor="ctr"/>
          <a:lstStyle/>
          <a:p>
            <a:pPr eaLnBrk="1" hangingPunct="1"/>
            <a:r>
              <a:rPr lang="en-US"/>
              <a:t>The ideal system</a:t>
            </a:r>
          </a:p>
        </p:txBody>
      </p:sp>
      <p:sp>
        <p:nvSpPr>
          <p:cNvPr id="55298" name="Slide Number Placeholder 5"/>
          <p:cNvSpPr>
            <a:spLocks noGrp="1"/>
          </p:cNvSpPr>
          <p:nvPr>
            <p:ph type="sldNum" sz="quarter" idx="12"/>
          </p:nvPr>
        </p:nvSpPr>
        <p:spPr>
          <a:noFill/>
        </p:spPr>
        <p:txBody>
          <a:bodyPr/>
          <a:lstStyle/>
          <a:p>
            <a:fld id="{7D5E3FD3-813E-4D4D-B5F3-97AC773C0399}" type="slidenum">
              <a:rPr lang="en-US" smtClean="0">
                <a:latin typeface="Arial" pitchFamily="-109" charset="0"/>
              </a:rPr>
              <a:pPr/>
              <a:t>37</a:t>
            </a:fld>
            <a:endParaRPr lang="en-US">
              <a:latin typeface="Arial" pitchFamily="-109" charset="0"/>
            </a:endParaRPr>
          </a:p>
        </p:txBody>
      </p:sp>
      <p:pic>
        <p:nvPicPr>
          <p:cNvPr id="2" name="Picture 1"/>
          <p:cNvPicPr>
            <a:picLocks noChangeAspect="1"/>
          </p:cNvPicPr>
          <p:nvPr/>
        </p:nvPicPr>
        <p:blipFill>
          <a:blip r:embed="rId2"/>
          <a:stretch>
            <a:fillRect/>
          </a:stretch>
        </p:blipFill>
        <p:spPr>
          <a:xfrm>
            <a:off x="2574925" y="1981200"/>
            <a:ext cx="3994150" cy="3618861"/>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5"/>
          <p:cNvSpPr>
            <a:spLocks noGrp="1" noChangeArrowheads="1"/>
          </p:cNvSpPr>
          <p:nvPr>
            <p:ph type="title"/>
          </p:nvPr>
        </p:nvSpPr>
        <p:spPr/>
        <p:txBody>
          <a:bodyPr/>
          <a:lstStyle/>
          <a:p>
            <a:pPr eaLnBrk="1" hangingPunct="1"/>
            <a:r>
              <a:rPr lang="en-US" dirty="0"/>
              <a:t>Organizational knowledge</a:t>
            </a:r>
          </a:p>
        </p:txBody>
      </p:sp>
      <p:sp>
        <p:nvSpPr>
          <p:cNvPr id="56324" name="Rectangle 6"/>
          <p:cNvSpPr>
            <a:spLocks noGrp="1" noChangeArrowheads="1"/>
          </p:cNvSpPr>
          <p:nvPr>
            <p:ph sz="half" idx="1"/>
          </p:nvPr>
        </p:nvSpPr>
        <p:spPr/>
        <p:txBody>
          <a:bodyPr/>
          <a:lstStyle/>
          <a:p>
            <a:pPr eaLnBrk="1" hangingPunct="1"/>
            <a:r>
              <a:rPr lang="en-US"/>
              <a:t>Cognitive knowledge</a:t>
            </a:r>
          </a:p>
          <a:p>
            <a:pPr eaLnBrk="1" hangingPunct="1"/>
            <a:r>
              <a:rPr lang="en-US"/>
              <a:t>Advanced skills</a:t>
            </a:r>
          </a:p>
          <a:p>
            <a:pPr eaLnBrk="1" hangingPunct="1"/>
            <a:r>
              <a:rPr lang="en-US"/>
              <a:t>System understanding and trained intuition</a:t>
            </a:r>
          </a:p>
          <a:p>
            <a:pPr eaLnBrk="1" hangingPunct="1"/>
            <a:r>
              <a:rPr lang="en-US"/>
              <a:t>Self-motivated creativity</a:t>
            </a:r>
          </a:p>
        </p:txBody>
      </p:sp>
      <p:sp>
        <p:nvSpPr>
          <p:cNvPr id="56325" name="Rectangle 7"/>
          <p:cNvSpPr>
            <a:spLocks noGrp="1" noChangeArrowheads="1"/>
          </p:cNvSpPr>
          <p:nvPr>
            <p:ph sz="half" idx="2"/>
          </p:nvPr>
        </p:nvSpPr>
        <p:spPr/>
        <p:txBody>
          <a:bodyPr/>
          <a:lstStyle/>
          <a:p>
            <a:pPr eaLnBrk="1" hangingPunct="1"/>
            <a:r>
              <a:rPr lang="en-US"/>
              <a:t>Know what</a:t>
            </a:r>
          </a:p>
          <a:p>
            <a:pPr eaLnBrk="1" hangingPunct="1"/>
            <a:r>
              <a:rPr lang="en-US"/>
              <a:t>Know how</a:t>
            </a:r>
          </a:p>
          <a:p>
            <a:pPr eaLnBrk="1" hangingPunct="1"/>
            <a:r>
              <a:rPr lang="en-US"/>
              <a:t>Know why</a:t>
            </a:r>
          </a:p>
          <a:p>
            <a:pPr eaLnBrk="1" hangingPunct="1">
              <a:buFontTx/>
              <a:buNone/>
            </a:pPr>
            <a:br>
              <a:rPr lang="en-US"/>
            </a:br>
            <a:endParaRPr lang="en-US"/>
          </a:p>
          <a:p>
            <a:pPr eaLnBrk="1" hangingPunct="1"/>
            <a:r>
              <a:rPr lang="en-US"/>
              <a:t>Care why</a:t>
            </a:r>
          </a:p>
        </p:txBody>
      </p:sp>
      <p:sp>
        <p:nvSpPr>
          <p:cNvPr id="56322" name="Slide Number Placeholder 6"/>
          <p:cNvSpPr>
            <a:spLocks noGrp="1"/>
          </p:cNvSpPr>
          <p:nvPr>
            <p:ph type="sldNum" sz="quarter" idx="12"/>
          </p:nvPr>
        </p:nvSpPr>
        <p:spPr>
          <a:noFill/>
        </p:spPr>
        <p:txBody>
          <a:bodyPr/>
          <a:lstStyle/>
          <a:p>
            <a:fld id="{0A074FAF-8356-5C46-BCB5-061098E329E2}" type="slidenum">
              <a:rPr lang="en-US" smtClean="0">
                <a:latin typeface="Arial" pitchFamily="-109" charset="0"/>
              </a:rPr>
              <a:pPr/>
              <a:t>38</a:t>
            </a:fld>
            <a:endParaRPr lang="en-US">
              <a:latin typeface="Arial" pitchFamily="-109"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r>
              <a:rPr lang="en-US" sz="4000"/>
              <a:t>Skills values vs. training expenditure</a:t>
            </a:r>
            <a:endParaRPr lang="en-US"/>
          </a:p>
        </p:txBody>
      </p:sp>
      <p:sp>
        <p:nvSpPr>
          <p:cNvPr id="57346" name="Slide Number Placeholder 4"/>
          <p:cNvSpPr>
            <a:spLocks noGrp="1"/>
          </p:cNvSpPr>
          <p:nvPr>
            <p:ph type="sldNum" sz="quarter" idx="12"/>
          </p:nvPr>
        </p:nvSpPr>
        <p:spPr>
          <a:noFill/>
        </p:spPr>
        <p:txBody>
          <a:bodyPr/>
          <a:lstStyle/>
          <a:p>
            <a:fld id="{76ECF2DB-B9A1-E048-8D25-F07DD7BD93AD}" type="slidenum">
              <a:rPr lang="en-US" smtClean="0">
                <a:latin typeface="Arial" pitchFamily="-109" charset="0"/>
              </a:rPr>
              <a:pPr/>
              <a:t>39</a:t>
            </a:fld>
            <a:endParaRPr lang="en-US">
              <a:latin typeface="Arial" pitchFamily="-109" charset="0"/>
            </a:endParaRPr>
          </a:p>
        </p:txBody>
      </p:sp>
      <p:sp>
        <p:nvSpPr>
          <p:cNvPr id="57348" name="Freeform 6"/>
          <p:cNvSpPr>
            <a:spLocks/>
          </p:cNvSpPr>
          <p:nvPr/>
        </p:nvSpPr>
        <p:spPr bwMode="auto">
          <a:xfrm>
            <a:off x="779463" y="2838450"/>
            <a:ext cx="2609850" cy="2592388"/>
          </a:xfrm>
          <a:custGeom>
            <a:avLst/>
            <a:gdLst>
              <a:gd name="T0" fmla="*/ 1644 w 1644"/>
              <a:gd name="T1" fmla="*/ 1633 h 1633"/>
              <a:gd name="T2" fmla="*/ 1463 w 1644"/>
              <a:gd name="T3" fmla="*/ 1542 h 1633"/>
              <a:gd name="T4" fmla="*/ 1463 w 1644"/>
              <a:gd name="T5" fmla="*/ 1542 h 1633"/>
              <a:gd name="T6" fmla="*/ 1270 w 1644"/>
              <a:gd name="T7" fmla="*/ 1417 h 1633"/>
              <a:gd name="T8" fmla="*/ 1270 w 1644"/>
              <a:gd name="T9" fmla="*/ 1417 h 1633"/>
              <a:gd name="T10" fmla="*/ 1043 w 1644"/>
              <a:gd name="T11" fmla="*/ 1236 h 1633"/>
              <a:gd name="T12" fmla="*/ 1043 w 1644"/>
              <a:gd name="T13" fmla="*/ 1236 h 1633"/>
              <a:gd name="T14" fmla="*/ 817 w 1644"/>
              <a:gd name="T15" fmla="*/ 1009 h 1633"/>
              <a:gd name="T16" fmla="*/ 817 w 1644"/>
              <a:gd name="T17" fmla="*/ 1009 h 1633"/>
              <a:gd name="T18" fmla="*/ 715 w 1644"/>
              <a:gd name="T19" fmla="*/ 873 h 1633"/>
              <a:gd name="T20" fmla="*/ 715 w 1644"/>
              <a:gd name="T21" fmla="*/ 873 h 1633"/>
              <a:gd name="T22" fmla="*/ 624 w 1644"/>
              <a:gd name="T23" fmla="*/ 726 h 1633"/>
              <a:gd name="T24" fmla="*/ 624 w 1644"/>
              <a:gd name="T25" fmla="*/ 726 h 1633"/>
              <a:gd name="T26" fmla="*/ 545 w 1644"/>
              <a:gd name="T27" fmla="*/ 567 h 1633"/>
              <a:gd name="T28" fmla="*/ 545 w 1644"/>
              <a:gd name="T29" fmla="*/ 567 h 1633"/>
              <a:gd name="T30" fmla="*/ 488 w 1644"/>
              <a:gd name="T31" fmla="*/ 397 h 1633"/>
              <a:gd name="T32" fmla="*/ 488 w 1644"/>
              <a:gd name="T33" fmla="*/ 397 h 1633"/>
              <a:gd name="T34" fmla="*/ 454 w 1644"/>
              <a:gd name="T35" fmla="*/ 204 h 1633"/>
              <a:gd name="T36" fmla="*/ 454 w 1644"/>
              <a:gd name="T37" fmla="*/ 204 h 1633"/>
              <a:gd name="T38" fmla="*/ 431 w 1644"/>
              <a:gd name="T39" fmla="*/ 0 h 1633"/>
              <a:gd name="T40" fmla="*/ 431 w 1644"/>
              <a:gd name="T41" fmla="*/ 0 h 1633"/>
              <a:gd name="T42" fmla="*/ 0 w 1644"/>
              <a:gd name="T43" fmla="*/ 0 h 1633"/>
              <a:gd name="T44" fmla="*/ 0 w 1644"/>
              <a:gd name="T45" fmla="*/ 0 h 1633"/>
              <a:gd name="T46" fmla="*/ 0 w 1644"/>
              <a:gd name="T47" fmla="*/ 1633 h 1633"/>
              <a:gd name="T48" fmla="*/ 0 w 1644"/>
              <a:gd name="T49" fmla="*/ 1633 h 1633"/>
              <a:gd name="T50" fmla="*/ 1644 w 1644"/>
              <a:gd name="T51" fmla="*/ 1633 h 1633"/>
              <a:gd name="T52" fmla="*/ 1644 w 1644"/>
              <a:gd name="T53" fmla="*/ 1633 h 16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44"/>
              <a:gd name="T82" fmla="*/ 0 h 1633"/>
              <a:gd name="T83" fmla="*/ 1644 w 1644"/>
              <a:gd name="T84" fmla="*/ 1633 h 16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44" h="1633">
                <a:moveTo>
                  <a:pt x="1644" y="1633"/>
                </a:moveTo>
                <a:lnTo>
                  <a:pt x="1463" y="1542"/>
                </a:lnTo>
                <a:lnTo>
                  <a:pt x="1270" y="1417"/>
                </a:lnTo>
                <a:lnTo>
                  <a:pt x="1043" y="1236"/>
                </a:lnTo>
                <a:lnTo>
                  <a:pt x="817" y="1009"/>
                </a:lnTo>
                <a:lnTo>
                  <a:pt x="715" y="873"/>
                </a:lnTo>
                <a:lnTo>
                  <a:pt x="624" y="726"/>
                </a:lnTo>
                <a:lnTo>
                  <a:pt x="545" y="567"/>
                </a:lnTo>
                <a:lnTo>
                  <a:pt x="488" y="397"/>
                </a:lnTo>
                <a:lnTo>
                  <a:pt x="454" y="204"/>
                </a:lnTo>
                <a:lnTo>
                  <a:pt x="431" y="0"/>
                </a:lnTo>
                <a:lnTo>
                  <a:pt x="0" y="0"/>
                </a:lnTo>
                <a:lnTo>
                  <a:pt x="0" y="1633"/>
                </a:lnTo>
                <a:lnTo>
                  <a:pt x="1644" y="1633"/>
                </a:lnTo>
                <a:close/>
              </a:path>
            </a:pathLst>
          </a:custGeom>
          <a:solidFill>
            <a:schemeClr val="accent4">
              <a:lumMod val="40000"/>
              <a:lumOff val="60000"/>
            </a:schemeClr>
          </a:solidFill>
          <a:ln w="17463">
            <a:solidFill>
              <a:srgbClr val="000000"/>
            </a:solidFill>
            <a:round/>
            <a:headEnd/>
            <a:tailEnd/>
          </a:ln>
        </p:spPr>
        <p:txBody>
          <a:bodyPr>
            <a:prstTxWarp prst="textNoShape">
              <a:avLst/>
            </a:prstTxWarp>
          </a:bodyPr>
          <a:lstStyle/>
          <a:p>
            <a:endParaRPr lang="en-US"/>
          </a:p>
        </p:txBody>
      </p:sp>
      <p:sp>
        <p:nvSpPr>
          <p:cNvPr id="57349" name="Line 7"/>
          <p:cNvSpPr>
            <a:spLocks noChangeShapeType="1"/>
          </p:cNvSpPr>
          <p:nvPr/>
        </p:nvSpPr>
        <p:spPr bwMode="auto">
          <a:xfrm>
            <a:off x="779463" y="3468688"/>
            <a:ext cx="774700"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57350" name="Line 8"/>
          <p:cNvSpPr>
            <a:spLocks noChangeShapeType="1"/>
          </p:cNvSpPr>
          <p:nvPr/>
        </p:nvSpPr>
        <p:spPr bwMode="auto">
          <a:xfrm>
            <a:off x="798513" y="4116388"/>
            <a:ext cx="1062037"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57351" name="Line 9"/>
          <p:cNvSpPr>
            <a:spLocks noChangeShapeType="1"/>
          </p:cNvSpPr>
          <p:nvPr/>
        </p:nvSpPr>
        <p:spPr bwMode="auto">
          <a:xfrm>
            <a:off x="779463" y="4783138"/>
            <a:ext cx="1620837"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57352" name="Freeform 12"/>
          <p:cNvSpPr>
            <a:spLocks/>
          </p:cNvSpPr>
          <p:nvPr/>
        </p:nvSpPr>
        <p:spPr bwMode="auto">
          <a:xfrm>
            <a:off x="6953250" y="2838450"/>
            <a:ext cx="1944688" cy="2592388"/>
          </a:xfrm>
          <a:custGeom>
            <a:avLst/>
            <a:gdLst>
              <a:gd name="T0" fmla="*/ 1225 w 1225"/>
              <a:gd name="T1" fmla="*/ 204 h 1633"/>
              <a:gd name="T2" fmla="*/ 1225 w 1225"/>
              <a:gd name="T3" fmla="*/ 0 h 1633"/>
              <a:gd name="T4" fmla="*/ 1225 w 1225"/>
              <a:gd name="T5" fmla="*/ 0 h 1633"/>
              <a:gd name="T6" fmla="*/ 0 w 1225"/>
              <a:gd name="T7" fmla="*/ 0 h 1633"/>
              <a:gd name="T8" fmla="*/ 0 w 1225"/>
              <a:gd name="T9" fmla="*/ 0 h 1633"/>
              <a:gd name="T10" fmla="*/ 0 w 1225"/>
              <a:gd name="T11" fmla="*/ 1633 h 1633"/>
              <a:gd name="T12" fmla="*/ 0 w 1225"/>
              <a:gd name="T13" fmla="*/ 1633 h 1633"/>
              <a:gd name="T14" fmla="*/ 306 w 1225"/>
              <a:gd name="T15" fmla="*/ 1633 h 1633"/>
              <a:gd name="T16" fmla="*/ 408 w 1225"/>
              <a:gd name="T17" fmla="*/ 1179 h 1633"/>
              <a:gd name="T18" fmla="*/ 408 w 1225"/>
              <a:gd name="T19" fmla="*/ 1179 h 1633"/>
              <a:gd name="T20" fmla="*/ 476 w 1225"/>
              <a:gd name="T21" fmla="*/ 998 h 1633"/>
              <a:gd name="T22" fmla="*/ 476 w 1225"/>
              <a:gd name="T23" fmla="*/ 998 h 1633"/>
              <a:gd name="T24" fmla="*/ 544 w 1225"/>
              <a:gd name="T25" fmla="*/ 839 h 1633"/>
              <a:gd name="T26" fmla="*/ 544 w 1225"/>
              <a:gd name="T27" fmla="*/ 839 h 1633"/>
              <a:gd name="T28" fmla="*/ 624 w 1225"/>
              <a:gd name="T29" fmla="*/ 703 h 1633"/>
              <a:gd name="T30" fmla="*/ 624 w 1225"/>
              <a:gd name="T31" fmla="*/ 703 h 1633"/>
              <a:gd name="T32" fmla="*/ 703 w 1225"/>
              <a:gd name="T33" fmla="*/ 590 h 1633"/>
              <a:gd name="T34" fmla="*/ 703 w 1225"/>
              <a:gd name="T35" fmla="*/ 590 h 1633"/>
              <a:gd name="T36" fmla="*/ 851 w 1225"/>
              <a:gd name="T37" fmla="*/ 408 h 1633"/>
              <a:gd name="T38" fmla="*/ 851 w 1225"/>
              <a:gd name="T39" fmla="*/ 408 h 1633"/>
              <a:gd name="T40" fmla="*/ 998 w 1225"/>
              <a:gd name="T41" fmla="*/ 295 h 1633"/>
              <a:gd name="T42" fmla="*/ 998 w 1225"/>
              <a:gd name="T43" fmla="*/ 295 h 1633"/>
              <a:gd name="T44" fmla="*/ 1111 w 1225"/>
              <a:gd name="T45" fmla="*/ 238 h 1633"/>
              <a:gd name="T46" fmla="*/ 1111 w 1225"/>
              <a:gd name="T47" fmla="*/ 238 h 1633"/>
              <a:gd name="T48" fmla="*/ 1157 w 1225"/>
              <a:gd name="T49" fmla="*/ 215 h 1633"/>
              <a:gd name="T50" fmla="*/ 1157 w 1225"/>
              <a:gd name="T51" fmla="*/ 215 h 1633"/>
              <a:gd name="T52" fmla="*/ 1191 w 1225"/>
              <a:gd name="T53" fmla="*/ 215 h 1633"/>
              <a:gd name="T54" fmla="*/ 1191 w 1225"/>
              <a:gd name="T55" fmla="*/ 215 h 1633"/>
              <a:gd name="T56" fmla="*/ 1225 w 1225"/>
              <a:gd name="T57" fmla="*/ 204 h 16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25"/>
              <a:gd name="T88" fmla="*/ 0 h 1633"/>
              <a:gd name="T89" fmla="*/ 1225 w 1225"/>
              <a:gd name="T90" fmla="*/ 1633 h 16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25" h="1633">
                <a:moveTo>
                  <a:pt x="1225" y="204"/>
                </a:moveTo>
                <a:lnTo>
                  <a:pt x="1225" y="0"/>
                </a:lnTo>
                <a:lnTo>
                  <a:pt x="0" y="0"/>
                </a:lnTo>
                <a:lnTo>
                  <a:pt x="0" y="1633"/>
                </a:lnTo>
                <a:lnTo>
                  <a:pt x="306" y="1633"/>
                </a:lnTo>
                <a:lnTo>
                  <a:pt x="408" y="1179"/>
                </a:lnTo>
                <a:lnTo>
                  <a:pt x="476" y="998"/>
                </a:lnTo>
                <a:lnTo>
                  <a:pt x="544" y="839"/>
                </a:lnTo>
                <a:lnTo>
                  <a:pt x="624" y="703"/>
                </a:lnTo>
                <a:lnTo>
                  <a:pt x="703" y="590"/>
                </a:lnTo>
                <a:lnTo>
                  <a:pt x="851" y="408"/>
                </a:lnTo>
                <a:lnTo>
                  <a:pt x="998" y="295"/>
                </a:lnTo>
                <a:lnTo>
                  <a:pt x="1111" y="238"/>
                </a:lnTo>
                <a:lnTo>
                  <a:pt x="1157" y="215"/>
                </a:lnTo>
                <a:lnTo>
                  <a:pt x="1191" y="215"/>
                </a:lnTo>
                <a:lnTo>
                  <a:pt x="1225" y="204"/>
                </a:lnTo>
                <a:close/>
              </a:path>
            </a:pathLst>
          </a:custGeom>
          <a:solidFill>
            <a:schemeClr val="accent4">
              <a:lumMod val="40000"/>
              <a:lumOff val="60000"/>
            </a:schemeClr>
          </a:solidFill>
          <a:ln w="17463">
            <a:solidFill>
              <a:srgbClr val="000000"/>
            </a:solidFill>
            <a:round/>
            <a:headEnd/>
            <a:tailEnd/>
          </a:ln>
        </p:spPr>
        <p:txBody>
          <a:bodyPr>
            <a:prstTxWarp prst="textNoShape">
              <a:avLst/>
            </a:prstTxWarp>
          </a:bodyPr>
          <a:lstStyle/>
          <a:p>
            <a:endParaRPr lang="en-US"/>
          </a:p>
        </p:txBody>
      </p:sp>
      <p:sp>
        <p:nvSpPr>
          <p:cNvPr id="57353" name="Line 13"/>
          <p:cNvSpPr>
            <a:spLocks noChangeShapeType="1"/>
          </p:cNvSpPr>
          <p:nvPr/>
        </p:nvSpPr>
        <p:spPr bwMode="auto">
          <a:xfrm>
            <a:off x="6935788" y="4116388"/>
            <a:ext cx="9001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57354" name="Rectangle 14"/>
          <p:cNvSpPr>
            <a:spLocks noChangeArrowheads="1"/>
          </p:cNvSpPr>
          <p:nvPr/>
        </p:nvSpPr>
        <p:spPr bwMode="auto">
          <a:xfrm>
            <a:off x="1724025" y="3008313"/>
            <a:ext cx="2711450" cy="258762"/>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Cognitive skills (know what)</a:t>
            </a:r>
            <a:endParaRPr lang="en-US"/>
          </a:p>
        </p:txBody>
      </p:sp>
      <p:sp>
        <p:nvSpPr>
          <p:cNvPr id="57355" name="Rectangle 15"/>
          <p:cNvSpPr>
            <a:spLocks noChangeArrowheads="1"/>
          </p:cNvSpPr>
          <p:nvPr/>
        </p:nvSpPr>
        <p:spPr bwMode="auto">
          <a:xfrm>
            <a:off x="762000" y="2438400"/>
            <a:ext cx="1662113" cy="2587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Value to the firm</a:t>
            </a:r>
            <a:endParaRPr lang="en-US"/>
          </a:p>
        </p:txBody>
      </p:sp>
      <p:sp>
        <p:nvSpPr>
          <p:cNvPr id="57356" name="Rectangle 16"/>
          <p:cNvSpPr>
            <a:spLocks noChangeArrowheads="1"/>
          </p:cNvSpPr>
          <p:nvPr/>
        </p:nvSpPr>
        <p:spPr bwMode="auto">
          <a:xfrm>
            <a:off x="1957388" y="3619500"/>
            <a:ext cx="2654300" cy="2587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Advanced skills (know how)</a:t>
            </a:r>
            <a:endParaRPr lang="en-US"/>
          </a:p>
        </p:txBody>
      </p:sp>
      <p:sp>
        <p:nvSpPr>
          <p:cNvPr id="57357" name="Rectangle 17"/>
          <p:cNvSpPr>
            <a:spLocks noChangeArrowheads="1"/>
          </p:cNvSpPr>
          <p:nvPr/>
        </p:nvSpPr>
        <p:spPr bwMode="auto">
          <a:xfrm>
            <a:off x="2300288" y="4286250"/>
            <a:ext cx="3292475" cy="2587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System understanding (know why)</a:t>
            </a:r>
            <a:endParaRPr lang="en-US"/>
          </a:p>
        </p:txBody>
      </p:sp>
      <p:sp>
        <p:nvSpPr>
          <p:cNvPr id="57358" name="Rectangle 18"/>
          <p:cNvSpPr>
            <a:spLocks noChangeArrowheads="1"/>
          </p:cNvSpPr>
          <p:nvPr/>
        </p:nvSpPr>
        <p:spPr bwMode="auto">
          <a:xfrm>
            <a:off x="3254375" y="4916488"/>
            <a:ext cx="3048000" cy="258762"/>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Motivated creativity (care why)</a:t>
            </a:r>
            <a:endParaRPr lang="en-US"/>
          </a:p>
        </p:txBody>
      </p:sp>
      <p:sp>
        <p:nvSpPr>
          <p:cNvPr id="57359" name="Rectangle 19"/>
          <p:cNvSpPr>
            <a:spLocks noChangeArrowheads="1"/>
          </p:cNvSpPr>
          <p:nvPr/>
        </p:nvSpPr>
        <p:spPr bwMode="auto">
          <a:xfrm>
            <a:off x="6934200" y="2362200"/>
            <a:ext cx="2024063" cy="2587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rebuchet MS" pitchFamily="-109" charset="0"/>
              </a:rPr>
              <a:t>Training expenditure</a:t>
            </a:r>
            <a:endParaRPr lang="en-US"/>
          </a:p>
        </p:txBody>
      </p:sp>
      <p:sp>
        <p:nvSpPr>
          <p:cNvPr id="57360" name="Line 10"/>
          <p:cNvSpPr>
            <a:spLocks noChangeShapeType="1"/>
          </p:cNvSpPr>
          <p:nvPr/>
        </p:nvSpPr>
        <p:spPr bwMode="auto">
          <a:xfrm>
            <a:off x="6953250" y="4800600"/>
            <a:ext cx="630238"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57361" name="Line 11"/>
          <p:cNvSpPr>
            <a:spLocks noChangeShapeType="1"/>
          </p:cNvSpPr>
          <p:nvPr/>
        </p:nvSpPr>
        <p:spPr bwMode="auto">
          <a:xfrm>
            <a:off x="6953250" y="3486150"/>
            <a:ext cx="1350963" cy="1588"/>
          </a:xfrm>
          <a:prstGeom prst="line">
            <a:avLst/>
          </a:prstGeom>
          <a:noFill/>
          <a:ln w="17463">
            <a:solidFill>
              <a:srgbClr val="000000"/>
            </a:solidFill>
            <a:round/>
            <a:headEnd/>
            <a:tailEnd/>
          </a:ln>
        </p:spPr>
        <p:txBody>
          <a:bodyPr>
            <a:prstTxWarp prst="textNoShape">
              <a:avLst/>
            </a:prstTxWarp>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Economies and IS</a:t>
            </a:r>
          </a:p>
        </p:txBody>
      </p:sp>
      <p:sp>
        <p:nvSpPr>
          <p:cNvPr id="4" name="Slide Number Placeholder 3"/>
          <p:cNvSpPr>
            <a:spLocks noGrp="1"/>
          </p:cNvSpPr>
          <p:nvPr>
            <p:ph type="sldNum" sz="quarter" idx="12"/>
          </p:nvPr>
        </p:nvSpPr>
        <p:spPr/>
        <p:txBody>
          <a:bodyPr/>
          <a:lstStyle/>
          <a:p>
            <a:pPr>
              <a:defRPr/>
            </a:pPr>
            <a:fld id="{DCBA618D-CF74-754B-BC6D-97B5510C4E5D}" type="slidenum">
              <a:rPr lang="en-US" smtClean="0"/>
              <a:pPr>
                <a:defRPr/>
              </a:pPr>
              <a:t>4</a:t>
            </a:fld>
            <a:endParaRPr lang="en-US"/>
          </a:p>
        </p:txBody>
      </p:sp>
      <p:graphicFrame>
        <p:nvGraphicFramePr>
          <p:cNvPr id="7" name="Group 1"/>
          <p:cNvGraphicFramePr>
            <a:graphicFrameLocks noGrp="1"/>
          </p:cNvGraphicFramePr>
          <p:nvPr>
            <p:extLst>
              <p:ext uri="{D42A27DB-BD31-4B8C-83A1-F6EECF244321}">
                <p14:modId xmlns:p14="http://schemas.microsoft.com/office/powerpoint/2010/main" val="3585348393"/>
              </p:ext>
            </p:extLst>
          </p:nvPr>
        </p:nvGraphicFramePr>
        <p:xfrm>
          <a:off x="742949" y="1484745"/>
          <a:ext cx="7772401" cy="4230254"/>
        </p:xfrm>
        <a:graphic>
          <a:graphicData uri="http://schemas.openxmlformats.org/drawingml/2006/table">
            <a:tbl>
              <a:tblPr/>
              <a:tblGrid>
                <a:gridCol w="1124241">
                  <a:extLst>
                    <a:ext uri="{9D8B030D-6E8A-4147-A177-3AD203B41FA5}">
                      <a16:colId xmlns:a16="http://schemas.microsoft.com/office/drawing/2014/main" val="20000"/>
                    </a:ext>
                  </a:extLst>
                </a:gridCol>
                <a:gridCol w="1329632">
                  <a:extLst>
                    <a:ext uri="{9D8B030D-6E8A-4147-A177-3AD203B41FA5}">
                      <a16:colId xmlns:a16="http://schemas.microsoft.com/office/drawing/2014/main" val="20001"/>
                    </a:ext>
                  </a:extLst>
                </a:gridCol>
                <a:gridCol w="1329632">
                  <a:extLst>
                    <a:ext uri="{9D8B030D-6E8A-4147-A177-3AD203B41FA5}">
                      <a16:colId xmlns:a16="http://schemas.microsoft.com/office/drawing/2014/main" val="20002"/>
                    </a:ext>
                  </a:extLst>
                </a:gridCol>
                <a:gridCol w="1329632">
                  <a:extLst>
                    <a:ext uri="{9D8B030D-6E8A-4147-A177-3AD203B41FA5}">
                      <a16:colId xmlns:a16="http://schemas.microsoft.com/office/drawing/2014/main" val="20003"/>
                    </a:ext>
                  </a:extLst>
                </a:gridCol>
                <a:gridCol w="1329632">
                  <a:extLst>
                    <a:ext uri="{9D8B030D-6E8A-4147-A177-3AD203B41FA5}">
                      <a16:colId xmlns:a16="http://schemas.microsoft.com/office/drawing/2014/main" val="20004"/>
                    </a:ext>
                  </a:extLst>
                </a:gridCol>
                <a:gridCol w="1329632">
                  <a:extLst>
                    <a:ext uri="{9D8B030D-6E8A-4147-A177-3AD203B41FA5}">
                      <a16:colId xmlns:a16="http://schemas.microsoft.com/office/drawing/2014/main" val="20005"/>
                    </a:ext>
                  </a:extLst>
                </a:gridCol>
              </a:tblGrid>
              <a:tr h="387260">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Economy</a:t>
                      </a:r>
                    </a:p>
                  </a:txBody>
                  <a:tcPr marL="25400" marR="25400" marT="25400" marB="25400" anchor="ctr" horzOverflow="overflow">
                    <a:lnL w="3175" cap="flat" cmpd="sng" algn="ctr">
                      <a:solidFill>
                        <a:srgbClr val="000000"/>
                      </a:solidFill>
                      <a:prstDash val="solid"/>
                      <a:round/>
                      <a:headEnd type="none" w="med" len="med"/>
                      <a:tailEnd type="none" w="med" len="med"/>
                    </a:lnL>
                    <a:lnR w="12700" cap="flat" cmpd="sng" algn="ctr">
                      <a:solidFill>
                        <a:srgbClr val="60A4DC"/>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Subsistence</a:t>
                      </a:r>
                    </a:p>
                  </a:txBody>
                  <a:tcPr marL="25400" marR="25400" marT="25400" marB="25400" anchor="ctr" horzOverflow="overflow">
                    <a:lnL w="12700" cap="flat" cmpd="sng" algn="ctr">
                      <a:solidFill>
                        <a:srgbClr val="60A4DC"/>
                      </a:solidFill>
                      <a:prstDash val="solid"/>
                      <a:round/>
                      <a:headEnd type="none" w="med" len="med"/>
                      <a:tailEnd type="none" w="med" len="med"/>
                    </a:lnL>
                    <a:lnR w="12700" cap="flat" cmpd="sng" algn="ctr">
                      <a:solidFill>
                        <a:srgbClr val="60A4DC"/>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Agricultural</a:t>
                      </a:r>
                    </a:p>
                  </a:txBody>
                  <a:tcPr marL="25400" marR="25400" marT="25400" marB="25400" anchor="ctr" horzOverflow="overflow">
                    <a:lnL w="12700" cap="flat" cmpd="sng" algn="ctr">
                      <a:solidFill>
                        <a:srgbClr val="60A4DC"/>
                      </a:solidFill>
                      <a:prstDash val="solid"/>
                      <a:round/>
                      <a:headEnd type="none" w="med" len="med"/>
                      <a:tailEnd type="none" w="med" len="med"/>
                    </a:lnL>
                    <a:lnR w="12700" cap="flat" cmpd="sng" algn="ctr">
                      <a:solidFill>
                        <a:srgbClr val="60A4DC"/>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Industrial</a:t>
                      </a:r>
                    </a:p>
                  </a:txBody>
                  <a:tcPr marL="25400" marR="25400" marT="25400" marB="25400" anchor="ctr" horzOverflow="overflow">
                    <a:lnL w="12700" cap="flat" cmpd="sng" algn="ctr">
                      <a:solidFill>
                        <a:srgbClr val="60A4DC"/>
                      </a:solidFill>
                      <a:prstDash val="solid"/>
                      <a:round/>
                      <a:headEnd type="none" w="med" len="med"/>
                      <a:tailEnd type="none" w="med" len="med"/>
                    </a:lnL>
                    <a:lnR w="12700" cap="flat" cmpd="sng" algn="ctr">
                      <a:solidFill>
                        <a:srgbClr val="60A4DC"/>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Service</a:t>
                      </a:r>
                    </a:p>
                  </a:txBody>
                  <a:tcPr marL="25400" marR="25400" marT="25400" marB="25400" anchor="ctr" horzOverflow="overflow">
                    <a:lnL w="12700" cap="flat" cmpd="sng" algn="ctr">
                      <a:solidFill>
                        <a:srgbClr val="60A4DC"/>
                      </a:solidFill>
                      <a:prstDash val="solid"/>
                      <a:round/>
                      <a:headEnd type="none" w="med" len="med"/>
                      <a:tailEnd type="none" w="med" len="med"/>
                    </a:lnL>
                    <a:lnR w="12700" cap="flat" cmpd="sng" algn="ctr">
                      <a:solidFill>
                        <a:srgbClr val="60A4DC"/>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Sustainable</a:t>
                      </a:r>
                    </a:p>
                  </a:txBody>
                  <a:tcPr marL="25400" marR="25400" marT="25400" marB="25400" anchor="ctr" horzOverflow="overflow">
                    <a:lnL w="12700" cap="flat" cmpd="sng" algn="ctr">
                      <a:solidFill>
                        <a:srgbClr val="60A4DC"/>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rgbClr val="60A4DC"/>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72023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Question</a:t>
                      </a:r>
                    </a:p>
                  </a:txBody>
                  <a:tcPr marL="25400" marR="25400" marT="25400" marB="254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How to survive?</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How to farm?</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How to manage resources?</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How to create customers?</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How to reduce impact?</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rgbClr val="60A4DC"/>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8755">
                <a:tc rowSpan="4">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Dominant issue</a:t>
                      </a:r>
                    </a:p>
                  </a:txBody>
                  <a:tcPr marL="25400" marR="25400" marT="25400" marB="254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Survival</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875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dirty="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w="3175" cap="flat" cmpd="sng" algn="ctr">
                      <a:solidFill>
                        <a:srgbClr val="000000"/>
                      </a:solidFill>
                      <a:prstDash val="solid"/>
                      <a:round/>
                      <a:headEnd type="none" w="med" len="med"/>
                      <a:tailEnd type="none" w="med" len="med"/>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Production</a:t>
                      </a:r>
                    </a:p>
                  </a:txBody>
                  <a:tcPr marL="38100" marR="38100" marT="38100" marB="38100" anchor="ctr" horzOverflow="overflow">
                    <a:lnL cap="flat">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875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w="3175" cap="flat" cmpd="sng" algn="ctr">
                      <a:solidFill>
                        <a:srgbClr val="000000"/>
                      </a:solidFill>
                      <a:prstDash val="solid"/>
                      <a:round/>
                      <a:headEnd type="none" w="med" len="med"/>
                      <a:tailEnd type="none" w="med" len="med"/>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dirty="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cap="flat">
                      <a:noFill/>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cap="flat">
                      <a:noFill/>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Customer service</a:t>
                      </a:r>
                    </a:p>
                  </a:txBody>
                  <a:tcPr marL="38100" marR="38100" marT="38100" marB="38100" anchor="ctr" horzOverflow="overflow">
                    <a:lnL cap="flat">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val="10004"/>
                  </a:ext>
                </a:extLst>
              </a:tr>
              <a:tr h="47875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w="3175" cap="flat" cmpd="sng" algn="ctr">
                      <a:solidFill>
                        <a:srgbClr val="000000"/>
                      </a:solidFill>
                      <a:prstDash val="solid"/>
                      <a:round/>
                      <a:headEnd type="none" w="med" len="med"/>
                      <a:tailEnd type="none" w="med" len="med"/>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dirty="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cap="flat">
                      <a:noFill/>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dirty="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cap="flat">
                      <a:noFill/>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endParaRPr kumimoji="0" lang="en-US" sz="1200" b="0" i="0" u="none" strike="noStrike" cap="none" normalizeH="0" baseline="0" dirty="0">
                        <a:ln>
                          <a:noFill/>
                        </a:ln>
                        <a:solidFill>
                          <a:schemeClr val="tx1"/>
                        </a:solidFill>
                        <a:effectLst/>
                        <a:latin typeface="Trebuchet MS"/>
                        <a:ea typeface="ヒラギノ明朝 ProN W3" charset="0"/>
                        <a:cs typeface="Trebuchet MS"/>
                        <a:sym typeface="Palatino" charset="0"/>
                      </a:endParaRPr>
                    </a:p>
                  </a:txBody>
                  <a:tcPr marL="38100" marR="38100" marT="38100" marB="38100" anchor="ctr" horzOverflow="overflow">
                    <a:lnL cap="flat">
                      <a:noFill/>
                    </a:lnL>
                    <a:lnR cap="flat">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Sustainability</a:t>
                      </a:r>
                    </a:p>
                  </a:txBody>
                  <a:tcPr marL="38100" marR="38100" marT="38100" marB="38100" anchor="ctr" horzOverflow="overflow">
                    <a:lnL cap="flat">
                      <a:no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5"/>
                  </a:ext>
                </a:extLst>
              </a:tr>
              <a:tr h="1207739">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Key information systems</a:t>
                      </a:r>
                    </a:p>
                  </a:txBody>
                  <a:tcPr marL="25400" marR="25400" marT="25400" marB="254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Gesture</a:t>
                      </a:r>
                      <a:b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b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Speech</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Writing</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a:ln>
                            <a:noFill/>
                          </a:ln>
                          <a:solidFill>
                            <a:schemeClr val="tx1"/>
                          </a:solidFill>
                          <a:effectLst/>
                          <a:latin typeface="Trebuchet MS"/>
                          <a:ea typeface="ヒラギノ角ゴ ProN W3" charset="0"/>
                          <a:cs typeface="Trebuchet MS"/>
                          <a:sym typeface="Palatino" charset="0"/>
                        </a:rPr>
                        <a:t>Calendar</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Accounting</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ERP</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Project management</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CRM</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Analytics</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Simulation</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Optimization</a:t>
                      </a:r>
                    </a:p>
                    <a:p>
                      <a:pPr marL="0"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200" b="0" i="0" u="none" strike="noStrike" cap="none" normalizeH="0" baseline="0" dirty="0">
                          <a:ln>
                            <a:noFill/>
                          </a:ln>
                          <a:solidFill>
                            <a:schemeClr val="tx1"/>
                          </a:solidFill>
                          <a:effectLst/>
                          <a:latin typeface="Trebuchet MS"/>
                          <a:ea typeface="ヒラギノ角ゴ ProN W3" charset="0"/>
                          <a:cs typeface="Trebuchet MS"/>
                          <a:sym typeface="Palatino" charset="0"/>
                        </a:rPr>
                        <a:t>Design</a:t>
                      </a:r>
                    </a:p>
                  </a:txBody>
                  <a:tcPr marL="38100" marR="38100" marT="38100" marB="38100"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95450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628650" y="365126"/>
            <a:ext cx="7886700" cy="1325563"/>
          </a:xfrm>
        </p:spPr>
        <p:txBody>
          <a:bodyPr/>
          <a:lstStyle/>
          <a:p>
            <a:r>
              <a:rPr lang="en-US"/>
              <a:t>Types of knowledge</a:t>
            </a:r>
          </a:p>
        </p:txBody>
      </p:sp>
      <p:sp>
        <p:nvSpPr>
          <p:cNvPr id="58372" name="Rectangle 3"/>
          <p:cNvSpPr>
            <a:spLocks noGrp="1" noChangeArrowheads="1"/>
          </p:cNvSpPr>
          <p:nvPr>
            <p:ph idx="1"/>
          </p:nvPr>
        </p:nvSpPr>
        <p:spPr>
          <a:xfrm>
            <a:off x="628650" y="1825625"/>
            <a:ext cx="7886700" cy="4351338"/>
          </a:xfrm>
        </p:spPr>
        <p:txBody>
          <a:bodyPr/>
          <a:lstStyle/>
          <a:p>
            <a:r>
              <a:rPr lang="en-US"/>
              <a:t>Explicit</a:t>
            </a:r>
          </a:p>
          <a:p>
            <a:pPr lvl="1"/>
            <a:r>
              <a:rPr lang="en-US"/>
              <a:t>Codified and transferable</a:t>
            </a:r>
          </a:p>
          <a:p>
            <a:r>
              <a:rPr lang="en-US"/>
              <a:t>Tacit</a:t>
            </a:r>
          </a:p>
          <a:p>
            <a:pPr lvl="1"/>
            <a:r>
              <a:rPr lang="en-US"/>
              <a:t>Personal, experience, judgment</a:t>
            </a:r>
          </a:p>
          <a:p>
            <a:pPr lvl="1"/>
            <a:r>
              <a:rPr lang="en-US"/>
              <a:t>Difficult to codify</a:t>
            </a:r>
          </a:p>
          <a:p>
            <a:pPr lvl="1"/>
            <a:r>
              <a:rPr lang="en-US"/>
              <a:t>Difficult to transfer</a:t>
            </a:r>
          </a:p>
        </p:txBody>
      </p:sp>
      <p:sp>
        <p:nvSpPr>
          <p:cNvPr id="58370" name="Slide Number Placeholder 5"/>
          <p:cNvSpPr>
            <a:spLocks noGrp="1"/>
          </p:cNvSpPr>
          <p:nvPr>
            <p:ph type="sldNum" sz="quarter" idx="12"/>
          </p:nvPr>
        </p:nvSpPr>
        <p:spPr>
          <a:xfrm>
            <a:off x="6781800" y="6356351"/>
            <a:ext cx="2057400" cy="365125"/>
          </a:xfrm>
          <a:noFill/>
        </p:spPr>
        <p:txBody>
          <a:bodyPr/>
          <a:lstStyle/>
          <a:p>
            <a:fld id="{AA70EE68-27AE-EB4F-9293-557D44B970D5}"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628650" y="365126"/>
            <a:ext cx="7886700" cy="1325563"/>
          </a:xfrm>
        </p:spPr>
        <p:txBody>
          <a:bodyPr/>
          <a:lstStyle/>
          <a:p>
            <a:r>
              <a:rPr lang="en-US"/>
              <a:t>Conclusion</a:t>
            </a:r>
          </a:p>
        </p:txBody>
      </p:sp>
      <p:sp>
        <p:nvSpPr>
          <p:cNvPr id="59396" name="Rectangle 3"/>
          <p:cNvSpPr>
            <a:spLocks noGrp="1" noChangeArrowheads="1"/>
          </p:cNvSpPr>
          <p:nvPr>
            <p:ph idx="1"/>
          </p:nvPr>
        </p:nvSpPr>
        <p:spPr>
          <a:xfrm>
            <a:off x="628650" y="1825625"/>
            <a:ext cx="7886700" cy="4351338"/>
          </a:xfrm>
        </p:spPr>
        <p:txBody>
          <a:bodyPr/>
          <a:lstStyle/>
          <a:p>
            <a:r>
              <a:rPr lang="en-US"/>
              <a:t>We are about 60 years into the information age</a:t>
            </a:r>
          </a:p>
          <a:p>
            <a:r>
              <a:rPr lang="en-US"/>
              <a:t>Information-based organizations are the growth engines of advanced economies</a:t>
            </a:r>
          </a:p>
          <a:p>
            <a:r>
              <a:rPr lang="en-US"/>
              <a:t>Everyone needs information systems skills</a:t>
            </a:r>
          </a:p>
          <a:p>
            <a:endParaRPr lang="en-US"/>
          </a:p>
        </p:txBody>
      </p:sp>
      <p:sp>
        <p:nvSpPr>
          <p:cNvPr id="59394" name="Slide Number Placeholder 5"/>
          <p:cNvSpPr>
            <a:spLocks noGrp="1"/>
          </p:cNvSpPr>
          <p:nvPr>
            <p:ph type="sldNum" sz="quarter" idx="12"/>
          </p:nvPr>
        </p:nvSpPr>
        <p:spPr>
          <a:xfrm>
            <a:off x="6781800" y="6356351"/>
            <a:ext cx="2057400" cy="365125"/>
          </a:xfrm>
          <a:noFill/>
        </p:spPr>
        <p:txBody>
          <a:bodyPr/>
          <a:lstStyle/>
          <a:p>
            <a:fld id="{4A00CB44-6060-EF42-BD25-BAFD86E91A8E}" type="slidenum">
              <a:rPr lang="en-US" smtClean="0"/>
              <a:pPr/>
              <a:t>41</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dirty="0"/>
              <a:t>Exercise</a:t>
            </a:r>
          </a:p>
        </p:txBody>
      </p:sp>
      <p:sp>
        <p:nvSpPr>
          <p:cNvPr id="3" name="Content Placeholder 2"/>
          <p:cNvSpPr>
            <a:spLocks noGrp="1"/>
          </p:cNvSpPr>
          <p:nvPr>
            <p:ph idx="1"/>
          </p:nvPr>
        </p:nvSpPr>
        <p:spPr>
          <a:xfrm>
            <a:off x="628650" y="1825625"/>
            <a:ext cx="7886700" cy="4351338"/>
          </a:xfrm>
        </p:spPr>
        <p:txBody>
          <a:bodyPr/>
          <a:lstStyle/>
          <a:p>
            <a:r>
              <a:rPr lang="en-US" dirty="0"/>
              <a:t>What changes have you observed that indicate a shift in the dominant logic </a:t>
            </a:r>
            <a:r>
              <a:rPr lang="en-US"/>
              <a:t>towards sustainability?</a:t>
            </a:r>
            <a:endParaRPr lang="en-US" dirty="0"/>
          </a:p>
        </p:txBody>
      </p:sp>
      <p:sp>
        <p:nvSpPr>
          <p:cNvPr id="4" name="Slide Number Placeholder 3"/>
          <p:cNvSpPr>
            <a:spLocks noGrp="1"/>
          </p:cNvSpPr>
          <p:nvPr>
            <p:ph type="sldNum" sz="quarter" idx="12"/>
          </p:nvPr>
        </p:nvSpPr>
        <p:spPr>
          <a:xfrm>
            <a:off x="6457950" y="6356351"/>
            <a:ext cx="2057400" cy="365125"/>
          </a:xfrm>
        </p:spPr>
        <p:txBody>
          <a:bodyPr/>
          <a:lstStyle/>
          <a:p>
            <a:fld id="{DCBA618D-CF74-754B-BC6D-97B5510C4E5D}" type="slidenum">
              <a:rPr lang="en-US" smtClean="0"/>
              <a:pPr/>
              <a:t>5</a:t>
            </a:fld>
            <a:endParaRPr lang="en-US"/>
          </a:p>
        </p:txBody>
      </p:sp>
    </p:spTree>
    <p:extLst>
      <p:ext uri="{BB962C8B-B14F-4D97-AF65-F5344CB8AC3E}">
        <p14:creationId xmlns:p14="http://schemas.microsoft.com/office/powerpoint/2010/main" val="256409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066800" y="381000"/>
            <a:ext cx="7772400" cy="1143000"/>
          </a:xfrm>
          <a:noFill/>
        </p:spPr>
        <p:txBody>
          <a:bodyPr lIns="92075" tIns="46038" rIns="92075" bIns="46038" anchor="ctr"/>
          <a:lstStyle/>
          <a:p>
            <a:r>
              <a:rPr lang="en-US" dirty="0"/>
              <a:t>Wealth creation</a:t>
            </a:r>
          </a:p>
        </p:txBody>
      </p:sp>
      <p:sp>
        <p:nvSpPr>
          <p:cNvPr id="22530" name="Slide Number Placeholder 5"/>
          <p:cNvSpPr>
            <a:spLocks noGrp="1"/>
          </p:cNvSpPr>
          <p:nvPr>
            <p:ph type="sldNum" sz="quarter" idx="12"/>
          </p:nvPr>
        </p:nvSpPr>
        <p:spPr>
          <a:xfrm>
            <a:off x="6457950" y="6356351"/>
            <a:ext cx="2057400" cy="365125"/>
          </a:xfrm>
          <a:noFill/>
        </p:spPr>
        <p:txBody>
          <a:bodyPr/>
          <a:lstStyle/>
          <a:p>
            <a:fld id="{12B28168-4425-254C-A2C5-23971B3590CF}" type="slidenum">
              <a:rPr lang="en-US" smtClean="0"/>
              <a:pPr/>
              <a:t>6</a:t>
            </a:fld>
            <a:endParaRPr lang="en-US"/>
          </a:p>
        </p:txBody>
      </p:sp>
      <p:graphicFrame>
        <p:nvGraphicFramePr>
          <p:cNvPr id="12347" name="Group 59"/>
          <p:cNvGraphicFramePr>
            <a:graphicFrameLocks noGrp="1"/>
          </p:cNvGraphicFramePr>
          <p:nvPr>
            <p:extLst>
              <p:ext uri="{D42A27DB-BD31-4B8C-83A1-F6EECF244321}">
                <p14:modId xmlns:p14="http://schemas.microsoft.com/office/powerpoint/2010/main" val="2390606949"/>
              </p:ext>
            </p:extLst>
          </p:nvPr>
        </p:nvGraphicFramePr>
        <p:xfrm>
          <a:off x="1066800" y="2286000"/>
          <a:ext cx="6400800" cy="3200400"/>
        </p:xfrm>
        <a:graphic>
          <a:graphicData uri="http://schemas.openxmlformats.org/drawingml/2006/table">
            <a:tbl>
              <a:tblPr firstRow="1">
                <a:tableStyleId>{775DCB02-9BB8-47FD-8907-85C794F793BA}</a:tableStyleId>
              </a:tblPr>
              <a:tblGrid>
                <a:gridCol w="3521075">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solidFill>
                          <a:effectLst/>
                        </a:rPr>
                        <a:t>Old wealth</a:t>
                      </a:r>
                      <a:endParaRPr kumimoji="0" lang="en-US" sz="2800" b="1" i="0" u="none" strike="noStrike" cap="none" normalizeH="0" baseline="0" dirty="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chemeClr val="tx1"/>
                          </a:solidFill>
                          <a:effectLst/>
                        </a:rPr>
                        <a:t>New wealth</a:t>
                      </a:r>
                      <a:endParaRPr kumimoji="0" lang="en-US" sz="2800" b="1"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Military</a:t>
                      </a:r>
                      <a:endParaRPr kumimoji="0" lang="en-US" sz="2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Intelligence</a:t>
                      </a:r>
                      <a:endParaRPr kumimoji="0" lang="en-US" sz="28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1"/>
                  </a:ext>
                </a:extLst>
              </a:tr>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Natural resources</a:t>
                      </a:r>
                      <a:endParaRPr kumimoji="0" lang="en-US" sz="2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Marketing</a:t>
                      </a:r>
                      <a:endParaRPr kumimoji="0" lang="en-US" sz="28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2"/>
                  </a:ext>
                </a:extLst>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Population</a:t>
                      </a:r>
                      <a:endParaRPr kumimoji="0" lang="en-US" sz="2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Global reach</a:t>
                      </a:r>
                      <a:endParaRPr kumimoji="0" lang="en-US" sz="2800" b="0" i="0" u="none" strike="noStrike" cap="none" normalizeH="0" baseline="0">
                        <a:ln>
                          <a:noFill/>
                        </a:ln>
                        <a:solidFill>
                          <a:schemeClr val="tx1"/>
                        </a:solidFill>
                        <a:effectLst/>
                        <a:latin typeface="Georgia" charset="0"/>
                      </a:endParaRPr>
                    </a:p>
                  </a:txBody>
                  <a:tcPr horzOverflow="overflow"/>
                </a:tc>
                <a:extLst>
                  <a:ext uri="{0D108BD9-81ED-4DB2-BD59-A6C34878D82A}">
                    <a16:rowId xmlns:a16="http://schemas.microsoft.com/office/drawing/2014/main" val="10003"/>
                  </a:ext>
                </a:extLst>
              </a:tr>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chemeClr val="tx1"/>
                          </a:solidFill>
                          <a:effectLst/>
                        </a:rPr>
                        <a:t>Industry</a:t>
                      </a:r>
                      <a:endParaRPr kumimoji="0" lang="en-US" sz="2800" b="0" i="0" u="none" strike="noStrike" cap="none" normalizeH="0" baseline="0">
                        <a:ln>
                          <a:noFill/>
                        </a:ln>
                        <a:solidFill>
                          <a:schemeClr val="tx1"/>
                        </a:solidFill>
                        <a:effectLst/>
                        <a:latin typeface="Georgia"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dirty="0">
                          <a:ln>
                            <a:noFill/>
                          </a:ln>
                          <a:solidFill>
                            <a:schemeClr val="tx1"/>
                          </a:solidFill>
                          <a:effectLst/>
                        </a:rPr>
                        <a:t>Education</a:t>
                      </a:r>
                      <a:endParaRPr kumimoji="0" lang="en-US" sz="2800" b="0" i="0" u="none" strike="noStrike" cap="none" normalizeH="0" baseline="0" dirty="0">
                        <a:ln>
                          <a:noFill/>
                        </a:ln>
                        <a:solidFill>
                          <a:schemeClr val="tx1"/>
                        </a:solidFill>
                        <a:effectLst/>
                        <a:latin typeface="Georgia" charset="0"/>
                      </a:endParaRPr>
                    </a:p>
                  </a:txBody>
                  <a:tcPr horzOverflow="overflow"/>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628650" y="365126"/>
            <a:ext cx="7886700" cy="1325563"/>
          </a:xfrm>
          <a:noFill/>
        </p:spPr>
        <p:txBody>
          <a:bodyPr lIns="92075" tIns="46038" rIns="92075" bIns="46038" anchor="ctr"/>
          <a:lstStyle/>
          <a:p>
            <a:r>
              <a:rPr lang="en-US"/>
              <a:t>The information age</a:t>
            </a:r>
          </a:p>
        </p:txBody>
      </p:sp>
      <p:sp>
        <p:nvSpPr>
          <p:cNvPr id="21509" name="Rectangle 3"/>
          <p:cNvSpPr>
            <a:spLocks noGrp="1" noChangeArrowheads="1"/>
          </p:cNvSpPr>
          <p:nvPr>
            <p:ph idx="1"/>
          </p:nvPr>
        </p:nvSpPr>
        <p:spPr>
          <a:xfrm>
            <a:off x="628650" y="1825625"/>
            <a:ext cx="7886700" cy="4351338"/>
          </a:xfrm>
          <a:noFill/>
        </p:spPr>
        <p:txBody>
          <a:bodyPr lIns="92075" tIns="46038" rIns="92075" bIns="46038"/>
          <a:lstStyle/>
          <a:p>
            <a:r>
              <a:rPr lang="en-US"/>
              <a:t>Built on sand</a:t>
            </a:r>
          </a:p>
          <a:p>
            <a:pPr lvl="1"/>
            <a:r>
              <a:rPr lang="en-US"/>
              <a:t>Silicon chips</a:t>
            </a:r>
          </a:p>
          <a:p>
            <a:pPr lvl="1"/>
            <a:r>
              <a:rPr lang="en-US"/>
              <a:t>Fiber optics</a:t>
            </a:r>
          </a:p>
          <a:p>
            <a:r>
              <a:rPr lang="en-US"/>
              <a:t>Borderless</a:t>
            </a:r>
          </a:p>
          <a:p>
            <a:pPr lvl="1"/>
            <a:r>
              <a:rPr lang="en-US"/>
              <a:t>A free flow of:</a:t>
            </a:r>
          </a:p>
        </p:txBody>
      </p:sp>
      <p:sp>
        <p:nvSpPr>
          <p:cNvPr id="21507" name="Slide Number Placeholder 5"/>
          <p:cNvSpPr>
            <a:spLocks noGrp="1"/>
          </p:cNvSpPr>
          <p:nvPr>
            <p:ph type="sldNum" sz="quarter" idx="12"/>
          </p:nvPr>
        </p:nvSpPr>
        <p:spPr>
          <a:xfrm>
            <a:off x="6457950" y="6356351"/>
            <a:ext cx="2057400" cy="365125"/>
          </a:xfrm>
          <a:noFill/>
        </p:spPr>
        <p:txBody>
          <a:bodyPr/>
          <a:lstStyle/>
          <a:p>
            <a:fld id="{4149BA94-CF08-8043-A21B-44F598E85C6A}" type="slidenum">
              <a:rPr lang="en-US" smtClean="0"/>
              <a:pPr/>
              <a:t>7</a:t>
            </a:fld>
            <a:endParaRPr lang="en-US"/>
          </a:p>
        </p:txBody>
      </p:sp>
      <p:graphicFrame>
        <p:nvGraphicFramePr>
          <p:cNvPr id="21506" name="Object 2"/>
          <p:cNvGraphicFramePr>
            <a:graphicFrameLocks/>
          </p:cNvGraphicFramePr>
          <p:nvPr>
            <p:extLst>
              <p:ext uri="{D42A27DB-BD31-4B8C-83A1-F6EECF244321}">
                <p14:modId xmlns:p14="http://schemas.microsoft.com/office/powerpoint/2010/main" val="2890522162"/>
              </p:ext>
            </p:extLst>
          </p:nvPr>
        </p:nvGraphicFramePr>
        <p:xfrm>
          <a:off x="1194010" y="4136632"/>
          <a:ext cx="4729163" cy="1560513"/>
        </p:xfrm>
        <a:graphic>
          <a:graphicData uri="http://schemas.openxmlformats.org/presentationml/2006/ole">
            <mc:AlternateContent xmlns:mc="http://schemas.openxmlformats.org/markup-compatibility/2006">
              <mc:Choice xmlns:v="urn:schemas-microsoft-com:vml" Requires="v">
                <p:oleObj name="Document" r:id="rId2" imgW="6235700" imgH="1397000" progId="Word.Document.8">
                  <p:embed/>
                </p:oleObj>
              </mc:Choice>
              <mc:Fallback>
                <p:oleObj name="Document" r:id="rId2" imgW="6235700" imgH="1397000" progId="Word.Document.8">
                  <p:embed/>
                  <p:pic>
                    <p:nvPicPr>
                      <p:cNvPr id="21506" name="Object 2"/>
                      <p:cNvPicPr>
                        <a:picLocks noChangeArrowheads="1"/>
                      </p:cNvPicPr>
                      <p:nvPr/>
                    </p:nvPicPr>
                    <p:blipFill>
                      <a:blip r:embed="rId3">
                        <a:extLst>
                          <a:ext uri="{28A0092B-C50C-407E-A947-70E740481C1C}">
                            <a14:useLocalDpi xmlns:a14="http://schemas.microsoft.com/office/drawing/2010/main" val="0"/>
                          </a:ext>
                        </a:extLst>
                      </a:blip>
                      <a:srcRect r="32472"/>
                      <a:stretch>
                        <a:fillRect/>
                      </a:stretch>
                    </p:blipFill>
                    <p:spPr bwMode="auto">
                      <a:xfrm>
                        <a:off x="1194010" y="4136632"/>
                        <a:ext cx="4729163" cy="156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t>Eras of information systems</a:t>
            </a:r>
          </a:p>
        </p:txBody>
      </p:sp>
      <p:graphicFrame>
        <p:nvGraphicFramePr>
          <p:cNvPr id="51298" name="Group 98"/>
          <p:cNvGraphicFramePr>
            <a:graphicFrameLocks noGrp="1"/>
          </p:cNvGraphicFramePr>
          <p:nvPr>
            <p:ph type="tbl" idx="1"/>
            <p:extLst>
              <p:ext uri="{D42A27DB-BD31-4B8C-83A1-F6EECF244321}">
                <p14:modId xmlns:p14="http://schemas.microsoft.com/office/powerpoint/2010/main" val="898692732"/>
              </p:ext>
            </p:extLst>
          </p:nvPr>
        </p:nvGraphicFramePr>
        <p:xfrm>
          <a:off x="838200" y="2133600"/>
          <a:ext cx="7997825" cy="3229611"/>
        </p:xfrm>
        <a:graphic>
          <a:graphicData uri="http://schemas.openxmlformats.org/drawingml/2006/table">
            <a:tbl>
              <a:tblPr firstRow="1">
                <a:tableStyleId>{775DCB02-9BB8-47FD-8907-85C794F793BA}</a:tableStyleId>
              </a:tblPr>
              <a:tblGrid>
                <a:gridCol w="533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749425">
                  <a:extLst>
                    <a:ext uri="{9D8B030D-6E8A-4147-A177-3AD203B41FA5}">
                      <a16:colId xmlns:a16="http://schemas.microsoft.com/office/drawing/2014/main" val="20004"/>
                    </a:ext>
                  </a:extLst>
                </a:gridCol>
              </a:tblGrid>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Era</a:t>
                      </a:r>
                      <a:endParaRPr kumimoji="0" lang="en-US" sz="1600" b="1"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rPr>
                        <a:t>Focus</a:t>
                      </a:r>
                      <a:endParaRPr kumimoji="0" lang="en-US" sz="1600" b="1"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Period</a:t>
                      </a:r>
                      <a:endParaRPr kumimoji="0" lang="en-US" sz="1600" b="1"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Technology</a:t>
                      </a:r>
                      <a:endParaRPr kumimoji="0" lang="en-US" sz="1600" b="1"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a:ln>
                            <a:noFill/>
                          </a:ln>
                          <a:solidFill>
                            <a:schemeClr val="tx1"/>
                          </a:solidFill>
                          <a:effectLst/>
                        </a:rPr>
                        <a:t>Networks</a:t>
                      </a:r>
                      <a:endParaRPr kumimoji="0" lang="en-US" sz="1600" b="1"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0"/>
                  </a:ext>
                </a:extLst>
              </a:tr>
              <a:tr h="793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1</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a:ln>
                            <a:noFill/>
                          </a:ln>
                          <a:solidFill>
                            <a:schemeClr val="tx1"/>
                          </a:solidFill>
                          <a:effectLst/>
                        </a:rPr>
                        <a:t>Take information work to the computer</a:t>
                      </a:r>
                      <a:endParaRPr kumimoji="0" lang="en-US" sz="1600" b="0" i="0" u="none" strike="noStrike" cap="none" normalizeH="0" baseline="0" dirty="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1950s – mid-1970s</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Batch</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Few data networks</a:t>
                      </a:r>
                      <a:endParaRPr kumimoji="0" lang="en-US" sz="16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1"/>
                  </a:ext>
                </a:extLst>
              </a:tr>
              <a:tr h="858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2</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Take information work to the employee</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Mid-1970s – mid-1990s</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Host/terminal</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Spread of private networks</a:t>
                      </a:r>
                      <a:endParaRPr kumimoji="0" lang="en-US" sz="1600" b="0" i="0" u="none" strike="noStrike" cap="none" normalizeH="0" baseline="0">
                        <a:ln>
                          <a:noFill/>
                        </a:ln>
                        <a:solidFill>
                          <a:schemeClr val="tx1"/>
                        </a:solidFill>
                        <a:effectLst/>
                        <a:latin typeface="Trebuchet MS" charset="0"/>
                      </a:endParaRPr>
                    </a:p>
                  </a:txBody>
                  <a:tcPr horzOverflow="overflow"/>
                </a:tc>
                <a:extLst>
                  <a:ext uri="{0D108BD9-81ED-4DB2-BD59-A6C34878D82A}">
                    <a16:rowId xmlns:a16="http://schemas.microsoft.com/office/drawing/2014/main" val="10002"/>
                  </a:ext>
                </a:extLst>
              </a:tr>
              <a:tr h="1071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3</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Take information work to the customer and other stakeholders</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Mid-1990s - present</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a:ln>
                            <a:noFill/>
                          </a:ln>
                          <a:solidFill>
                            <a:schemeClr val="tx1"/>
                          </a:solidFill>
                          <a:effectLst/>
                        </a:rPr>
                        <a:t>Browser/server</a:t>
                      </a:r>
                      <a:endParaRPr kumimoji="0" lang="en-US" sz="1600" b="0" i="0" u="none" strike="noStrike" cap="none" normalizeH="0" baseline="0">
                        <a:ln>
                          <a:noFill/>
                        </a:ln>
                        <a:solidFill>
                          <a:schemeClr val="tx1"/>
                        </a:solidFill>
                        <a:effectLst/>
                        <a:latin typeface="Trebuchet MS"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u="none" strike="noStrike" cap="none" normalizeH="0" baseline="0" dirty="0">
                          <a:ln>
                            <a:noFill/>
                          </a:ln>
                          <a:solidFill>
                            <a:schemeClr val="tx1"/>
                          </a:solidFill>
                          <a:effectLst/>
                        </a:rPr>
                        <a:t>Public networks</a:t>
                      </a:r>
                      <a:endParaRPr kumimoji="0" lang="en-US" sz="1600" b="0" i="0" u="none" strike="noStrike" cap="none" normalizeH="0" baseline="0" dirty="0">
                        <a:ln>
                          <a:noFill/>
                        </a:ln>
                        <a:solidFill>
                          <a:schemeClr val="tx1"/>
                        </a:solidFill>
                        <a:effectLst/>
                        <a:latin typeface="Trebuchet MS" charset="0"/>
                      </a:endParaRPr>
                    </a:p>
                  </a:txBody>
                  <a:tcPr horzOverflow="overflow"/>
                </a:tc>
                <a:extLst>
                  <a:ext uri="{0D108BD9-81ED-4DB2-BD59-A6C34878D82A}">
                    <a16:rowId xmlns:a16="http://schemas.microsoft.com/office/drawing/2014/main" val="10003"/>
                  </a:ext>
                </a:extLst>
              </a:tr>
            </a:tbl>
          </a:graphicData>
        </a:graphic>
      </p:graphicFrame>
      <p:sp>
        <p:nvSpPr>
          <p:cNvPr id="23554" name="Slide Number Placeholder 5"/>
          <p:cNvSpPr>
            <a:spLocks noGrp="1"/>
          </p:cNvSpPr>
          <p:nvPr>
            <p:ph type="sldNum" sz="quarter" idx="12"/>
          </p:nvPr>
        </p:nvSpPr>
        <p:spPr>
          <a:noFill/>
        </p:spPr>
        <p:txBody>
          <a:bodyPr/>
          <a:lstStyle/>
          <a:p>
            <a:fld id="{53D7A9E7-BBDD-5340-AB95-7A545465FFD2}" type="slidenum">
              <a:rPr lang="en-US" smtClean="0">
                <a:latin typeface="Arial" pitchFamily="-109" charset="0"/>
              </a:rPr>
              <a:pPr/>
              <a:t>8</a:t>
            </a:fld>
            <a:endParaRPr lang="en-US">
              <a:latin typeface="Arial" pitchFamily="-109"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6"/>
          <p:cNvSpPr>
            <a:spLocks noGrp="1" noChangeArrowheads="1"/>
          </p:cNvSpPr>
          <p:nvPr>
            <p:ph type="title"/>
          </p:nvPr>
        </p:nvSpPr>
        <p:spPr/>
        <p:txBody>
          <a:bodyPr/>
          <a:lstStyle/>
          <a:p>
            <a:pPr eaLnBrk="1" hangingPunct="1"/>
            <a:r>
              <a:rPr lang="en-US"/>
              <a:t>How IS creates value</a:t>
            </a:r>
          </a:p>
        </p:txBody>
      </p:sp>
      <p:sp>
        <p:nvSpPr>
          <p:cNvPr id="24578" name="Slide Number Placeholder 5"/>
          <p:cNvSpPr>
            <a:spLocks noGrp="1"/>
          </p:cNvSpPr>
          <p:nvPr>
            <p:ph type="sldNum" sz="quarter" idx="12"/>
          </p:nvPr>
        </p:nvSpPr>
        <p:spPr>
          <a:noFill/>
        </p:spPr>
        <p:txBody>
          <a:bodyPr/>
          <a:lstStyle/>
          <a:p>
            <a:fld id="{5A34CCA1-8E27-C445-9D51-B035784C4DC6}" type="slidenum">
              <a:rPr lang="en-US" smtClean="0">
                <a:latin typeface="Arial" pitchFamily="-109" charset="0"/>
              </a:rPr>
              <a:pPr/>
              <a:t>9</a:t>
            </a:fld>
            <a:endParaRPr lang="en-US">
              <a:latin typeface="Arial" pitchFamily="-109" charset="0"/>
            </a:endParaRPr>
          </a:p>
        </p:txBody>
      </p:sp>
      <p:graphicFrame>
        <p:nvGraphicFramePr>
          <p:cNvPr id="52278" name="Group 1078"/>
          <p:cNvGraphicFramePr>
            <a:graphicFrameLocks noGrp="1"/>
          </p:cNvGraphicFramePr>
          <p:nvPr>
            <p:extLst>
              <p:ext uri="{D42A27DB-BD31-4B8C-83A1-F6EECF244321}">
                <p14:modId xmlns:p14="http://schemas.microsoft.com/office/powerpoint/2010/main" val="1320181230"/>
              </p:ext>
            </p:extLst>
          </p:nvPr>
        </p:nvGraphicFramePr>
        <p:xfrm>
          <a:off x="1143000" y="2038350"/>
          <a:ext cx="7391400" cy="1005840"/>
        </p:xfrm>
        <a:graphic>
          <a:graphicData uri="http://schemas.openxmlformats.org/drawingml/2006/table">
            <a:tbl>
              <a:tblPr firstCol="1">
                <a:tableStyleId>{775DCB02-9BB8-47FD-8907-85C794F793BA}</a:tableStyleId>
              </a:tblPr>
              <a:tblGrid>
                <a:gridCol w="1270000">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552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tx1"/>
                          </a:solidFill>
                          <a:effectLst/>
                        </a:rPr>
                        <a:t>Who </a:t>
                      </a:r>
                      <a:endParaRPr kumimoji="0" lang="en-US" sz="2000" b="1" i="0" u="none" strike="noStrike" cap="none" normalizeH="0" baseline="0" dirty="0">
                        <a:ln>
                          <a:noFill/>
                        </a:ln>
                        <a:solidFill>
                          <a:schemeClr val="tx1"/>
                        </a:solidFill>
                        <a:effectLst/>
                        <a:latin typeface="Georgi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dirty="0">
                          <a:ln>
                            <a:noFill/>
                          </a:ln>
                          <a:solidFill>
                            <a:schemeClr val="tx1"/>
                          </a:solidFill>
                          <a:effectLst/>
                        </a:rPr>
                        <a:t>Every time an organization makes contact with a stakeholder, it has an opportunity to influence, inform, or transfer work to the stakeholder.</a:t>
                      </a:r>
                      <a:endParaRPr kumimoji="0" lang="en-US" sz="2000" b="0" i="0" u="none" strike="noStrike" cap="none" normalizeH="0" baseline="0" dirty="0">
                        <a:ln>
                          <a:noFill/>
                        </a:ln>
                        <a:solidFill>
                          <a:schemeClr val="tx1"/>
                        </a:solidFill>
                        <a:effectLst/>
                        <a:latin typeface="Trebuchet MS" pitchFamily="-109" charset="0"/>
                      </a:endParaRPr>
                    </a:p>
                  </a:txBody>
                  <a:tcPr horzOverflow="overflow"/>
                </a:tc>
                <a:extLst>
                  <a:ext uri="{0D108BD9-81ED-4DB2-BD59-A6C34878D82A}">
                    <a16:rowId xmlns:a16="http://schemas.microsoft.com/office/drawing/2014/main" val="10000"/>
                  </a:ext>
                </a:extLst>
              </a:tr>
            </a:tbl>
          </a:graphicData>
        </a:graphic>
      </p:graphicFrame>
      <p:pic>
        <p:nvPicPr>
          <p:cNvPr id="2" name="Picture 1" descr="Screen Shot 2014-08-19 at 4.5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280834"/>
            <a:ext cx="7010400" cy="3204906"/>
          </a:xfrm>
          <a:prstGeom prst="rect">
            <a:avLst/>
          </a:prstGeom>
        </p:spPr>
      </p:pic>
    </p:spTree>
    <p:extLst>
      <p:ext uri="{BB962C8B-B14F-4D97-AF65-F5344CB8AC3E}">
        <p14:creationId xmlns:p14="http://schemas.microsoft.com/office/powerpoint/2010/main" val="628580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396</TotalTime>
  <Words>1350</Words>
  <Application>Microsoft Macintosh PowerPoint</Application>
  <PresentationFormat>On-screen Show (4:3)</PresentationFormat>
  <Paragraphs>408</Paragraphs>
  <Slides>41</Slides>
  <Notes>16</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Calibri Light</vt:lpstr>
      <vt:lpstr>Georgia</vt:lpstr>
      <vt:lpstr>Gill Sans</vt:lpstr>
      <vt:lpstr>Times</vt:lpstr>
      <vt:lpstr>Trebuchet MS</vt:lpstr>
      <vt:lpstr>Office Theme</vt:lpstr>
      <vt:lpstr>Document</vt:lpstr>
      <vt:lpstr>Information</vt:lpstr>
      <vt:lpstr>Key characteristics of the early 21st century</vt:lpstr>
      <vt:lpstr>Key characteristics of the early 21st century</vt:lpstr>
      <vt:lpstr>Economies and IS</vt:lpstr>
      <vt:lpstr>Exercise</vt:lpstr>
      <vt:lpstr>Wealth creation</vt:lpstr>
      <vt:lpstr>The information age</vt:lpstr>
      <vt:lpstr>Eras of information systems</vt:lpstr>
      <vt:lpstr>How IS creates value</vt:lpstr>
      <vt:lpstr>How IS creates value</vt:lpstr>
      <vt:lpstr>How IS creates value</vt:lpstr>
      <vt:lpstr>How IS creates value</vt:lpstr>
      <vt:lpstr>Knowledge transfer</vt:lpstr>
      <vt:lpstr>Information hardness</vt:lpstr>
      <vt:lpstr>Information richness</vt:lpstr>
      <vt:lpstr>Information classes—content</vt:lpstr>
      <vt:lpstr>Information classes—form</vt:lpstr>
      <vt:lpstr>Information classes—behavior</vt:lpstr>
      <vt:lpstr>Information classes—action</vt:lpstr>
      <vt:lpstr>Information &amp; organizational change</vt:lpstr>
      <vt:lpstr>Goal setting information</vt:lpstr>
      <vt:lpstr>Gap information</vt:lpstr>
      <vt:lpstr>Gap information</vt:lpstr>
      <vt:lpstr>Scorekeeping</vt:lpstr>
      <vt:lpstr>Change information</vt:lpstr>
      <vt:lpstr>Information as a means of change</vt:lpstr>
      <vt:lpstr>Managerial work</vt:lpstr>
      <vt:lpstr>Exercise</vt:lpstr>
      <vt:lpstr>Managerial communication</vt:lpstr>
      <vt:lpstr>Managerial information requirements</vt:lpstr>
      <vt:lpstr>Demand varies with  hardness of information</vt:lpstr>
      <vt:lpstr>Demand varies with responsibilities</vt:lpstr>
      <vt:lpstr>Information satisficing</vt:lpstr>
      <vt:lpstr>Information delivery systems</vt:lpstr>
      <vt:lpstr>Information systems drivers</vt:lpstr>
      <vt:lpstr> Organizational memory is fragmented</vt:lpstr>
      <vt:lpstr>The ideal system</vt:lpstr>
      <vt:lpstr>Organizational knowledge</vt:lpstr>
      <vt:lpstr>Skills values vs. training expenditure</vt:lpstr>
      <vt:lpstr>Types of knowledge</vt:lpstr>
      <vt:lpstr>Conclusion</vt:lpstr>
    </vt:vector>
  </TitlesOfParts>
  <Company>University of Georgia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dc:title>
  <dc:creator>Richard T. Watson</dc:creator>
  <cp:lastModifiedBy>Richard T Watson</cp:lastModifiedBy>
  <cp:revision>90</cp:revision>
  <dcterms:created xsi:type="dcterms:W3CDTF">2010-08-02T09:38:03Z</dcterms:created>
  <dcterms:modified xsi:type="dcterms:W3CDTF">2022-08-19T14:45:08Z</dcterms:modified>
</cp:coreProperties>
</file>