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51" r:id="rId1"/>
  </p:sldMasterIdLst>
  <p:notesMasterIdLst>
    <p:notesMasterId r:id="rId30"/>
  </p:notesMasterIdLst>
  <p:sldIdLst>
    <p:sldId id="256" r:id="rId2"/>
    <p:sldId id="257" r:id="rId3"/>
    <p:sldId id="284" r:id="rId4"/>
    <p:sldId id="258" r:id="rId5"/>
    <p:sldId id="259" r:id="rId6"/>
    <p:sldId id="260" r:id="rId7"/>
    <p:sldId id="261" r:id="rId8"/>
    <p:sldId id="262" r:id="rId9"/>
    <p:sldId id="263" r:id="rId10"/>
    <p:sldId id="264" r:id="rId11"/>
    <p:sldId id="28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81" r:id="rId26"/>
    <p:sldId id="282" r:id="rId27"/>
    <p:sldId id="279"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87324" autoAdjust="0"/>
  </p:normalViewPr>
  <p:slideViewPr>
    <p:cSldViewPr>
      <p:cViewPr varScale="1">
        <p:scale>
          <a:sx n="102" d="100"/>
          <a:sy n="102" d="100"/>
        </p:scale>
        <p:origin x="19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CFC7CA5E-1C09-3A45-95A3-51BA12AE00EE}" type="slidenum">
              <a:rPr lang="en-US"/>
              <a:pPr>
                <a:defRPr/>
              </a:pPr>
              <a:t>‹#›</a:t>
            </a:fld>
            <a:endParaRPr lang="en-US"/>
          </a:p>
        </p:txBody>
      </p:sp>
    </p:spTree>
    <p:extLst>
      <p:ext uri="{BB962C8B-B14F-4D97-AF65-F5344CB8AC3E}">
        <p14:creationId xmlns:p14="http://schemas.microsoft.com/office/powerpoint/2010/main" val="242224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3C3470D-2DF5-B04C-A8DA-F893DE774F3D}" type="slidenum">
              <a:rPr lang="en-US">
                <a:latin typeface="Times" pitchFamily="-109" charset="0"/>
              </a:rPr>
              <a:pPr/>
              <a:t>1</a:t>
            </a:fld>
            <a:endParaRPr lang="en-US">
              <a:latin typeface="Times" pitchFamily="-109"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latin typeface="Times" pitchFamily="-109" charset="0"/>
            </a:endParaRPr>
          </a:p>
        </p:txBody>
      </p:sp>
    </p:spTree>
    <p:extLst>
      <p:ext uri="{BB962C8B-B14F-4D97-AF65-F5344CB8AC3E}">
        <p14:creationId xmlns:p14="http://schemas.microsoft.com/office/powerpoint/2010/main" val="15345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a:t>
            </a:r>
            <a:r>
              <a:rPr lang="fr-FR" dirty="0" err="1"/>
              <a:t>www.time.com</a:t>
            </a:r>
            <a:r>
              <a:rPr lang="fr-FR" dirty="0"/>
              <a:t>/time/</a:t>
            </a:r>
            <a:r>
              <a:rPr lang="fr-FR" dirty="0" err="1"/>
              <a:t>specials</a:t>
            </a:r>
            <a:r>
              <a:rPr lang="fr-FR" dirty="0"/>
              <a:t>/2007/</a:t>
            </a:r>
            <a:r>
              <a:rPr lang="fr-FR" dirty="0" err="1"/>
              <a:t>perfume</a:t>
            </a:r>
            <a:r>
              <a:rPr lang="fr-FR" dirty="0"/>
              <a:t>/article/0,28804,1618617_1618614_1618581,00.html</a:t>
            </a:r>
          </a:p>
          <a:p>
            <a:r>
              <a:rPr lang="fr-FR" dirty="0"/>
              <a:t>http://</a:t>
            </a:r>
            <a:r>
              <a:rPr lang="fr-FR" dirty="0" err="1"/>
              <a:t>www.pantone.com</a:t>
            </a:r>
            <a:r>
              <a:rPr lang="fr-FR" dirty="0"/>
              <a:t>/pages/pantone/</a:t>
            </a:r>
            <a:r>
              <a:rPr lang="fr-FR" dirty="0" err="1"/>
              <a:t>category.aspx?ca</a:t>
            </a:r>
            <a:r>
              <a:rPr lang="fr-FR" dirty="0"/>
              <a:t>=1</a:t>
            </a:r>
          </a:p>
          <a:p>
            <a:endParaRPr lang="en-US" dirty="0"/>
          </a:p>
        </p:txBody>
      </p:sp>
      <p:sp>
        <p:nvSpPr>
          <p:cNvPr id="4" name="Slide Number Placeholder 3"/>
          <p:cNvSpPr>
            <a:spLocks noGrp="1"/>
          </p:cNvSpPr>
          <p:nvPr>
            <p:ph type="sldNum" sz="quarter" idx="10"/>
          </p:nvPr>
        </p:nvSpPr>
        <p:spPr/>
        <p:txBody>
          <a:bodyPr/>
          <a:lstStyle/>
          <a:p>
            <a:pPr>
              <a:defRPr/>
            </a:pPr>
            <a:fld id="{CFC7CA5E-1C09-3A45-95A3-51BA12AE00EE}" type="slidenum">
              <a:rPr lang="en-US" smtClean="0"/>
              <a:pPr>
                <a:defRPr/>
              </a:pPr>
              <a:t>21</a:t>
            </a:fld>
            <a:endParaRPr lang="en-US"/>
          </a:p>
        </p:txBody>
      </p:sp>
    </p:spTree>
    <p:extLst>
      <p:ext uri="{BB962C8B-B14F-4D97-AF65-F5344CB8AC3E}">
        <p14:creationId xmlns:p14="http://schemas.microsoft.com/office/powerpoint/2010/main" val="403659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4FA6BA2-3CD4-3543-B22B-B52C4AF58934}" type="slidenum">
              <a:rPr lang="en-US">
                <a:latin typeface="Times" pitchFamily="-109" charset="0"/>
              </a:rPr>
              <a:pPr/>
              <a:t>28</a:t>
            </a:fld>
            <a:endParaRPr lang="en-US">
              <a:latin typeface="Times" pitchFamily="-109"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109" charset="0"/>
            </a:endParaRPr>
          </a:p>
        </p:txBody>
      </p:sp>
    </p:spTree>
    <p:extLst>
      <p:ext uri="{BB962C8B-B14F-4D97-AF65-F5344CB8AC3E}">
        <p14:creationId xmlns:p14="http://schemas.microsoft.com/office/powerpoint/2010/main" val="208611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5F637BE-F2D2-2B42-88C0-CC4CC6A4C4AB}" type="slidenum">
              <a:rPr lang="en-US">
                <a:latin typeface="Times" pitchFamily="-109" charset="0"/>
              </a:rPr>
              <a:pPr/>
              <a:t>2</a:t>
            </a:fld>
            <a:endParaRPr lang="en-US">
              <a:latin typeface="Times" pitchFamily="-109"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en-US">
              <a:latin typeface="Times" pitchFamily="-109" charset="0"/>
            </a:endParaRPr>
          </a:p>
        </p:txBody>
      </p:sp>
    </p:spTree>
    <p:extLst>
      <p:ext uri="{BB962C8B-B14F-4D97-AF65-F5344CB8AC3E}">
        <p14:creationId xmlns:p14="http://schemas.microsoft.com/office/powerpoint/2010/main" val="5688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5F637BE-F2D2-2B42-88C0-CC4CC6A4C4AB}" type="slidenum">
              <a:rPr lang="en-US">
                <a:latin typeface="Times" pitchFamily="-109" charset="0"/>
              </a:rPr>
              <a:pPr/>
              <a:t>3</a:t>
            </a:fld>
            <a:endParaRPr lang="en-US">
              <a:latin typeface="Times" pitchFamily="-109"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en-US">
              <a:latin typeface="Times" pitchFamily="-109" charset="0"/>
            </a:endParaRPr>
          </a:p>
        </p:txBody>
      </p:sp>
    </p:spTree>
    <p:extLst>
      <p:ext uri="{BB962C8B-B14F-4D97-AF65-F5344CB8AC3E}">
        <p14:creationId xmlns:p14="http://schemas.microsoft.com/office/powerpoint/2010/main" val="229625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643BCF7-4FAC-014E-9763-37EBFACE52A1}" type="slidenum">
              <a:rPr lang="en-US">
                <a:latin typeface="Times" pitchFamily="-109" charset="0"/>
              </a:rPr>
              <a:pPr/>
              <a:t>4</a:t>
            </a:fld>
            <a:endParaRPr lang="en-US">
              <a:latin typeface="Times" pitchFamily="-109"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endParaRPr lang="en-US">
              <a:latin typeface="Times" pitchFamily="-109" charset="0"/>
            </a:endParaRPr>
          </a:p>
        </p:txBody>
      </p:sp>
    </p:spTree>
    <p:extLst>
      <p:ext uri="{BB962C8B-B14F-4D97-AF65-F5344CB8AC3E}">
        <p14:creationId xmlns:p14="http://schemas.microsoft.com/office/powerpoint/2010/main" val="36324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E9AAD59-ABF1-7F45-B303-539FD58F6515}" type="slidenum">
              <a:rPr lang="en-US">
                <a:latin typeface="Times" pitchFamily="-109" charset="0"/>
              </a:rPr>
              <a:pPr/>
              <a:t>5</a:t>
            </a:fld>
            <a:endParaRPr lang="en-US">
              <a:latin typeface="Times" pitchFamily="-109" charset="0"/>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endParaRPr lang="en-US">
              <a:latin typeface="Times" pitchFamily="-109" charset="0"/>
            </a:endParaRPr>
          </a:p>
        </p:txBody>
      </p:sp>
    </p:spTree>
    <p:extLst>
      <p:ext uri="{BB962C8B-B14F-4D97-AF65-F5344CB8AC3E}">
        <p14:creationId xmlns:p14="http://schemas.microsoft.com/office/powerpoint/2010/main" val="196390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8764146-18E7-C240-9B75-BD57BF241C3C}" type="slidenum">
              <a:rPr lang="en-US">
                <a:latin typeface="Times" pitchFamily="-109" charset="0"/>
              </a:rPr>
              <a:pPr/>
              <a:t>7</a:t>
            </a:fld>
            <a:endParaRPr lang="en-US">
              <a:latin typeface="Times"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dirty="0">
                <a:latin typeface="Georgia" pitchFamily="-109" charset="0"/>
              </a:rPr>
              <a:t>… the physical size of human beings is roughly midway on the logarithmic scale between the so-called Planck </a:t>
            </a:r>
            <a:r>
              <a:rPr lang="en-US" dirty="0" err="1">
                <a:latin typeface="Georgia" pitchFamily="-109" charset="0"/>
              </a:rPr>
              <a:t>length</a:t>
            </a:r>
            <a:r>
              <a:rPr lang="en-US" dirty="0" err="1">
                <a:latin typeface="Georgia" pitchFamily="-109" charset="0"/>
                <a:ea typeface="ヒラギノ角ゴ Pro W3" pitchFamily="-109" charset="-128"/>
                <a:cs typeface="ヒラギノ角ゴ Pro W3" pitchFamily="-109" charset="-128"/>
              </a:rPr>
              <a:t>ﾑ</a:t>
            </a:r>
            <a:r>
              <a:rPr lang="en-US" altLang="ja-JP" dirty="0" err="1">
                <a:latin typeface="Georgia" pitchFamily="-109" charset="0"/>
              </a:rPr>
              <a:t>the</a:t>
            </a:r>
            <a:r>
              <a:rPr lang="en-US" altLang="ja-JP" dirty="0">
                <a:latin typeface="Georgia" pitchFamily="-109" charset="0"/>
              </a:rPr>
              <a:t> smallest meaningful increment of distance, about 10 to the minus 33 centimeters, and the distance to the edge of the visible universe, the largest meaningful distance, about 10 to the 28 centimeters. Much smaller creatures than we are could not develop the complexity necessary for intelligence; much larger ones would be limited by the time it takes information to travel across their brains. </a:t>
            </a:r>
            <a:r>
              <a:rPr lang="en-US" altLang="ja-JP" dirty="0">
                <a:latin typeface="Times" pitchFamily="-109" charset="0"/>
              </a:rPr>
              <a:t>http://www.smithsonianmagazine.com/issues/2006/july/cosmos.php</a:t>
            </a:r>
            <a:endParaRPr lang="en-US" dirty="0">
              <a:latin typeface="Times" pitchFamily="-109" charset="0"/>
            </a:endParaRPr>
          </a:p>
        </p:txBody>
      </p:sp>
    </p:spTree>
    <p:extLst>
      <p:ext uri="{BB962C8B-B14F-4D97-AF65-F5344CB8AC3E}">
        <p14:creationId xmlns:p14="http://schemas.microsoft.com/office/powerpoint/2010/main" val="53436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14BAA74-18FD-6345-BF28-50C678FEF143}" type="slidenum">
              <a:rPr lang="en-US">
                <a:latin typeface="Times" pitchFamily="-109" charset="0"/>
              </a:rPr>
              <a:pPr/>
              <a:t>8</a:t>
            </a:fld>
            <a:endParaRPr lang="en-US">
              <a:latin typeface="Times" pitchFamily="-109" charset="0"/>
            </a:endParaRPr>
          </a:p>
        </p:txBody>
      </p:sp>
      <p:sp>
        <p:nvSpPr>
          <p:cNvPr id="26627" name="Rectangle 2"/>
          <p:cNvSpPr>
            <a:spLocks noGrp="1" noChangeArrowheads="1"/>
          </p:cNvSpPr>
          <p:nvPr>
            <p:ph type="body" idx="1"/>
          </p:nvPr>
        </p:nvSpPr>
        <p:spPr>
          <a:noFill/>
          <a:ln/>
        </p:spPr>
        <p:txBody>
          <a:bodyPr lIns="90488" tIns="44450" rIns="90488" bIns="44450"/>
          <a:lstStyle/>
          <a:p>
            <a:endParaRPr lang="en-US">
              <a:latin typeface="Times" pitchFamily="-109" charset="0"/>
            </a:endParaRPr>
          </a:p>
        </p:txBody>
      </p:sp>
      <p:sp>
        <p:nvSpPr>
          <p:cNvPr id="26628"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3512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C7CA5E-1C09-3A45-95A3-51BA12AE00EE}" type="slidenum">
              <a:rPr lang="en-US" smtClean="0"/>
              <a:pPr>
                <a:defRPr/>
              </a:pPr>
              <a:t>11</a:t>
            </a:fld>
            <a:endParaRPr lang="en-US"/>
          </a:p>
        </p:txBody>
      </p:sp>
    </p:spTree>
    <p:extLst>
      <p:ext uri="{BB962C8B-B14F-4D97-AF65-F5344CB8AC3E}">
        <p14:creationId xmlns:p14="http://schemas.microsoft.com/office/powerpoint/2010/main" val="210758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C7CA5E-1C09-3A45-95A3-51BA12AE00EE}" type="slidenum">
              <a:rPr lang="en-US" smtClean="0"/>
              <a:pPr>
                <a:defRPr/>
              </a:pPr>
              <a:t>20</a:t>
            </a:fld>
            <a:endParaRPr lang="en-US"/>
          </a:p>
        </p:txBody>
      </p:sp>
    </p:spTree>
    <p:extLst>
      <p:ext uri="{BB962C8B-B14F-4D97-AF65-F5344CB8AC3E}">
        <p14:creationId xmlns:p14="http://schemas.microsoft.com/office/powerpoint/2010/main" val="188522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24C18E-0A5D-1743-A311-9F64C3AAAD8E}" type="slidenum">
              <a:rPr lang="en-US" smtClean="0"/>
              <a:pPr>
                <a:defRPr/>
              </a:pPr>
              <a:t>‹#›</a:t>
            </a:fld>
            <a:endParaRPr lang="en-US"/>
          </a:p>
        </p:txBody>
      </p:sp>
    </p:spTree>
    <p:extLst>
      <p:ext uri="{BB962C8B-B14F-4D97-AF65-F5344CB8AC3E}">
        <p14:creationId xmlns:p14="http://schemas.microsoft.com/office/powerpoint/2010/main" val="400997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2BE194-9F96-AA4F-AB68-1F6E82D12FD4}" type="slidenum">
              <a:rPr lang="en-US" smtClean="0"/>
              <a:pPr>
                <a:defRPr/>
              </a:pPr>
              <a:t>‹#›</a:t>
            </a:fld>
            <a:endParaRPr lang="en-US"/>
          </a:p>
        </p:txBody>
      </p:sp>
    </p:spTree>
    <p:extLst>
      <p:ext uri="{BB962C8B-B14F-4D97-AF65-F5344CB8AC3E}">
        <p14:creationId xmlns:p14="http://schemas.microsoft.com/office/powerpoint/2010/main" val="152593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40E61F-88F6-724F-A0C9-668D6C7E84AF}" type="slidenum">
              <a:rPr lang="en-US" smtClean="0"/>
              <a:pPr>
                <a:defRPr/>
              </a:pPr>
              <a:t>‹#›</a:t>
            </a:fld>
            <a:endParaRPr lang="en-US"/>
          </a:p>
        </p:txBody>
      </p:sp>
    </p:spTree>
    <p:extLst>
      <p:ext uri="{BB962C8B-B14F-4D97-AF65-F5344CB8AC3E}">
        <p14:creationId xmlns:p14="http://schemas.microsoft.com/office/powerpoint/2010/main" val="98083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CBF975-5784-E84D-AD4C-0AE23DB3F7FE}" type="slidenum">
              <a:rPr lang="en-US" smtClean="0"/>
              <a:pPr>
                <a:defRPr/>
              </a:pPr>
              <a:t>‹#›</a:t>
            </a:fld>
            <a:endParaRPr lang="en-US"/>
          </a:p>
        </p:txBody>
      </p:sp>
    </p:spTree>
    <p:extLst>
      <p:ext uri="{BB962C8B-B14F-4D97-AF65-F5344CB8AC3E}">
        <p14:creationId xmlns:p14="http://schemas.microsoft.com/office/powerpoint/2010/main" val="140790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E3435E-42ED-7047-8697-3FFF86550FCB}" type="slidenum">
              <a:rPr lang="en-US" smtClean="0"/>
              <a:pPr>
                <a:defRPr/>
              </a:pPr>
              <a:t>‹#›</a:t>
            </a:fld>
            <a:endParaRPr lang="en-US"/>
          </a:p>
        </p:txBody>
      </p:sp>
    </p:spTree>
    <p:extLst>
      <p:ext uri="{BB962C8B-B14F-4D97-AF65-F5344CB8AC3E}">
        <p14:creationId xmlns:p14="http://schemas.microsoft.com/office/powerpoint/2010/main" val="300237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EE6110-E538-7E45-B694-8E79D7A58C54}" type="slidenum">
              <a:rPr lang="en-US" smtClean="0"/>
              <a:pPr>
                <a:defRPr/>
              </a:pPr>
              <a:t>‹#›</a:t>
            </a:fld>
            <a:endParaRPr lang="en-US"/>
          </a:p>
        </p:txBody>
      </p:sp>
    </p:spTree>
    <p:extLst>
      <p:ext uri="{BB962C8B-B14F-4D97-AF65-F5344CB8AC3E}">
        <p14:creationId xmlns:p14="http://schemas.microsoft.com/office/powerpoint/2010/main" val="204543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C4B963-FC82-AC45-9F7D-F5D3A1E4A8EB}" type="slidenum">
              <a:rPr lang="en-US" smtClean="0"/>
              <a:pPr>
                <a:defRPr/>
              </a:pPr>
              <a:t>‹#›</a:t>
            </a:fld>
            <a:endParaRPr lang="en-US"/>
          </a:p>
        </p:txBody>
      </p:sp>
    </p:spTree>
    <p:extLst>
      <p:ext uri="{BB962C8B-B14F-4D97-AF65-F5344CB8AC3E}">
        <p14:creationId xmlns:p14="http://schemas.microsoft.com/office/powerpoint/2010/main" val="312321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A4781D7-66B4-F04E-A88E-B8DE74042C22}" type="slidenum">
              <a:rPr lang="en-US" smtClean="0"/>
              <a:pPr>
                <a:defRPr/>
              </a:pPr>
              <a:t>‹#›</a:t>
            </a:fld>
            <a:endParaRPr lang="en-US"/>
          </a:p>
        </p:txBody>
      </p:sp>
    </p:spTree>
    <p:extLst>
      <p:ext uri="{BB962C8B-B14F-4D97-AF65-F5344CB8AC3E}">
        <p14:creationId xmlns:p14="http://schemas.microsoft.com/office/powerpoint/2010/main" val="23634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1CA3C4-A3E0-E94F-8A57-6B4BBB595EFD}" type="slidenum">
              <a:rPr lang="en-US" smtClean="0"/>
              <a:pPr>
                <a:defRPr/>
              </a:pPr>
              <a:t>‹#›</a:t>
            </a:fld>
            <a:endParaRPr lang="en-US"/>
          </a:p>
        </p:txBody>
      </p:sp>
    </p:spTree>
    <p:extLst>
      <p:ext uri="{BB962C8B-B14F-4D97-AF65-F5344CB8AC3E}">
        <p14:creationId xmlns:p14="http://schemas.microsoft.com/office/powerpoint/2010/main" val="329195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7E1DF1-EF4B-3D41-B11D-EA226FFAABED}" type="slidenum">
              <a:rPr lang="en-US" smtClean="0"/>
              <a:pPr>
                <a:defRPr/>
              </a:pPr>
              <a:t>‹#›</a:t>
            </a:fld>
            <a:endParaRPr lang="en-US"/>
          </a:p>
        </p:txBody>
      </p:sp>
    </p:spTree>
    <p:extLst>
      <p:ext uri="{BB962C8B-B14F-4D97-AF65-F5344CB8AC3E}">
        <p14:creationId xmlns:p14="http://schemas.microsoft.com/office/powerpoint/2010/main" val="192537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5B5A5B-9EA4-CE4E-96EB-C605F0FE9AC0}" type="slidenum">
              <a:rPr lang="en-US" smtClean="0"/>
              <a:pPr>
                <a:defRPr/>
              </a:pPr>
              <a:t>‹#›</a:t>
            </a:fld>
            <a:endParaRPr lang="en-US"/>
          </a:p>
        </p:txBody>
      </p:sp>
    </p:spTree>
    <p:extLst>
      <p:ext uri="{BB962C8B-B14F-4D97-AF65-F5344CB8AC3E}">
        <p14:creationId xmlns:p14="http://schemas.microsoft.com/office/powerpoint/2010/main" val="45814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775E86-3B13-CC4E-9B16-ED3051BE741B}" type="slidenum">
              <a:rPr lang="en-US" smtClean="0"/>
              <a:pPr>
                <a:defRPr/>
              </a:pPr>
              <a:t>‹#›</a:t>
            </a:fld>
            <a:endParaRPr lang="en-US"/>
          </a:p>
        </p:txBody>
      </p:sp>
    </p:spTree>
    <p:extLst>
      <p:ext uri="{BB962C8B-B14F-4D97-AF65-F5344CB8AC3E}">
        <p14:creationId xmlns:p14="http://schemas.microsoft.com/office/powerpoint/2010/main" val="74902568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122363"/>
            <a:ext cx="7772400" cy="2387600"/>
          </a:xfrm>
          <a:noFill/>
          <a:ln w="9525" cmpd="sng"/>
        </p:spPr>
        <p:txBody>
          <a:bodyPr lIns="90488" tIns="44450" rIns="90488" bIns="44450" anchor="ctr"/>
          <a:lstStyle/>
          <a:p>
            <a:r>
              <a:rPr lang="en-US"/>
              <a:t>Managing Data</a:t>
            </a:r>
          </a:p>
        </p:txBody>
      </p:sp>
      <p:sp>
        <p:nvSpPr>
          <p:cNvPr id="14339" name="Rectangle 3"/>
          <p:cNvSpPr>
            <a:spLocks noGrp="1" noChangeArrowheads="1"/>
          </p:cNvSpPr>
          <p:nvPr>
            <p:ph type="subTitle" idx="1"/>
          </p:nvPr>
        </p:nvSpPr>
        <p:spPr>
          <a:xfrm>
            <a:off x="1143000" y="3602038"/>
            <a:ext cx="6858000" cy="1655762"/>
          </a:xfrm>
          <a:noFill/>
          <a:ln w="9525"/>
        </p:spPr>
        <p:txBody>
          <a:bodyPr lIns="90488" tIns="44450" rIns="90488" bIns="44450">
            <a:normAutofit fontScale="92500" lnSpcReduction="20000"/>
          </a:bodyPr>
          <a:lstStyle/>
          <a:p>
            <a:r>
              <a:rPr lang="en-US" i="1" dirty="0"/>
              <a:t>All the value of this company is in its people. If you burned down all our plants, and we just kept our people and our information files, we should soon be as strong as ever.</a:t>
            </a:r>
          </a:p>
          <a:p>
            <a:endParaRPr lang="en-US" dirty="0"/>
          </a:p>
          <a:p>
            <a:r>
              <a:rPr lang="en-US" dirty="0"/>
              <a:t>Thomas Watson, Jr. Former chairman of IBM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22"/>
          <p:cNvSpPr>
            <a:spLocks noGrp="1" noChangeArrowheads="1"/>
          </p:cNvSpPr>
          <p:nvPr>
            <p:ph type="title"/>
          </p:nvPr>
        </p:nvSpPr>
        <p:spPr/>
        <p:txBody>
          <a:bodyPr/>
          <a:lstStyle/>
          <a:p>
            <a:pPr eaLnBrk="1" hangingPunct="1"/>
            <a:r>
              <a:rPr lang="en-GB"/>
              <a:t>The information systems cycle</a:t>
            </a:r>
          </a:p>
        </p:txBody>
      </p:sp>
      <p:sp>
        <p:nvSpPr>
          <p:cNvPr id="28674" name="Slide Number Placeholder 4"/>
          <p:cNvSpPr>
            <a:spLocks noGrp="1"/>
          </p:cNvSpPr>
          <p:nvPr>
            <p:ph type="sldNum" sz="quarter" idx="12"/>
          </p:nvPr>
        </p:nvSpPr>
        <p:spPr>
          <a:noFill/>
        </p:spPr>
        <p:txBody>
          <a:bodyPr/>
          <a:lstStyle/>
          <a:p>
            <a:fld id="{28E64565-41E1-4F4B-9A60-63F9F9280BB9}" type="slidenum">
              <a:rPr lang="en-US" smtClean="0">
                <a:latin typeface="Arial" pitchFamily="-109" charset="0"/>
              </a:rPr>
              <a:pPr/>
              <a:t>10</a:t>
            </a:fld>
            <a:endParaRPr lang="en-US">
              <a:latin typeface="Arial" pitchFamily="-109" charset="0"/>
            </a:endParaRPr>
          </a:p>
        </p:txBody>
      </p:sp>
      <p:pic>
        <p:nvPicPr>
          <p:cNvPr id="28676" name="Picture 727" descr="FireLite:Books:Data Management:6e:Art PNG:01-IS cycle.png"/>
          <p:cNvPicPr>
            <a:picLocks noChangeAspect="1" noChangeArrowheads="1"/>
          </p:cNvPicPr>
          <p:nvPr/>
        </p:nvPicPr>
        <p:blipFill>
          <a:blip r:embed="rId2"/>
          <a:srcRect/>
          <a:stretch>
            <a:fillRect/>
          </a:stretch>
        </p:blipFill>
        <p:spPr bwMode="auto">
          <a:xfrm>
            <a:off x="1104106" y="1676401"/>
            <a:ext cx="6935787" cy="46942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a:t>Fundamental systems</a:t>
            </a:r>
          </a:p>
        </p:txBody>
      </p:sp>
      <p:sp>
        <p:nvSpPr>
          <p:cNvPr id="3" name="Slide Number Placeholder 2"/>
          <p:cNvSpPr>
            <a:spLocks noGrp="1"/>
          </p:cNvSpPr>
          <p:nvPr>
            <p:ph type="sldNum" sz="quarter" idx="12"/>
          </p:nvPr>
        </p:nvSpPr>
        <p:spPr>
          <a:xfrm>
            <a:off x="6457950" y="6356351"/>
            <a:ext cx="2057400" cy="365125"/>
          </a:xfrm>
        </p:spPr>
        <p:txBody>
          <a:bodyPr/>
          <a:lstStyle/>
          <a:p>
            <a:fld id="{4A4781D7-66B4-F04E-A88E-B8DE74042C22}" type="slidenum">
              <a:rPr lang="en-US" smtClean="0"/>
              <a:pPr/>
              <a:t>11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08858917"/>
              </p:ext>
            </p:extLst>
          </p:nvPr>
        </p:nvGraphicFramePr>
        <p:xfrm>
          <a:off x="819149" y="2362200"/>
          <a:ext cx="7696201" cy="2743200"/>
        </p:xfrm>
        <a:graphic>
          <a:graphicData uri="http://schemas.openxmlformats.org/drawingml/2006/table">
            <a:tbl>
              <a:tblPr firstRow="1">
                <a:tableStyleId>{912C8C85-51F0-491E-9774-3900AFEF0FD7}</a:tableStyleId>
              </a:tblPr>
              <a:tblGrid>
                <a:gridCol w="1905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370840">
                <a:tc>
                  <a:txBody>
                    <a:bodyPr/>
                    <a:lstStyle/>
                    <a:p>
                      <a:r>
                        <a:rPr lang="en-US" sz="2400" dirty="0"/>
                        <a:t>System</a:t>
                      </a:r>
                    </a:p>
                  </a:txBody>
                  <a:tcPr/>
                </a:tc>
                <a:tc>
                  <a:txBody>
                    <a:bodyPr/>
                    <a:lstStyle/>
                    <a:p>
                      <a:r>
                        <a:rPr lang="en-US" sz="2400" dirty="0"/>
                        <a:t>Focus</a:t>
                      </a:r>
                    </a:p>
                  </a:txBody>
                  <a:tcPr/>
                </a:tc>
                <a:tc>
                  <a:txBody>
                    <a:bodyPr/>
                    <a:lstStyle/>
                    <a:p>
                      <a:r>
                        <a:rPr lang="en-US" sz="2400" dirty="0"/>
                        <a:t>Examples</a:t>
                      </a:r>
                    </a:p>
                  </a:txBody>
                  <a:tcPr/>
                </a:tc>
                <a:extLst>
                  <a:ext uri="{0D108BD9-81ED-4DB2-BD59-A6C34878D82A}">
                    <a16:rowId xmlns:a16="http://schemas.microsoft.com/office/drawing/2014/main" val="10000"/>
                  </a:ext>
                </a:extLst>
              </a:tr>
              <a:tr h="370840">
                <a:tc>
                  <a:txBody>
                    <a:bodyPr/>
                    <a:lstStyle/>
                    <a:p>
                      <a:r>
                        <a:rPr lang="en-US" sz="2400" dirty="0"/>
                        <a:t>Engagement</a:t>
                      </a:r>
                    </a:p>
                  </a:txBody>
                  <a:tcPr/>
                </a:tc>
                <a:tc>
                  <a:txBody>
                    <a:bodyPr/>
                    <a:lstStyle/>
                    <a:p>
                      <a:r>
                        <a:rPr lang="en-US" sz="2400" dirty="0"/>
                        <a:t>Coordination</a:t>
                      </a:r>
                    </a:p>
                  </a:txBody>
                  <a:tcPr/>
                </a:tc>
                <a:tc>
                  <a:txBody>
                    <a:bodyPr/>
                    <a:lstStyle/>
                    <a:p>
                      <a:r>
                        <a:rPr lang="en-US" sz="2400" dirty="0"/>
                        <a:t>Email</a:t>
                      </a:r>
                    </a:p>
                  </a:txBody>
                  <a:tcPr/>
                </a:tc>
                <a:extLst>
                  <a:ext uri="{0D108BD9-81ED-4DB2-BD59-A6C34878D82A}">
                    <a16:rowId xmlns:a16="http://schemas.microsoft.com/office/drawing/2014/main" val="10001"/>
                  </a:ext>
                </a:extLst>
              </a:tr>
              <a:tr h="370840">
                <a:tc>
                  <a:txBody>
                    <a:bodyPr/>
                    <a:lstStyle/>
                    <a:p>
                      <a:r>
                        <a:rPr lang="en-US" sz="2400" dirty="0"/>
                        <a:t>Production</a:t>
                      </a:r>
                    </a:p>
                  </a:txBody>
                  <a:tcPr/>
                </a:tc>
                <a:tc>
                  <a:txBody>
                    <a:bodyPr/>
                    <a:lstStyle/>
                    <a:p>
                      <a:r>
                        <a:rPr lang="en-US" sz="2400" dirty="0"/>
                        <a:t>Create</a:t>
                      </a:r>
                    </a:p>
                  </a:txBody>
                  <a:tcPr/>
                </a:tc>
                <a:tc>
                  <a:txBody>
                    <a:bodyPr/>
                    <a:lstStyle/>
                    <a:p>
                      <a:r>
                        <a:rPr lang="en-US" sz="2400"/>
                        <a:t>Assembly</a:t>
                      </a:r>
                      <a:r>
                        <a:rPr lang="en-US" sz="2400" baseline="0"/>
                        <a:t> </a:t>
                      </a:r>
                      <a:r>
                        <a:rPr lang="en-US" sz="2400" baseline="0" dirty="0"/>
                        <a:t>line</a:t>
                      </a:r>
                      <a:endParaRPr lang="en-US" sz="2400" dirty="0"/>
                    </a:p>
                  </a:txBody>
                  <a:tcPr/>
                </a:tc>
                <a:extLst>
                  <a:ext uri="{0D108BD9-81ED-4DB2-BD59-A6C34878D82A}">
                    <a16:rowId xmlns:a16="http://schemas.microsoft.com/office/drawing/2014/main" val="10002"/>
                  </a:ext>
                </a:extLst>
              </a:tr>
              <a:tr h="370840">
                <a:tc>
                  <a:txBody>
                    <a:bodyPr/>
                    <a:lstStyle/>
                    <a:p>
                      <a:r>
                        <a:rPr lang="en-US" sz="2400" dirty="0"/>
                        <a:t>Framing</a:t>
                      </a:r>
                    </a:p>
                  </a:txBody>
                  <a:tcPr/>
                </a:tc>
                <a:tc>
                  <a:txBody>
                    <a:bodyPr/>
                    <a:lstStyle/>
                    <a:p>
                      <a:r>
                        <a:rPr lang="en-US" sz="2400"/>
                        <a:t>Influence/Reputation</a:t>
                      </a:r>
                      <a:endParaRPr lang="en-US" sz="2400" dirty="0"/>
                    </a:p>
                  </a:txBody>
                  <a:tcPr/>
                </a:tc>
                <a:tc>
                  <a:txBody>
                    <a:bodyPr/>
                    <a:lstStyle/>
                    <a:p>
                      <a:r>
                        <a:rPr lang="en-US" sz="2400" dirty="0"/>
                        <a:t>Facebook</a:t>
                      </a:r>
                    </a:p>
                  </a:txBody>
                  <a:tcPr/>
                </a:tc>
                <a:extLst>
                  <a:ext uri="{0D108BD9-81ED-4DB2-BD59-A6C34878D82A}">
                    <a16:rowId xmlns:a16="http://schemas.microsoft.com/office/drawing/2014/main" val="10003"/>
                  </a:ext>
                </a:extLst>
              </a:tr>
              <a:tr h="370840">
                <a:tc>
                  <a:txBody>
                    <a:bodyPr/>
                    <a:lstStyle/>
                    <a:p>
                      <a:r>
                        <a:rPr lang="en-US" sz="2400" dirty="0"/>
                        <a:t>Record</a:t>
                      </a:r>
                    </a:p>
                  </a:txBody>
                  <a:tcPr/>
                </a:tc>
                <a:tc>
                  <a:txBody>
                    <a:bodyPr/>
                    <a:lstStyle/>
                    <a:p>
                      <a:r>
                        <a:rPr lang="en-US" sz="2400" dirty="0"/>
                        <a:t>Remember</a:t>
                      </a:r>
                    </a:p>
                  </a:txBody>
                  <a:tcPr/>
                </a:tc>
                <a:tc>
                  <a:txBody>
                    <a:bodyPr/>
                    <a:lstStyle/>
                    <a:p>
                      <a:r>
                        <a:rPr lang="en-US" sz="2400" dirty="0"/>
                        <a:t>Database</a:t>
                      </a:r>
                    </a:p>
                  </a:txBody>
                  <a:tcPr/>
                </a:tc>
                <a:extLst>
                  <a:ext uri="{0D108BD9-81ED-4DB2-BD59-A6C34878D82A}">
                    <a16:rowId xmlns:a16="http://schemas.microsoft.com/office/drawing/2014/main" val="10004"/>
                  </a:ext>
                </a:extLst>
              </a:tr>
              <a:tr h="370840">
                <a:tc>
                  <a:txBody>
                    <a:bodyPr/>
                    <a:lstStyle/>
                    <a:p>
                      <a:r>
                        <a:rPr lang="en-US" sz="2400" dirty="0"/>
                        <a:t>Inquiry</a:t>
                      </a:r>
                    </a:p>
                  </a:txBody>
                  <a:tcPr/>
                </a:tc>
                <a:tc>
                  <a:txBody>
                    <a:bodyPr/>
                    <a:lstStyle/>
                    <a:p>
                      <a:r>
                        <a:rPr lang="en-US" sz="2400" dirty="0"/>
                        <a:t>Discover</a:t>
                      </a:r>
                    </a:p>
                  </a:txBody>
                  <a:tcPr/>
                </a:tc>
                <a:tc>
                  <a:txBody>
                    <a:bodyPr/>
                    <a:lstStyle/>
                    <a:p>
                      <a:r>
                        <a:rPr lang="en-US" sz="2400" dirty="0"/>
                        <a:t>SQL</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339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28650" y="365126"/>
            <a:ext cx="7886700" cy="1325563"/>
          </a:xfrm>
          <a:noFill/>
        </p:spPr>
        <p:txBody>
          <a:bodyPr lIns="90488" tIns="44450" rIns="90488" bIns="44450" anchor="ctr"/>
          <a:lstStyle/>
          <a:p>
            <a:r>
              <a:rPr lang="en-US" dirty="0"/>
              <a:t>Desirable attributes of a data </a:t>
            </a:r>
            <a:br>
              <a:rPr lang="en-US" dirty="0"/>
            </a:br>
            <a:r>
              <a:rPr lang="en-US" dirty="0"/>
              <a:t>management system</a:t>
            </a:r>
          </a:p>
        </p:txBody>
      </p:sp>
      <p:sp>
        <p:nvSpPr>
          <p:cNvPr id="29700" name="Rectangle 3"/>
          <p:cNvSpPr>
            <a:spLocks noGrp="1" noChangeArrowheads="1"/>
          </p:cNvSpPr>
          <p:nvPr>
            <p:ph idx="1"/>
          </p:nvPr>
        </p:nvSpPr>
        <p:spPr>
          <a:xfrm>
            <a:off x="628650" y="1825625"/>
            <a:ext cx="7886700" cy="4351338"/>
          </a:xfrm>
          <a:noFill/>
        </p:spPr>
        <p:txBody>
          <a:bodyPr lIns="90488" tIns="44450" rIns="90488" bIns="44450"/>
          <a:lstStyle/>
          <a:p>
            <a:r>
              <a:rPr lang="en-US" dirty="0"/>
              <a:t>Shareable</a:t>
            </a:r>
          </a:p>
          <a:p>
            <a:r>
              <a:rPr lang="en-US" dirty="0"/>
              <a:t>Transportable</a:t>
            </a:r>
          </a:p>
          <a:p>
            <a:r>
              <a:rPr lang="en-US" dirty="0"/>
              <a:t>Secure</a:t>
            </a:r>
          </a:p>
          <a:p>
            <a:r>
              <a:rPr lang="en-US" dirty="0"/>
              <a:t>Accurate</a:t>
            </a:r>
          </a:p>
          <a:p>
            <a:r>
              <a:rPr lang="en-US" dirty="0"/>
              <a:t>Timely</a:t>
            </a:r>
          </a:p>
          <a:p>
            <a:r>
              <a:rPr lang="en-US" dirty="0"/>
              <a:t>Relevant</a:t>
            </a:r>
          </a:p>
        </p:txBody>
      </p:sp>
      <p:sp>
        <p:nvSpPr>
          <p:cNvPr id="29698" name="Slide Number Placeholder 5"/>
          <p:cNvSpPr>
            <a:spLocks noGrp="1"/>
          </p:cNvSpPr>
          <p:nvPr>
            <p:ph type="sldNum" sz="quarter" idx="12"/>
          </p:nvPr>
        </p:nvSpPr>
        <p:spPr>
          <a:xfrm>
            <a:off x="6457950" y="6356351"/>
            <a:ext cx="2057400" cy="365125"/>
          </a:xfrm>
          <a:noFill/>
        </p:spPr>
        <p:txBody>
          <a:bodyPr/>
          <a:lstStyle/>
          <a:p>
            <a:fld id="{7723D223-6619-4F44-BD44-9131E6043E9A}" type="slidenum">
              <a:rPr lang="en-US" smtClean="0"/>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Components of </a:t>
            </a:r>
            <a:br>
              <a:rPr lang="en-US"/>
            </a:br>
            <a:r>
              <a:rPr lang="en-US"/>
              <a:t>organizational memory</a:t>
            </a:r>
          </a:p>
        </p:txBody>
      </p:sp>
      <p:sp>
        <p:nvSpPr>
          <p:cNvPr id="30722" name="Slide Number Placeholder 5"/>
          <p:cNvSpPr>
            <a:spLocks noGrp="1"/>
          </p:cNvSpPr>
          <p:nvPr>
            <p:ph type="sldNum" sz="quarter" idx="12"/>
          </p:nvPr>
        </p:nvSpPr>
        <p:spPr>
          <a:xfrm>
            <a:off x="6457950" y="6356351"/>
            <a:ext cx="2057400" cy="365125"/>
          </a:xfrm>
          <a:noFill/>
        </p:spPr>
        <p:txBody>
          <a:bodyPr/>
          <a:lstStyle/>
          <a:p>
            <a:fld id="{B6434257-FBE9-A740-859D-40F4A334CE85}" type="slidenum">
              <a:rPr lang="en-US" smtClean="0"/>
              <a:pPr/>
              <a:t>13</a:t>
            </a:fld>
            <a:endParaRPr lang="en-US"/>
          </a:p>
        </p:txBody>
      </p:sp>
      <p:sp>
        <p:nvSpPr>
          <p:cNvPr id="30724" name="Rectangle 3"/>
          <p:cNvSpPr>
            <a:spLocks noChangeArrowheads="1"/>
          </p:cNvSpPr>
          <p:nvPr/>
        </p:nvSpPr>
        <p:spPr bwMode="auto">
          <a:xfrm>
            <a:off x="2541588" y="4398963"/>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a:latin typeface="Trebuchet MS" pitchFamily="-109" charset="0"/>
            </a:endParaRPr>
          </a:p>
        </p:txBody>
      </p:sp>
      <p:pic>
        <p:nvPicPr>
          <p:cNvPr id="30725" name="Picture 5" descr="FireLite:Books:Data Management:6e:Art PNG:01-org memory.png"/>
          <p:cNvPicPr>
            <a:picLocks noChangeAspect="1" noChangeArrowheads="1"/>
          </p:cNvPicPr>
          <p:nvPr/>
        </p:nvPicPr>
        <p:blipFill>
          <a:blip r:embed="rId2"/>
          <a:srcRect/>
          <a:stretch>
            <a:fillRect/>
          </a:stretch>
        </p:blipFill>
        <p:spPr bwMode="auto">
          <a:xfrm>
            <a:off x="838200" y="1833080"/>
            <a:ext cx="5737225" cy="4456113"/>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People</a:t>
            </a:r>
          </a:p>
        </p:txBody>
      </p:sp>
      <p:sp>
        <p:nvSpPr>
          <p:cNvPr id="31748" name="Rectangle 3"/>
          <p:cNvSpPr>
            <a:spLocks noGrp="1" noChangeArrowheads="1"/>
          </p:cNvSpPr>
          <p:nvPr>
            <p:ph idx="1"/>
          </p:nvPr>
        </p:nvSpPr>
        <p:spPr>
          <a:xfrm>
            <a:off x="628650" y="1825625"/>
            <a:ext cx="7886700" cy="4351338"/>
          </a:xfrm>
          <a:noFill/>
        </p:spPr>
        <p:txBody>
          <a:bodyPr lIns="90488" tIns="44450" rIns="90488" bIns="44450"/>
          <a:lstStyle/>
          <a:p>
            <a:r>
              <a:rPr lang="en-US"/>
              <a:t>The linchpin</a:t>
            </a:r>
          </a:p>
          <a:p>
            <a:pPr lvl="1"/>
            <a:r>
              <a:rPr lang="en-US"/>
              <a:t>Create, maintain, evolve, and use organizational memory</a:t>
            </a:r>
          </a:p>
          <a:p>
            <a:r>
              <a:rPr lang="en-US"/>
              <a:t>Role and position</a:t>
            </a:r>
          </a:p>
          <a:p>
            <a:r>
              <a:rPr lang="en-US"/>
              <a:t>Organizational culture</a:t>
            </a:r>
          </a:p>
          <a:p>
            <a:r>
              <a:rPr lang="en-US"/>
              <a:t>Social networks</a:t>
            </a:r>
          </a:p>
          <a:p>
            <a:r>
              <a:rPr lang="en-US"/>
              <a:t>Standard operating procedures</a:t>
            </a:r>
          </a:p>
        </p:txBody>
      </p:sp>
      <p:sp>
        <p:nvSpPr>
          <p:cNvPr id="31746" name="Slide Number Placeholder 5"/>
          <p:cNvSpPr>
            <a:spLocks noGrp="1"/>
          </p:cNvSpPr>
          <p:nvPr>
            <p:ph type="sldNum" sz="quarter" idx="12"/>
          </p:nvPr>
        </p:nvSpPr>
        <p:spPr>
          <a:xfrm>
            <a:off x="6457950" y="6356351"/>
            <a:ext cx="2057400" cy="365125"/>
          </a:xfrm>
          <a:noFill/>
        </p:spPr>
        <p:txBody>
          <a:bodyPr/>
          <a:lstStyle/>
          <a:p>
            <a:fld id="{E673E96E-DF06-7F4B-804F-68A98607B47C}" type="slidenum">
              <a:rPr lang="en-US" smtClean="0"/>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28650" y="365126"/>
            <a:ext cx="7886700" cy="1325563"/>
          </a:xfrm>
          <a:noFill/>
        </p:spPr>
        <p:txBody>
          <a:bodyPr lIns="90488" tIns="44450" rIns="90488" bIns="44450" anchor="ctr"/>
          <a:lstStyle/>
          <a:p>
            <a:r>
              <a:rPr lang="en-US" dirty="0"/>
              <a:t>Table</a:t>
            </a:r>
          </a:p>
        </p:txBody>
      </p:sp>
      <p:sp>
        <p:nvSpPr>
          <p:cNvPr id="32770" name="Slide Number Placeholder 5"/>
          <p:cNvSpPr>
            <a:spLocks noGrp="1"/>
          </p:cNvSpPr>
          <p:nvPr>
            <p:ph type="sldNum" sz="quarter" idx="12"/>
          </p:nvPr>
        </p:nvSpPr>
        <p:spPr>
          <a:xfrm>
            <a:off x="6457950" y="6356351"/>
            <a:ext cx="2057400" cy="365125"/>
          </a:xfrm>
          <a:noFill/>
        </p:spPr>
        <p:txBody>
          <a:bodyPr/>
          <a:lstStyle/>
          <a:p>
            <a:fld id="{F06973C1-65B6-FC4E-B686-632229B7D45C}" type="slidenum">
              <a:rPr lang="en-US" smtClean="0"/>
              <a:pPr/>
              <a:t>15</a:t>
            </a:fld>
            <a:endParaRPr lang="en-US"/>
          </a:p>
        </p:txBody>
      </p:sp>
      <p:graphicFrame>
        <p:nvGraphicFramePr>
          <p:cNvPr id="16438" name="Group 54"/>
          <p:cNvGraphicFramePr>
            <a:graphicFrameLocks noGrp="1"/>
          </p:cNvGraphicFramePr>
          <p:nvPr>
            <p:extLst>
              <p:ext uri="{D42A27DB-BD31-4B8C-83A1-F6EECF244321}">
                <p14:modId xmlns:p14="http://schemas.microsoft.com/office/powerpoint/2010/main" val="3229370404"/>
              </p:ext>
            </p:extLst>
          </p:nvPr>
        </p:nvGraphicFramePr>
        <p:xfrm>
          <a:off x="857250" y="1929605"/>
          <a:ext cx="6629400" cy="2998790"/>
        </p:xfrm>
        <a:graphic>
          <a:graphicData uri="http://schemas.openxmlformats.org/drawingml/2006/table">
            <a:tbl>
              <a:tblPr firstRow="1">
                <a:tableStyleId>{912C8C85-51F0-491E-9774-3900AFEF0FD7}</a:tableStyleId>
              </a:tblPr>
              <a:tblGrid>
                <a:gridCol w="4638675">
                  <a:extLst>
                    <a:ext uri="{9D8B030D-6E8A-4147-A177-3AD203B41FA5}">
                      <a16:colId xmlns:a16="http://schemas.microsoft.com/office/drawing/2014/main" val="20000"/>
                    </a:ext>
                  </a:extLst>
                </a:gridCol>
                <a:gridCol w="1990725">
                  <a:extLst>
                    <a:ext uri="{9D8B030D-6E8A-4147-A177-3AD203B41FA5}">
                      <a16:colId xmlns:a16="http://schemas.microsoft.com/office/drawing/2014/main" val="20001"/>
                    </a:ext>
                  </a:extLst>
                </a:gridCol>
              </a:tblGrid>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Product</a:t>
                      </a:r>
                      <a:endParaRPr kumimoji="0" lang="en-US" sz="2800" b="0" i="0" u="none" strike="noStrike" cap="none" normalizeH="0" baseline="0" dirty="0">
                        <a:ln>
                          <a:noFill/>
                        </a:ln>
                        <a:solidFill>
                          <a:schemeClr val="tx1"/>
                        </a:solidFill>
                        <a:effectLst/>
                        <a:latin typeface="Trebuchet MS"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a:ln>
                            <a:noFill/>
                          </a:ln>
                          <a:effectLst/>
                        </a:rPr>
                        <a:t>Price</a:t>
                      </a:r>
                      <a:endParaRPr kumimoji="0" lang="en-US" sz="28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0"/>
                  </a:ext>
                </a:extLst>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Pocket knife - Nile</a:t>
                      </a:r>
                      <a:endParaRPr kumimoji="0" lang="en-US" sz="2800" b="0" i="0" u="none" strike="noStrike" cap="none" normalizeH="0" baseline="0" dirty="0">
                        <a:ln>
                          <a:noFill/>
                        </a:ln>
                        <a:solidFill>
                          <a:schemeClr val="tx1"/>
                        </a:solidFill>
                        <a:effectLst/>
                        <a:latin typeface="Trebuchet MS"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a:ln>
                            <a:noFill/>
                          </a:ln>
                          <a:effectLst/>
                        </a:rPr>
                        <a:t>4.50</a:t>
                      </a:r>
                      <a:endParaRPr kumimoji="0" lang="en-US" sz="28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1"/>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a:ln>
                            <a:noFill/>
                          </a:ln>
                          <a:effectLst/>
                        </a:rPr>
                        <a:t>Compass</a:t>
                      </a:r>
                      <a:endParaRPr kumimoji="0" lang="en-US" sz="28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a:ln>
                            <a:noFill/>
                          </a:ln>
                          <a:effectLst/>
                        </a:rPr>
                        <a:t>10.00</a:t>
                      </a:r>
                      <a:endParaRPr kumimoji="0" lang="en-US" sz="28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2"/>
                  </a:ext>
                </a:extLst>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a:ln>
                            <a:noFill/>
                          </a:ln>
                          <a:effectLst/>
                        </a:rPr>
                        <a:t>Geo positioning system</a:t>
                      </a:r>
                      <a:endParaRPr kumimoji="0" lang="en-US" sz="28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a:ln>
                            <a:noFill/>
                          </a:ln>
                          <a:effectLst/>
                        </a:rPr>
                        <a:t>500.00</a:t>
                      </a:r>
                      <a:endParaRPr kumimoji="0" lang="en-US" sz="28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3"/>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Map measure</a:t>
                      </a:r>
                      <a:endParaRPr kumimoji="0" lang="en-US" sz="2800" b="0" i="0" u="none" strike="noStrike" cap="none" normalizeH="0" baseline="0" dirty="0">
                        <a:ln>
                          <a:noFill/>
                        </a:ln>
                        <a:solidFill>
                          <a:schemeClr val="tx1"/>
                        </a:solidFill>
                        <a:effectLst/>
                        <a:latin typeface="Trebuchet MS"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4.90</a:t>
                      </a:r>
                      <a:endParaRPr kumimoji="0" lang="en-US" sz="2800" b="0" i="0" u="none" strike="noStrike" cap="none" normalizeH="0" baseline="0" dirty="0">
                        <a:ln>
                          <a:noFill/>
                        </a:ln>
                        <a:solidFill>
                          <a:schemeClr val="tx1"/>
                        </a:solidFill>
                        <a:effectLst/>
                        <a:latin typeface="Trebuchet MS" charset="0"/>
                      </a:endParaRPr>
                    </a:p>
                  </a:txBody>
                  <a:tcPr horzOverflow="overflow"/>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Content Management</a:t>
            </a:r>
          </a:p>
        </p:txBody>
      </p:sp>
      <p:sp>
        <p:nvSpPr>
          <p:cNvPr id="33796" name="Rectangle 3"/>
          <p:cNvSpPr>
            <a:spLocks noGrp="1" noChangeArrowheads="1"/>
          </p:cNvSpPr>
          <p:nvPr>
            <p:ph idx="1"/>
          </p:nvPr>
        </p:nvSpPr>
        <p:spPr>
          <a:xfrm>
            <a:off x="628650" y="1825625"/>
            <a:ext cx="7886700" cy="4351338"/>
          </a:xfrm>
          <a:noFill/>
        </p:spPr>
        <p:txBody>
          <a:bodyPr lIns="90488" tIns="44450" rIns="90488" bIns="44450"/>
          <a:lstStyle/>
          <a:p>
            <a:r>
              <a:rPr lang="en-US"/>
              <a:t>Reports</a:t>
            </a:r>
          </a:p>
          <a:p>
            <a:r>
              <a:rPr lang="en-US"/>
              <a:t>Manuals</a:t>
            </a:r>
          </a:p>
          <a:p>
            <a:r>
              <a:rPr lang="en-US"/>
              <a:t>Brochures</a:t>
            </a:r>
          </a:p>
          <a:p>
            <a:r>
              <a:rPr lang="en-US"/>
              <a:t>Memos</a:t>
            </a:r>
          </a:p>
          <a:p>
            <a:r>
              <a:rPr lang="en-US"/>
              <a:t>Letters</a:t>
            </a:r>
          </a:p>
          <a:p>
            <a:r>
              <a:rPr lang="en-US"/>
              <a:t>Email</a:t>
            </a:r>
          </a:p>
        </p:txBody>
      </p:sp>
      <p:sp>
        <p:nvSpPr>
          <p:cNvPr id="33794" name="Slide Number Placeholder 5"/>
          <p:cNvSpPr>
            <a:spLocks noGrp="1"/>
          </p:cNvSpPr>
          <p:nvPr>
            <p:ph type="sldNum" sz="quarter" idx="12"/>
          </p:nvPr>
        </p:nvSpPr>
        <p:spPr>
          <a:xfrm>
            <a:off x="6457950" y="6356351"/>
            <a:ext cx="2057400" cy="365125"/>
          </a:xfrm>
          <a:noFill/>
        </p:spPr>
        <p:txBody>
          <a:bodyPr/>
          <a:lstStyle/>
          <a:p>
            <a:fld id="{B633AA39-5F56-DB44-9F15-B473AE26E038}" type="slidenum">
              <a:rPr lang="en-US" smtClean="0"/>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noFill/>
        </p:spPr>
        <p:txBody>
          <a:bodyPr lIns="90488" tIns="44450" rIns="90488" bIns="44450" anchor="ctr"/>
          <a:lstStyle/>
          <a:p>
            <a:pPr eaLnBrk="1" hangingPunct="1"/>
            <a:r>
              <a:rPr lang="en-US"/>
              <a:t>Multimedia Management</a:t>
            </a:r>
          </a:p>
        </p:txBody>
      </p:sp>
      <p:sp>
        <p:nvSpPr>
          <p:cNvPr id="34820" name="Rectangle 3"/>
          <p:cNvSpPr>
            <a:spLocks noGrp="1" noChangeArrowheads="1"/>
          </p:cNvSpPr>
          <p:nvPr>
            <p:ph idx="1"/>
          </p:nvPr>
        </p:nvSpPr>
        <p:spPr>
          <a:xfrm>
            <a:off x="1374775" y="2057400"/>
            <a:ext cx="7769225" cy="4113213"/>
          </a:xfrm>
          <a:noFill/>
        </p:spPr>
        <p:txBody>
          <a:bodyPr lIns="90488" tIns="44450" rIns="90488" bIns="44450"/>
          <a:lstStyle/>
          <a:p>
            <a:pPr eaLnBrk="1" hangingPunct="1"/>
            <a:r>
              <a:rPr lang="en-US" dirty="0"/>
              <a:t>Images</a:t>
            </a:r>
          </a:p>
          <a:p>
            <a:pPr eaLnBrk="1" hangingPunct="1"/>
            <a:r>
              <a:rPr lang="en-US" dirty="0"/>
              <a:t>Graphics	</a:t>
            </a:r>
          </a:p>
          <a:p>
            <a:pPr eaLnBrk="1" hangingPunct="1"/>
            <a:r>
              <a:rPr lang="en-US" dirty="0"/>
              <a:t>Audio</a:t>
            </a:r>
          </a:p>
          <a:p>
            <a:pPr eaLnBrk="1" hangingPunct="1"/>
            <a:r>
              <a:rPr lang="en-US" dirty="0"/>
              <a:t>Video</a:t>
            </a:r>
          </a:p>
        </p:txBody>
      </p:sp>
      <p:sp>
        <p:nvSpPr>
          <p:cNvPr id="34818" name="Slide Number Placeholder 5"/>
          <p:cNvSpPr>
            <a:spLocks noGrp="1"/>
          </p:cNvSpPr>
          <p:nvPr>
            <p:ph type="sldNum" sz="quarter" idx="12"/>
          </p:nvPr>
        </p:nvSpPr>
        <p:spPr>
          <a:noFill/>
        </p:spPr>
        <p:txBody>
          <a:bodyPr/>
          <a:lstStyle/>
          <a:p>
            <a:fld id="{942D7DE6-54D6-4146-83DD-9A2BC2558690}" type="slidenum">
              <a:rPr lang="en-US" smtClean="0">
                <a:latin typeface="Arial" pitchFamily="-109" charset="0"/>
              </a:rPr>
              <a:pPr/>
              <a:t>17</a:t>
            </a:fld>
            <a:endParaRPr lang="en-US">
              <a:latin typeface="Arial" pitchFamily="-109" charset="0"/>
            </a:endParaRPr>
          </a:p>
        </p:txBody>
      </p:sp>
      <p:pic>
        <p:nvPicPr>
          <p:cNvPr id="5" name="Picture 4"/>
          <p:cNvPicPr>
            <a:picLocks noChangeAspect="1"/>
          </p:cNvPicPr>
          <p:nvPr/>
        </p:nvPicPr>
        <p:blipFill>
          <a:blip r:embed="rId2"/>
          <a:stretch>
            <a:fillRect/>
          </a:stretch>
        </p:blipFill>
        <p:spPr>
          <a:xfrm>
            <a:off x="5791200" y="4191000"/>
            <a:ext cx="2558425" cy="2125729"/>
          </a:xfrm>
          <a:prstGeom prst="rect">
            <a:avLst/>
          </a:prstGeom>
        </p:spPr>
      </p:pic>
      <p:pic>
        <p:nvPicPr>
          <p:cNvPr id="6" name="Picture 5"/>
          <p:cNvPicPr>
            <a:picLocks noChangeAspect="1"/>
          </p:cNvPicPr>
          <p:nvPr/>
        </p:nvPicPr>
        <p:blipFill>
          <a:blip r:embed="rId3"/>
          <a:stretch>
            <a:fillRect/>
          </a:stretch>
        </p:blipFill>
        <p:spPr>
          <a:xfrm>
            <a:off x="5791200" y="1981200"/>
            <a:ext cx="2372264" cy="1524000"/>
          </a:xfrm>
          <a:prstGeom prst="rect">
            <a:avLst/>
          </a:prstGeom>
        </p:spPr>
      </p:pic>
      <p:sp>
        <p:nvSpPr>
          <p:cNvPr id="2" name="TextBox 1"/>
          <p:cNvSpPr txBox="1"/>
          <p:nvPr/>
        </p:nvSpPr>
        <p:spPr>
          <a:xfrm>
            <a:off x="6324600" y="3581400"/>
            <a:ext cx="1487056" cy="461665"/>
          </a:xfrm>
          <a:prstGeom prst="rect">
            <a:avLst/>
          </a:prstGeom>
          <a:noFill/>
        </p:spPr>
        <p:txBody>
          <a:bodyPr wrap="square" rtlCol="0">
            <a:spAutoFit/>
          </a:bodyPr>
          <a:lstStyle/>
          <a:p>
            <a:pPr algn="ctr"/>
            <a:r>
              <a:rPr lang="en-US" dirty="0"/>
              <a:t>Image</a:t>
            </a:r>
          </a:p>
        </p:txBody>
      </p:sp>
      <p:sp>
        <p:nvSpPr>
          <p:cNvPr id="8" name="TextBox 7"/>
          <p:cNvSpPr txBox="1"/>
          <p:nvPr/>
        </p:nvSpPr>
        <p:spPr>
          <a:xfrm>
            <a:off x="6400800" y="6396335"/>
            <a:ext cx="1487056" cy="461665"/>
          </a:xfrm>
          <a:prstGeom prst="rect">
            <a:avLst/>
          </a:prstGeom>
          <a:noFill/>
        </p:spPr>
        <p:txBody>
          <a:bodyPr wrap="square" rtlCol="0">
            <a:spAutoFit/>
          </a:bodyPr>
          <a:lstStyle/>
          <a:p>
            <a:pPr algn="ctr"/>
            <a:r>
              <a:rPr lang="en-US" dirty="0"/>
              <a:t>Graphic</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Models</a:t>
            </a:r>
          </a:p>
        </p:txBody>
      </p:sp>
      <p:sp>
        <p:nvSpPr>
          <p:cNvPr id="35844" name="Rectangle 3"/>
          <p:cNvSpPr>
            <a:spLocks noGrp="1" noChangeArrowheads="1"/>
          </p:cNvSpPr>
          <p:nvPr>
            <p:ph idx="1"/>
          </p:nvPr>
        </p:nvSpPr>
        <p:spPr>
          <a:xfrm>
            <a:off x="628650" y="1825625"/>
            <a:ext cx="7886700" cy="4351338"/>
          </a:xfrm>
          <a:noFill/>
        </p:spPr>
        <p:txBody>
          <a:bodyPr lIns="90488" tIns="44450" rIns="90488" bIns="44450"/>
          <a:lstStyle/>
          <a:p>
            <a:r>
              <a:rPr lang="en-US" dirty="0"/>
              <a:t>Decision support systems</a:t>
            </a:r>
            <a:endParaRPr lang="en-US" dirty="0">
              <a:hlinkClick r:id="" action="ppaction://noaction"/>
            </a:endParaRPr>
          </a:p>
          <a:p>
            <a:pPr lvl="1"/>
            <a:r>
              <a:rPr lang="en-US" dirty="0"/>
              <a:t>Mathematical models</a:t>
            </a:r>
          </a:p>
          <a:p>
            <a:pPr lvl="1"/>
            <a:r>
              <a:rPr lang="en-US" dirty="0"/>
              <a:t>Digital twins</a:t>
            </a:r>
          </a:p>
        </p:txBody>
      </p:sp>
      <p:sp>
        <p:nvSpPr>
          <p:cNvPr id="35842" name="Slide Number Placeholder 5"/>
          <p:cNvSpPr>
            <a:spLocks noGrp="1"/>
          </p:cNvSpPr>
          <p:nvPr>
            <p:ph type="sldNum" sz="quarter" idx="12"/>
          </p:nvPr>
        </p:nvSpPr>
        <p:spPr>
          <a:xfrm>
            <a:off x="6457950" y="6356351"/>
            <a:ext cx="2057400" cy="365125"/>
          </a:xfrm>
          <a:noFill/>
        </p:spPr>
        <p:txBody>
          <a:bodyPr/>
          <a:lstStyle/>
          <a:p>
            <a:fld id="{BF16F413-DAEC-7845-AB79-91F34641C4D9}" type="slidenum">
              <a:rPr lang="en-US" smtClean="0"/>
              <a:pPr/>
              <a:t>18</a:t>
            </a:fld>
            <a:endParaRPr lang="en-US"/>
          </a:p>
        </p:txBody>
      </p:sp>
      <p:pic>
        <p:nvPicPr>
          <p:cNvPr id="2" name="Picture 1">
            <a:extLst>
              <a:ext uri="{FF2B5EF4-FFF2-40B4-BE49-F238E27FC236}">
                <a16:creationId xmlns:a16="http://schemas.microsoft.com/office/drawing/2014/main" id="{D2EA0A85-5E6B-4FCE-FB76-8CE0ACD1D276}"/>
              </a:ext>
            </a:extLst>
          </p:cNvPr>
          <p:cNvPicPr>
            <a:picLocks noChangeAspect="1"/>
          </p:cNvPicPr>
          <p:nvPr/>
        </p:nvPicPr>
        <p:blipFill>
          <a:blip r:embed="rId2"/>
          <a:stretch>
            <a:fillRect/>
          </a:stretch>
        </p:blipFill>
        <p:spPr>
          <a:xfrm>
            <a:off x="5410200" y="2362200"/>
            <a:ext cx="2857500" cy="28575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Knowledge</a:t>
            </a:r>
          </a:p>
        </p:txBody>
      </p:sp>
      <p:sp>
        <p:nvSpPr>
          <p:cNvPr id="36868" name="Rectangle 3"/>
          <p:cNvSpPr>
            <a:spLocks noGrp="1" noChangeArrowheads="1"/>
          </p:cNvSpPr>
          <p:nvPr>
            <p:ph idx="1"/>
          </p:nvPr>
        </p:nvSpPr>
        <p:spPr>
          <a:xfrm>
            <a:off x="628650" y="1825625"/>
            <a:ext cx="7886700" cy="4351338"/>
          </a:xfrm>
          <a:noFill/>
        </p:spPr>
        <p:txBody>
          <a:bodyPr lIns="90488" tIns="44450" rIns="90488" bIns="44450"/>
          <a:lstStyle/>
          <a:p>
            <a:r>
              <a:rPr lang="en-US"/>
              <a:t>Expert systems</a:t>
            </a:r>
          </a:p>
          <a:p>
            <a:r>
              <a:rPr lang="en-US"/>
              <a:t>Rules</a:t>
            </a:r>
          </a:p>
        </p:txBody>
      </p:sp>
      <p:sp>
        <p:nvSpPr>
          <p:cNvPr id="36866" name="Slide Number Placeholder 5"/>
          <p:cNvSpPr>
            <a:spLocks noGrp="1"/>
          </p:cNvSpPr>
          <p:nvPr>
            <p:ph type="sldNum" sz="quarter" idx="12"/>
          </p:nvPr>
        </p:nvSpPr>
        <p:spPr>
          <a:xfrm>
            <a:off x="6457950" y="6356351"/>
            <a:ext cx="2057400" cy="365125"/>
          </a:xfrm>
          <a:noFill/>
        </p:spPr>
        <p:txBody>
          <a:bodyPr/>
          <a:lstStyle/>
          <a:p>
            <a:fld id="{00907789-9D91-484A-B991-EE50DFC71EE6}" type="slidenum">
              <a:rPr lang="en-US" smtClean="0"/>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628650" y="365126"/>
            <a:ext cx="7886700" cy="1325563"/>
          </a:xfrm>
        </p:spPr>
        <p:txBody>
          <a:bodyPr/>
          <a:lstStyle/>
          <a:p>
            <a:r>
              <a:rPr lang="en-US"/>
              <a:t>Individual data management</a:t>
            </a:r>
          </a:p>
        </p:txBody>
      </p:sp>
      <p:sp>
        <p:nvSpPr>
          <p:cNvPr id="16388" name="Rectangle 5"/>
          <p:cNvSpPr>
            <a:spLocks noGrp="1" noChangeArrowheads="1"/>
          </p:cNvSpPr>
          <p:nvPr>
            <p:ph idx="1"/>
          </p:nvPr>
        </p:nvSpPr>
        <p:spPr>
          <a:xfrm>
            <a:off x="628650" y="1825625"/>
            <a:ext cx="7886700" cy="4351338"/>
          </a:xfrm>
        </p:spPr>
        <p:txBody>
          <a:bodyPr/>
          <a:lstStyle/>
          <a:p>
            <a:r>
              <a:rPr lang="en-US" dirty="0"/>
              <a:t>Individual internal memory is limited</a:t>
            </a:r>
          </a:p>
          <a:p>
            <a:r>
              <a:rPr lang="en-US" dirty="0"/>
              <a:t>External memory extends internal memory</a:t>
            </a:r>
          </a:p>
        </p:txBody>
      </p:sp>
      <p:sp>
        <p:nvSpPr>
          <p:cNvPr id="16386" name="Slide Number Placeholder 5"/>
          <p:cNvSpPr>
            <a:spLocks noGrp="1"/>
          </p:cNvSpPr>
          <p:nvPr>
            <p:ph type="sldNum" sz="quarter" idx="12"/>
          </p:nvPr>
        </p:nvSpPr>
        <p:spPr>
          <a:xfrm>
            <a:off x="6457950" y="6356351"/>
            <a:ext cx="2057400" cy="365125"/>
          </a:xfrm>
          <a:noFill/>
        </p:spPr>
        <p:txBody>
          <a:bodyPr/>
          <a:lstStyle/>
          <a:p>
            <a:fld id="{461CF21C-21A7-FE4B-8C0F-2699F557BA09}"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Decisions</a:t>
            </a:r>
          </a:p>
        </p:txBody>
      </p:sp>
      <p:sp>
        <p:nvSpPr>
          <p:cNvPr id="37892" name="Rectangle 3"/>
          <p:cNvSpPr>
            <a:spLocks noGrp="1" noChangeArrowheads="1"/>
          </p:cNvSpPr>
          <p:nvPr>
            <p:ph idx="1"/>
          </p:nvPr>
        </p:nvSpPr>
        <p:spPr>
          <a:xfrm>
            <a:off x="628650" y="1825625"/>
            <a:ext cx="7886700" cy="4351338"/>
          </a:xfrm>
          <a:noFill/>
        </p:spPr>
        <p:txBody>
          <a:bodyPr lIns="90488" tIns="44450" rIns="90488" bIns="44450"/>
          <a:lstStyle/>
          <a:p>
            <a:r>
              <a:rPr lang="en-US"/>
              <a:t>Decision making is the central activity of modern organizations</a:t>
            </a:r>
          </a:p>
          <a:p>
            <a:r>
              <a:rPr lang="en-US"/>
              <a:t>Minutes of a meeting</a:t>
            </a:r>
          </a:p>
          <a:p>
            <a:pPr lvl="1"/>
            <a:r>
              <a:rPr lang="en-US"/>
              <a:t>Usually not an audit trail of decisions</a:t>
            </a:r>
          </a:p>
          <a:p>
            <a:r>
              <a:rPr lang="en-US"/>
              <a:t>Reusable decisions</a:t>
            </a:r>
          </a:p>
          <a:p>
            <a:pPr lvl="1"/>
            <a:r>
              <a:rPr lang="en-US"/>
              <a:t>Take advantage of past deliberations</a:t>
            </a:r>
          </a:p>
        </p:txBody>
      </p:sp>
      <p:sp>
        <p:nvSpPr>
          <p:cNvPr id="37890" name="Slide Number Placeholder 5"/>
          <p:cNvSpPr>
            <a:spLocks noGrp="1"/>
          </p:cNvSpPr>
          <p:nvPr>
            <p:ph type="sldNum" sz="quarter" idx="12"/>
          </p:nvPr>
        </p:nvSpPr>
        <p:spPr>
          <a:xfrm>
            <a:off x="6457950" y="6356351"/>
            <a:ext cx="2057400" cy="365125"/>
          </a:xfrm>
          <a:noFill/>
        </p:spPr>
        <p:txBody>
          <a:bodyPr/>
          <a:lstStyle/>
          <a:p>
            <a:fld id="{330B01D6-D465-C541-ABDB-E448624A7DE9}" type="slidenum">
              <a:rPr lang="en-US" smtClean="0"/>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628650" y="365125"/>
            <a:ext cx="2862072" cy="1938076"/>
          </a:xfrm>
        </p:spPr>
        <p:txBody>
          <a:bodyPr lIns="90488" tIns="44450" rIns="90488" bIns="44450">
            <a:normAutofit/>
          </a:bodyPr>
          <a:lstStyle/>
          <a:p>
            <a:pPr eaLnBrk="1" hangingPunct="1"/>
            <a:r>
              <a:rPr lang="en-US"/>
              <a:t>Specialized memories</a:t>
            </a:r>
          </a:p>
        </p:txBody>
      </p:sp>
      <p:sp>
        <p:nvSpPr>
          <p:cNvPr id="38916" name="Rectangle 3"/>
          <p:cNvSpPr>
            <a:spLocks noGrp="1" noChangeArrowheads="1"/>
          </p:cNvSpPr>
          <p:nvPr>
            <p:ph idx="1"/>
          </p:nvPr>
        </p:nvSpPr>
        <p:spPr>
          <a:xfrm>
            <a:off x="628650" y="2482589"/>
            <a:ext cx="2862072" cy="3694373"/>
          </a:xfrm>
        </p:spPr>
        <p:txBody>
          <a:bodyPr lIns="90488" tIns="44450" rIns="90488" bIns="44450">
            <a:normAutofit/>
          </a:bodyPr>
          <a:lstStyle/>
          <a:p>
            <a:pPr eaLnBrk="1" hangingPunct="1"/>
            <a:r>
              <a:rPr lang="en-US" sz="1700"/>
              <a:t>Smells</a:t>
            </a:r>
          </a:p>
          <a:p>
            <a:pPr eaLnBrk="1" hangingPunct="1"/>
            <a:r>
              <a:rPr lang="en-US" sz="1700"/>
              <a:t>Colors</a:t>
            </a:r>
          </a:p>
        </p:txBody>
      </p:sp>
      <p:sp>
        <p:nvSpPr>
          <p:cNvPr id="38914" name="Slide Number Placeholder 5"/>
          <p:cNvSpPr>
            <a:spLocks noGrp="1"/>
          </p:cNvSpPr>
          <p:nvPr>
            <p:ph type="sldNum" sz="quarter" idx="12"/>
          </p:nvPr>
        </p:nvSpPr>
        <p:spPr>
          <a:xfrm>
            <a:off x="7886700" y="6356350"/>
            <a:ext cx="628650" cy="365125"/>
          </a:xfrm>
        </p:spPr>
        <p:txBody>
          <a:bodyPr>
            <a:normAutofit/>
          </a:bodyPr>
          <a:lstStyle/>
          <a:p>
            <a:pPr>
              <a:spcAft>
                <a:spcPts val="600"/>
              </a:spcAft>
            </a:pPr>
            <a:fld id="{4ADC843C-1D8B-1F4E-9DFE-7CE535AFA762}" type="slidenum">
              <a:rPr lang="en-US">
                <a:solidFill>
                  <a:srgbClr val="FFFFFF"/>
                </a:solidFill>
                <a:latin typeface="Arial" pitchFamily="-109" charset="0"/>
              </a:rPr>
              <a:pPr>
                <a:spcAft>
                  <a:spcPts val="600"/>
                </a:spcAft>
              </a:pPr>
              <a:t>21</a:t>
            </a:fld>
            <a:endParaRPr lang="en-US">
              <a:solidFill>
                <a:srgbClr val="FFFFFF"/>
              </a:solidFill>
              <a:latin typeface="Arial" pitchFamily="-109" charset="0"/>
            </a:endParaRPr>
          </a:p>
        </p:txBody>
      </p:sp>
      <p:pic>
        <p:nvPicPr>
          <p:cNvPr id="3" name="Picture 2"/>
          <p:cNvPicPr>
            <a:picLocks noChangeAspect="1"/>
          </p:cNvPicPr>
          <p:nvPr/>
        </p:nvPicPr>
        <p:blipFill rotWithShape="1">
          <a:blip r:embed="rId3"/>
          <a:srcRect l="2417" r="1007" b="2"/>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 name="Picture 1"/>
          <p:cNvPicPr>
            <a:picLocks noChangeAspect="1"/>
          </p:cNvPicPr>
          <p:nvPr/>
        </p:nvPicPr>
        <p:blipFill rotWithShape="1">
          <a:blip r:embed="rId4"/>
          <a:srcRect l="8729" r="16058" b="-2"/>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External memories</a:t>
            </a:r>
          </a:p>
        </p:txBody>
      </p:sp>
      <p:sp>
        <p:nvSpPr>
          <p:cNvPr id="39940" name="Rectangle 3"/>
          <p:cNvSpPr>
            <a:spLocks noGrp="1" noChangeArrowheads="1"/>
          </p:cNvSpPr>
          <p:nvPr>
            <p:ph idx="1"/>
          </p:nvPr>
        </p:nvSpPr>
        <p:spPr>
          <a:xfrm>
            <a:off x="628650" y="1825625"/>
            <a:ext cx="7886700" cy="4351338"/>
          </a:xfrm>
          <a:noFill/>
        </p:spPr>
        <p:txBody>
          <a:bodyPr lIns="90488" tIns="44450" rIns="90488" bIns="44450"/>
          <a:lstStyle/>
          <a:p>
            <a:r>
              <a:rPr lang="en-US"/>
              <a:t>External to the organization</a:t>
            </a:r>
          </a:p>
          <a:p>
            <a:r>
              <a:rPr lang="en-US"/>
              <a:t>Information services</a:t>
            </a:r>
          </a:p>
        </p:txBody>
      </p:sp>
      <p:sp>
        <p:nvSpPr>
          <p:cNvPr id="39938" name="Slide Number Placeholder 5"/>
          <p:cNvSpPr>
            <a:spLocks noGrp="1"/>
          </p:cNvSpPr>
          <p:nvPr>
            <p:ph type="sldNum" sz="quarter" idx="12"/>
          </p:nvPr>
        </p:nvSpPr>
        <p:spPr>
          <a:xfrm>
            <a:off x="6457950" y="6356351"/>
            <a:ext cx="2057400" cy="365125"/>
          </a:xfrm>
          <a:noFill/>
        </p:spPr>
        <p:txBody>
          <a:bodyPr/>
          <a:lstStyle/>
          <a:p>
            <a:fld id="{BB4218F3-2696-E044-962C-E097D5F6F92A}" type="slidenum">
              <a:rPr lang="en-US" smtClean="0"/>
              <a:pPr/>
              <a:t>22</a:t>
            </a:fld>
            <a:endParaRPr lang="en-US"/>
          </a:p>
        </p:txBody>
      </p:sp>
      <p:pic>
        <p:nvPicPr>
          <p:cNvPr id="2" name="Picture 1">
            <a:extLst>
              <a:ext uri="{FF2B5EF4-FFF2-40B4-BE49-F238E27FC236}">
                <a16:creationId xmlns:a16="http://schemas.microsoft.com/office/drawing/2014/main" id="{5A2F4A77-16FF-36CB-E59A-C1C581F4294C}"/>
              </a:ext>
            </a:extLst>
          </p:cNvPr>
          <p:cNvPicPr>
            <a:picLocks noChangeAspect="1"/>
          </p:cNvPicPr>
          <p:nvPr/>
        </p:nvPicPr>
        <p:blipFill>
          <a:blip r:embed="rId2"/>
          <a:stretch>
            <a:fillRect/>
          </a:stretch>
        </p:blipFill>
        <p:spPr>
          <a:xfrm>
            <a:off x="4716310" y="3276600"/>
            <a:ext cx="3771900" cy="21590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28650" y="365126"/>
            <a:ext cx="7886700" cy="1325563"/>
          </a:xfrm>
          <a:noFill/>
        </p:spPr>
        <p:txBody>
          <a:bodyPr lIns="90488" tIns="44450" rIns="90488" bIns="44450" anchor="ctr">
            <a:normAutofit/>
          </a:bodyPr>
          <a:lstStyle/>
          <a:p>
            <a:r>
              <a:rPr lang="en-US"/>
              <a:t>Problems with data </a:t>
            </a:r>
            <a:br>
              <a:rPr lang="en-US"/>
            </a:br>
            <a:r>
              <a:rPr lang="en-US"/>
              <a:t>management systems</a:t>
            </a:r>
          </a:p>
        </p:txBody>
      </p:sp>
      <p:sp>
        <p:nvSpPr>
          <p:cNvPr id="40964" name="Rectangle 3"/>
          <p:cNvSpPr>
            <a:spLocks noGrp="1" noChangeArrowheads="1"/>
          </p:cNvSpPr>
          <p:nvPr>
            <p:ph idx="1"/>
          </p:nvPr>
        </p:nvSpPr>
        <p:spPr>
          <a:xfrm>
            <a:off x="628650" y="1825625"/>
            <a:ext cx="7886700" cy="4351338"/>
          </a:xfrm>
          <a:noFill/>
        </p:spPr>
        <p:txBody>
          <a:bodyPr lIns="90488" tIns="44450" rIns="90488" bIns="44450"/>
          <a:lstStyle/>
          <a:p>
            <a:r>
              <a:rPr lang="en-US"/>
              <a:t>Redundancy</a:t>
            </a:r>
          </a:p>
          <a:p>
            <a:r>
              <a:rPr lang="en-US"/>
              <a:t>Lack of data control</a:t>
            </a:r>
          </a:p>
          <a:p>
            <a:r>
              <a:rPr lang="en-US"/>
              <a:t>Poor interface</a:t>
            </a:r>
          </a:p>
          <a:p>
            <a:r>
              <a:rPr lang="en-US"/>
              <a:t>Delays</a:t>
            </a:r>
          </a:p>
          <a:p>
            <a:r>
              <a:rPr lang="en-US"/>
              <a:t>Lack of reality</a:t>
            </a:r>
          </a:p>
          <a:p>
            <a:r>
              <a:rPr lang="en-US"/>
              <a:t>Lack of data integration</a:t>
            </a:r>
          </a:p>
        </p:txBody>
      </p:sp>
      <p:sp>
        <p:nvSpPr>
          <p:cNvPr id="40962" name="Slide Number Placeholder 5"/>
          <p:cNvSpPr>
            <a:spLocks noGrp="1"/>
          </p:cNvSpPr>
          <p:nvPr>
            <p:ph type="sldNum" sz="quarter" idx="12"/>
          </p:nvPr>
        </p:nvSpPr>
        <p:spPr>
          <a:xfrm>
            <a:off x="6457950" y="6356351"/>
            <a:ext cx="2057400" cy="365125"/>
          </a:xfrm>
          <a:noFill/>
        </p:spPr>
        <p:txBody>
          <a:bodyPr/>
          <a:lstStyle/>
          <a:p>
            <a:fld id="{F34E48C1-AE6F-1C43-A572-7307AD9C1149}" type="slidenum">
              <a:rPr lang="en-US" smtClean="0"/>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Data, information &amp; knowledge</a:t>
            </a:r>
          </a:p>
        </p:txBody>
      </p:sp>
      <p:sp>
        <p:nvSpPr>
          <p:cNvPr id="43012" name="Rectangle 3"/>
          <p:cNvSpPr>
            <a:spLocks noGrp="1" noChangeArrowheads="1"/>
          </p:cNvSpPr>
          <p:nvPr>
            <p:ph idx="1"/>
          </p:nvPr>
        </p:nvSpPr>
        <p:spPr>
          <a:xfrm>
            <a:off x="628650" y="1825625"/>
            <a:ext cx="7886700" cy="4351338"/>
          </a:xfrm>
          <a:noFill/>
        </p:spPr>
        <p:txBody>
          <a:bodyPr lIns="90488" tIns="44450" rIns="90488" bIns="44450"/>
          <a:lstStyle/>
          <a:p>
            <a:r>
              <a:rPr lang="en-US"/>
              <a:t>Data</a:t>
            </a:r>
          </a:p>
          <a:p>
            <a:pPr lvl="1"/>
            <a:r>
              <a:rPr lang="en-US"/>
              <a:t>Raw, unsummarized, and unanalyzed facts</a:t>
            </a:r>
            <a:endParaRPr lang="en-US" dirty="0"/>
          </a:p>
        </p:txBody>
      </p:sp>
      <p:sp>
        <p:nvSpPr>
          <p:cNvPr id="43010" name="Slide Number Placeholder 5"/>
          <p:cNvSpPr>
            <a:spLocks noGrp="1"/>
          </p:cNvSpPr>
          <p:nvPr>
            <p:ph type="sldNum" sz="quarter" idx="12"/>
          </p:nvPr>
        </p:nvSpPr>
        <p:spPr>
          <a:xfrm>
            <a:off x="6457950" y="6356351"/>
            <a:ext cx="2057400" cy="365125"/>
          </a:xfrm>
          <a:noFill/>
        </p:spPr>
        <p:txBody>
          <a:bodyPr/>
          <a:lstStyle/>
          <a:p>
            <a:fld id="{64FAF90F-39F6-3A4F-856A-622808C62310}" type="slidenum">
              <a:rPr lang="en-US" smtClean="0"/>
              <a:pPr/>
              <a:t>24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6667500"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Data, information &amp; knowledge</a:t>
            </a:r>
          </a:p>
        </p:txBody>
      </p:sp>
      <p:sp>
        <p:nvSpPr>
          <p:cNvPr id="43012" name="Rectangle 3"/>
          <p:cNvSpPr>
            <a:spLocks noGrp="1" noChangeArrowheads="1"/>
          </p:cNvSpPr>
          <p:nvPr>
            <p:ph idx="1"/>
          </p:nvPr>
        </p:nvSpPr>
        <p:spPr>
          <a:xfrm>
            <a:off x="628650" y="1825625"/>
            <a:ext cx="7886700" cy="4351338"/>
          </a:xfrm>
          <a:noFill/>
        </p:spPr>
        <p:txBody>
          <a:bodyPr lIns="90488" tIns="44450" rIns="90488" bIns="44450"/>
          <a:lstStyle/>
          <a:p>
            <a:r>
              <a:rPr lang="en-US"/>
              <a:t>Information</a:t>
            </a:r>
          </a:p>
          <a:p>
            <a:pPr lvl="1"/>
            <a:r>
              <a:rPr lang="en-US"/>
              <a:t>Data processed into a meaningful form</a:t>
            </a:r>
          </a:p>
          <a:p>
            <a:pPr lvl="1"/>
            <a:r>
              <a:rPr lang="en-US"/>
              <a:t>One person's information can be another's data</a:t>
            </a:r>
            <a:endParaRPr lang="en-US" dirty="0"/>
          </a:p>
        </p:txBody>
      </p:sp>
      <p:sp>
        <p:nvSpPr>
          <p:cNvPr id="43010" name="Slide Number Placeholder 5"/>
          <p:cNvSpPr>
            <a:spLocks noGrp="1"/>
          </p:cNvSpPr>
          <p:nvPr>
            <p:ph type="sldNum" sz="quarter" idx="12"/>
          </p:nvPr>
        </p:nvSpPr>
        <p:spPr>
          <a:xfrm>
            <a:off x="6457950" y="6356351"/>
            <a:ext cx="2057400" cy="365125"/>
          </a:xfrm>
          <a:noFill/>
        </p:spPr>
        <p:txBody>
          <a:bodyPr/>
          <a:lstStyle/>
          <a:p>
            <a:fld id="{64FAF90F-39F6-3A4F-856A-622808C62310}" type="slidenum">
              <a:rPr lang="en-US" smtClean="0"/>
              <a:pPr/>
              <a:t>25</a:t>
            </a:fld>
            <a:endParaRPr lang="en-US"/>
          </a:p>
        </p:txBody>
      </p:sp>
      <p:pic>
        <p:nvPicPr>
          <p:cNvPr id="5" name="Picture 4" descr="Screen Shot 2014-08-17 at 10.5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046071"/>
            <a:ext cx="6958665" cy="1821329"/>
          </a:xfrm>
          <a:prstGeom prst="rect">
            <a:avLst/>
          </a:prstGeom>
        </p:spPr>
      </p:pic>
    </p:spTree>
    <p:extLst>
      <p:ext uri="{BB962C8B-B14F-4D97-AF65-F5344CB8AC3E}">
        <p14:creationId xmlns:p14="http://schemas.microsoft.com/office/powerpoint/2010/main" val="39314995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Data, information &amp; knowledge</a:t>
            </a:r>
          </a:p>
        </p:txBody>
      </p:sp>
      <p:sp>
        <p:nvSpPr>
          <p:cNvPr id="43012" name="Rectangle 3"/>
          <p:cNvSpPr>
            <a:spLocks noGrp="1" noChangeArrowheads="1"/>
          </p:cNvSpPr>
          <p:nvPr>
            <p:ph idx="1"/>
          </p:nvPr>
        </p:nvSpPr>
        <p:spPr>
          <a:xfrm>
            <a:off x="628650" y="1825625"/>
            <a:ext cx="7886700" cy="4351338"/>
          </a:xfrm>
          <a:noFill/>
        </p:spPr>
        <p:txBody>
          <a:bodyPr lIns="90488" tIns="44450" rIns="90488" bIns="44450"/>
          <a:lstStyle/>
          <a:p>
            <a:r>
              <a:rPr lang="en-US" dirty="0"/>
              <a:t>Knowledge</a:t>
            </a:r>
          </a:p>
          <a:p>
            <a:pPr lvl="1"/>
            <a:r>
              <a:rPr lang="en-US" dirty="0"/>
              <a:t>Knowing what information is required</a:t>
            </a:r>
          </a:p>
          <a:p>
            <a:pPr lvl="1"/>
            <a:r>
              <a:rPr lang="en-US" dirty="0"/>
              <a:t>Knowing what the information means</a:t>
            </a:r>
          </a:p>
        </p:txBody>
      </p:sp>
      <p:sp>
        <p:nvSpPr>
          <p:cNvPr id="43010" name="Slide Number Placeholder 5"/>
          <p:cNvSpPr>
            <a:spLocks noGrp="1"/>
          </p:cNvSpPr>
          <p:nvPr>
            <p:ph type="sldNum" sz="quarter" idx="12"/>
          </p:nvPr>
        </p:nvSpPr>
        <p:spPr>
          <a:xfrm>
            <a:off x="6457950" y="6356351"/>
            <a:ext cx="2057400" cy="365125"/>
          </a:xfrm>
          <a:noFill/>
        </p:spPr>
        <p:txBody>
          <a:bodyPr/>
          <a:lstStyle/>
          <a:p>
            <a:fld id="{64FAF90F-39F6-3A4F-856A-622808C62310}" type="slidenum">
              <a:rPr lang="en-US" smtClean="0"/>
              <a:pPr/>
              <a:t>26</a:t>
            </a:fld>
            <a:endParaRPr lang="en-US"/>
          </a:p>
        </p:txBody>
      </p:sp>
      <p:pic>
        <p:nvPicPr>
          <p:cNvPr id="5" name="Picture 4" descr="Screen Shot 2014-08-17 at 10.5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934" y="4038599"/>
            <a:ext cx="6958665" cy="1821329"/>
          </a:xfrm>
          <a:prstGeom prst="rect">
            <a:avLst/>
          </a:prstGeom>
        </p:spPr>
      </p:pic>
      <p:sp>
        <p:nvSpPr>
          <p:cNvPr id="6" name="Oval 5"/>
          <p:cNvSpPr/>
          <p:nvPr/>
        </p:nvSpPr>
        <p:spPr bwMode="auto">
          <a:xfrm>
            <a:off x="3962400" y="5486400"/>
            <a:ext cx="685800" cy="381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410632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381000"/>
            <a:ext cx="8382000" cy="1066800"/>
          </a:xfrm>
          <a:noFill/>
        </p:spPr>
        <p:txBody>
          <a:bodyPr lIns="90488" tIns="44450" rIns="90488" bIns="44450" anchor="ctr"/>
          <a:lstStyle/>
          <a:p>
            <a:pPr eaLnBrk="1" hangingPunct="1"/>
            <a:r>
              <a:rPr lang="en-US"/>
              <a:t>Data, information &amp; knowledge</a:t>
            </a:r>
          </a:p>
        </p:txBody>
      </p:sp>
      <p:sp>
        <p:nvSpPr>
          <p:cNvPr id="44034" name="Slide Number Placeholder 5"/>
          <p:cNvSpPr>
            <a:spLocks noGrp="1"/>
          </p:cNvSpPr>
          <p:nvPr>
            <p:ph type="sldNum" sz="quarter" idx="12"/>
          </p:nvPr>
        </p:nvSpPr>
        <p:spPr>
          <a:noFill/>
        </p:spPr>
        <p:txBody>
          <a:bodyPr/>
          <a:lstStyle/>
          <a:p>
            <a:fld id="{CCC5D4EE-5BE7-A849-81D0-D97AF1043B60}" type="slidenum">
              <a:rPr lang="en-US" smtClean="0">
                <a:latin typeface="Arial" pitchFamily="-109" charset="0"/>
              </a:rPr>
              <a:pPr/>
              <a:t>27</a:t>
            </a:fld>
            <a:endParaRPr lang="en-US">
              <a:latin typeface="Arial" pitchFamily="-109" charset="0"/>
            </a:endParaRPr>
          </a:p>
        </p:txBody>
      </p:sp>
      <p:sp>
        <p:nvSpPr>
          <p:cNvPr id="44036" name="Rectangle 9"/>
          <p:cNvSpPr>
            <a:spLocks noChangeArrowheads="1"/>
          </p:cNvSpPr>
          <p:nvPr/>
        </p:nvSpPr>
        <p:spPr bwMode="auto">
          <a:xfrm>
            <a:off x="7613650" y="3284538"/>
            <a:ext cx="0" cy="365125"/>
          </a:xfrm>
          <a:prstGeom prst="rect">
            <a:avLst/>
          </a:prstGeom>
          <a:noFill/>
          <a:ln w="9525">
            <a:noFill/>
            <a:miter lim="800000"/>
            <a:headEnd/>
            <a:tailEnd/>
          </a:ln>
        </p:spPr>
        <p:txBody>
          <a:bodyPr wrap="none" lIns="0" tIns="0" rIns="0" bIns="0">
            <a:prstTxWarp prst="textNoShape">
              <a:avLst/>
            </a:prstTxWarp>
            <a:spAutoFit/>
          </a:bodyPr>
          <a:lstStyle/>
          <a:p>
            <a:endParaRPr lang="en-US">
              <a:latin typeface="Trebuchet MS" pitchFamily="-109" charset="0"/>
            </a:endParaRPr>
          </a:p>
        </p:txBody>
      </p:sp>
      <p:pic>
        <p:nvPicPr>
          <p:cNvPr id="2" name="Picture 1"/>
          <p:cNvPicPr>
            <a:picLocks noChangeAspect="1"/>
          </p:cNvPicPr>
          <p:nvPr/>
        </p:nvPicPr>
        <p:blipFill>
          <a:blip r:embed="rId2"/>
          <a:stretch>
            <a:fillRect/>
          </a:stretch>
        </p:blipFill>
        <p:spPr>
          <a:xfrm>
            <a:off x="685800" y="2743200"/>
            <a:ext cx="7886700" cy="20574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28650" y="365126"/>
            <a:ext cx="7886700" cy="1325563"/>
          </a:xfrm>
        </p:spPr>
        <p:txBody>
          <a:bodyPr/>
          <a:lstStyle/>
          <a:p>
            <a:r>
              <a:rPr lang="en-US"/>
              <a:t>Key points</a:t>
            </a:r>
            <a:endParaRPr lang="en-US" dirty="0"/>
          </a:p>
        </p:txBody>
      </p:sp>
      <p:sp>
        <p:nvSpPr>
          <p:cNvPr id="45060" name="Rectangle 3"/>
          <p:cNvSpPr>
            <a:spLocks noGrp="1" noChangeArrowheads="1"/>
          </p:cNvSpPr>
          <p:nvPr>
            <p:ph idx="1"/>
          </p:nvPr>
        </p:nvSpPr>
        <p:spPr>
          <a:xfrm>
            <a:off x="628650" y="1825625"/>
            <a:ext cx="7886700" cy="4351338"/>
          </a:xfrm>
        </p:spPr>
        <p:txBody>
          <a:bodyPr/>
          <a:lstStyle/>
          <a:p>
            <a:r>
              <a:rPr lang="en-US" dirty="0"/>
              <a:t>Organizations that effectively use data, information, and knowledge are more successful</a:t>
            </a:r>
          </a:p>
          <a:p>
            <a:r>
              <a:rPr lang="en-US" dirty="0"/>
              <a:t>The challenge is to develop data management and exploitation skills across an organization</a:t>
            </a:r>
          </a:p>
          <a:p>
            <a:r>
              <a:rPr lang="en-US" dirty="0"/>
              <a:t>Many organizations do not make effective use of the data they already have</a:t>
            </a:r>
          </a:p>
          <a:p>
            <a:pPr lvl="1"/>
            <a:r>
              <a:rPr lang="en-US" dirty="0"/>
              <a:t>Data rich – information poor</a:t>
            </a:r>
          </a:p>
          <a:p>
            <a:r>
              <a:rPr lang="en-US" dirty="0"/>
              <a:t>Data management is an enduring problem for nearly all organizations and societies</a:t>
            </a:r>
          </a:p>
        </p:txBody>
      </p:sp>
      <p:sp>
        <p:nvSpPr>
          <p:cNvPr id="45058" name="Slide Number Placeholder 5"/>
          <p:cNvSpPr>
            <a:spLocks noGrp="1"/>
          </p:cNvSpPr>
          <p:nvPr>
            <p:ph type="sldNum" sz="quarter" idx="12"/>
          </p:nvPr>
        </p:nvSpPr>
        <p:spPr>
          <a:xfrm>
            <a:off x="6457950" y="6356351"/>
            <a:ext cx="2057400" cy="365125"/>
          </a:xfrm>
          <a:noFill/>
        </p:spPr>
        <p:txBody>
          <a:bodyPr/>
          <a:lstStyle/>
          <a:p>
            <a:fld id="{F78CE9C3-33A3-8141-96C9-2175D90B4E61}" type="slidenum">
              <a:rPr lang="en-US" smtClean="0"/>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628650" y="365126"/>
            <a:ext cx="7886700" cy="1325563"/>
          </a:xfrm>
        </p:spPr>
        <p:txBody>
          <a:bodyPr/>
          <a:lstStyle/>
          <a:p>
            <a:r>
              <a:rPr lang="en-US" dirty="0"/>
              <a:t>Data management</a:t>
            </a:r>
          </a:p>
        </p:txBody>
      </p:sp>
      <p:sp>
        <p:nvSpPr>
          <p:cNvPr id="16388" name="Rectangle 5"/>
          <p:cNvSpPr>
            <a:spLocks noGrp="1" noChangeArrowheads="1"/>
          </p:cNvSpPr>
          <p:nvPr>
            <p:ph idx="1"/>
          </p:nvPr>
        </p:nvSpPr>
        <p:spPr>
          <a:xfrm>
            <a:off x="628650" y="1825625"/>
            <a:ext cx="7886700" cy="4351338"/>
          </a:xfrm>
        </p:spPr>
        <p:txBody>
          <a:bodyPr>
            <a:normAutofit/>
          </a:bodyPr>
          <a:lstStyle/>
          <a:p>
            <a:r>
              <a:rPr lang="en-US" dirty="0"/>
              <a:t>Data management, requires skills in designing, using, and managing organizational memory</a:t>
            </a:r>
          </a:p>
          <a:p>
            <a:r>
              <a:rPr lang="en-US" dirty="0"/>
              <a:t>Data managers need to see the organization as a social system and to understand data management technology</a:t>
            </a:r>
          </a:p>
          <a:p>
            <a:r>
              <a:rPr lang="en-US"/>
              <a:t>A </a:t>
            </a:r>
            <a:r>
              <a:rPr lang="en-US" dirty="0"/>
              <a:t>socio-technical perspective is a prerequisite for successful data management. </a:t>
            </a:r>
          </a:p>
          <a:p>
            <a:r>
              <a:rPr lang="en-US" dirty="0"/>
              <a:t>Today's organizations are data-driven, and decisions are increasingly based on insights arising from data analytics.</a:t>
            </a:r>
          </a:p>
        </p:txBody>
      </p:sp>
      <p:sp>
        <p:nvSpPr>
          <p:cNvPr id="16386" name="Slide Number Placeholder 5"/>
          <p:cNvSpPr>
            <a:spLocks noGrp="1"/>
          </p:cNvSpPr>
          <p:nvPr>
            <p:ph type="sldNum" sz="quarter" idx="12"/>
          </p:nvPr>
        </p:nvSpPr>
        <p:spPr>
          <a:xfrm>
            <a:off x="6457950" y="6356351"/>
            <a:ext cx="2057400" cy="365125"/>
          </a:xfrm>
          <a:noFill/>
        </p:spPr>
        <p:txBody>
          <a:bodyPr/>
          <a:lstStyle/>
          <a:p>
            <a:fld id="{461CF21C-21A7-FE4B-8C0F-2699F557BA09}" type="slidenum">
              <a:rPr lang="en-US" smtClean="0"/>
              <a:pPr/>
              <a:t>3</a:t>
            </a:fld>
            <a:endParaRPr lang="en-US"/>
          </a:p>
        </p:txBody>
      </p:sp>
    </p:spTree>
    <p:extLst>
      <p:ext uri="{BB962C8B-B14F-4D97-AF65-F5344CB8AC3E}">
        <p14:creationId xmlns:p14="http://schemas.microsoft.com/office/powerpoint/2010/main" val="17973692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28650" y="365126"/>
            <a:ext cx="7886700" cy="1325563"/>
          </a:xfrm>
        </p:spPr>
        <p:txBody>
          <a:bodyPr lIns="90488" tIns="44450" rIns="90488" bIns="44450">
            <a:normAutofit/>
          </a:bodyPr>
          <a:lstStyle/>
          <a:p>
            <a:r>
              <a:rPr lang="en-US"/>
              <a:t>Calendar</a:t>
            </a:r>
          </a:p>
        </p:txBody>
      </p:sp>
      <p:sp>
        <p:nvSpPr>
          <p:cNvPr id="18436" name="Rectangle 3"/>
          <p:cNvSpPr>
            <a:spLocks noGrp="1" noChangeArrowheads="1"/>
          </p:cNvSpPr>
          <p:nvPr>
            <p:ph idx="1"/>
          </p:nvPr>
        </p:nvSpPr>
        <p:spPr>
          <a:xfrm>
            <a:off x="628650" y="1825625"/>
            <a:ext cx="7886700" cy="4351338"/>
          </a:xfrm>
        </p:spPr>
        <p:txBody>
          <a:bodyPr lIns="90488" tIns="44450" rIns="90488" bIns="44450">
            <a:normAutofit/>
          </a:bodyPr>
          <a:lstStyle/>
          <a:p>
            <a:r>
              <a:rPr lang="en-US"/>
              <a:t>Organizing principles</a:t>
            </a:r>
          </a:p>
          <a:p>
            <a:pPr lvl="1"/>
            <a:r>
              <a:rPr lang="en-US"/>
              <a:t>Set amount of space</a:t>
            </a:r>
          </a:p>
          <a:p>
            <a:pPr lvl="1"/>
            <a:r>
              <a:rPr lang="en-US"/>
              <a:t>Ordering</a:t>
            </a:r>
          </a:p>
          <a:p>
            <a:pPr lvl="1"/>
            <a:r>
              <a:rPr lang="en-US"/>
              <a:t>Rapid access</a:t>
            </a:r>
          </a:p>
        </p:txBody>
      </p:sp>
      <p:sp>
        <p:nvSpPr>
          <p:cNvPr id="18434" name="Slide Number Placeholder 5"/>
          <p:cNvSpPr>
            <a:spLocks noGrp="1"/>
          </p:cNvSpPr>
          <p:nvPr>
            <p:ph type="sldNum" sz="quarter" idx="12"/>
          </p:nvPr>
        </p:nvSpPr>
        <p:spPr>
          <a:xfrm>
            <a:off x="6457950" y="6356351"/>
            <a:ext cx="2057400" cy="365125"/>
          </a:xfrm>
        </p:spPr>
        <p:txBody>
          <a:bodyPr>
            <a:normAutofit/>
          </a:bodyPr>
          <a:lstStyle/>
          <a:p>
            <a:fld id="{3502BAAA-E7C3-1D49-AAC4-F2EC4975BBD6}" type="slidenum">
              <a:rPr lang="en-US"/>
              <a:pPr/>
              <a:t>4</a:t>
            </a:fld>
            <a:endParaRPr lang="en-US"/>
          </a:p>
        </p:txBody>
      </p:sp>
      <p:pic>
        <p:nvPicPr>
          <p:cNvPr id="3" name="Picture 3"/>
          <p:cNvPicPr>
            <a:picLocks noChangeAspect="1" noChangeArrowheads="1"/>
          </p:cNvPicPr>
          <p:nvPr/>
        </p:nvPicPr>
        <p:blipFill>
          <a:blip r:embed="rId3"/>
          <a:stretch>
            <a:fillRect/>
          </a:stretch>
        </p:blipFill>
        <p:spPr bwMode="auto">
          <a:xfrm>
            <a:off x="5178531" y="909890"/>
            <a:ext cx="3356649" cy="5034973"/>
          </a:xfrm>
          <a:prstGeom prst="rect">
            <a:avLst/>
          </a:prstGeom>
          <a:noFill/>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55"/>
          <p:cNvSpPr>
            <a:spLocks noGrp="1" noChangeArrowheads="1"/>
          </p:cNvSpPr>
          <p:nvPr>
            <p:ph type="title"/>
          </p:nvPr>
        </p:nvSpPr>
        <p:spPr>
          <a:xfrm>
            <a:off x="628650" y="365126"/>
            <a:ext cx="7886700" cy="1325563"/>
          </a:xfrm>
        </p:spPr>
        <p:txBody>
          <a:bodyPr>
            <a:normAutofit/>
          </a:bodyPr>
          <a:lstStyle/>
          <a:p>
            <a:r>
              <a:rPr lang="en-US" dirty="0"/>
              <a:t>Address book</a:t>
            </a:r>
          </a:p>
        </p:txBody>
      </p:sp>
      <p:sp>
        <p:nvSpPr>
          <p:cNvPr id="20484" name="Rectangle 56"/>
          <p:cNvSpPr>
            <a:spLocks noGrp="1" noChangeArrowheads="1"/>
          </p:cNvSpPr>
          <p:nvPr>
            <p:ph idx="1"/>
          </p:nvPr>
        </p:nvSpPr>
        <p:spPr>
          <a:xfrm>
            <a:off x="628650" y="1825625"/>
            <a:ext cx="7886700" cy="4351338"/>
          </a:xfrm>
        </p:spPr>
        <p:txBody>
          <a:bodyPr>
            <a:normAutofit/>
          </a:bodyPr>
          <a:lstStyle/>
          <a:p>
            <a:r>
              <a:rPr lang="en-US"/>
              <a:t>Organizing principles</a:t>
            </a:r>
          </a:p>
          <a:p>
            <a:pPr lvl="1"/>
            <a:r>
              <a:rPr lang="en-US"/>
              <a:t>Pre-formatted storage space</a:t>
            </a:r>
          </a:p>
          <a:p>
            <a:pPr lvl="1"/>
            <a:r>
              <a:rPr lang="en-US"/>
              <a:t>Ordering</a:t>
            </a:r>
          </a:p>
          <a:p>
            <a:pPr lvl="1"/>
            <a:r>
              <a:rPr lang="en-US"/>
              <a:t>Rapid access</a:t>
            </a:r>
          </a:p>
        </p:txBody>
      </p:sp>
      <p:sp>
        <p:nvSpPr>
          <p:cNvPr id="20482" name="Slide Number Placeholder 5"/>
          <p:cNvSpPr>
            <a:spLocks noGrp="1"/>
          </p:cNvSpPr>
          <p:nvPr>
            <p:ph type="sldNum" sz="quarter" idx="12"/>
          </p:nvPr>
        </p:nvSpPr>
        <p:spPr>
          <a:xfrm>
            <a:off x="6457950" y="6356351"/>
            <a:ext cx="2057400" cy="365125"/>
          </a:xfrm>
        </p:spPr>
        <p:txBody>
          <a:bodyPr>
            <a:normAutofit/>
          </a:bodyPr>
          <a:lstStyle/>
          <a:p>
            <a:fld id="{6C1E3BB1-DC9A-0A4D-BC2A-84CA0B661D51}" type="slidenum">
              <a:rPr lang="en-US"/>
              <a:pPr/>
              <a:t>5</a:t>
            </a:fld>
            <a:endParaRPr lang="en-US"/>
          </a:p>
        </p:txBody>
      </p:sp>
      <p:pic>
        <p:nvPicPr>
          <p:cNvPr id="2" name="Picture 2"/>
          <p:cNvPicPr>
            <a:picLocks noChangeAspect="1" noChangeArrowheads="1"/>
          </p:cNvPicPr>
          <p:nvPr/>
        </p:nvPicPr>
        <p:blipFill>
          <a:blip r:embed="rId3"/>
          <a:stretch>
            <a:fillRect/>
          </a:stretch>
        </p:blipFill>
        <p:spPr bwMode="auto">
          <a:xfrm>
            <a:off x="5178531" y="909890"/>
            <a:ext cx="3356649" cy="5034973"/>
          </a:xfrm>
          <a:prstGeom prst="rect">
            <a:avLst/>
          </a:prstGeom>
          <a:noFill/>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28650" y="365126"/>
            <a:ext cx="7886700" cy="1325563"/>
          </a:xfrm>
        </p:spPr>
        <p:txBody>
          <a:bodyPr lIns="90488" tIns="44450" rIns="90488" bIns="44450">
            <a:normAutofit/>
          </a:bodyPr>
          <a:lstStyle/>
          <a:p>
            <a:r>
              <a:rPr lang="en-US"/>
              <a:t>To do list</a:t>
            </a:r>
          </a:p>
        </p:txBody>
      </p:sp>
      <p:sp>
        <p:nvSpPr>
          <p:cNvPr id="22532" name="Rectangle 3"/>
          <p:cNvSpPr>
            <a:spLocks noGrp="1" noChangeArrowheads="1"/>
          </p:cNvSpPr>
          <p:nvPr>
            <p:ph idx="1"/>
          </p:nvPr>
        </p:nvSpPr>
        <p:spPr>
          <a:xfrm>
            <a:off x="628650" y="1825625"/>
            <a:ext cx="7886700" cy="4351338"/>
          </a:xfrm>
        </p:spPr>
        <p:txBody>
          <a:bodyPr lIns="90488" tIns="44450" rIns="90488" bIns="44450">
            <a:normAutofit/>
          </a:bodyPr>
          <a:lstStyle/>
          <a:p>
            <a:r>
              <a:rPr lang="en-US"/>
              <a:t>Organizing principles</a:t>
            </a:r>
          </a:p>
          <a:p>
            <a:pPr lvl="1"/>
            <a:r>
              <a:rPr lang="en-US"/>
              <a:t>Structure</a:t>
            </a:r>
          </a:p>
          <a:p>
            <a:pPr lvl="1"/>
            <a:r>
              <a:rPr lang="en-US"/>
              <a:t>Rapid scan support</a:t>
            </a:r>
          </a:p>
        </p:txBody>
      </p:sp>
      <p:sp>
        <p:nvSpPr>
          <p:cNvPr id="22530" name="Slide Number Placeholder 5"/>
          <p:cNvSpPr>
            <a:spLocks noGrp="1"/>
          </p:cNvSpPr>
          <p:nvPr>
            <p:ph type="sldNum" sz="quarter" idx="12"/>
          </p:nvPr>
        </p:nvSpPr>
        <p:spPr>
          <a:xfrm>
            <a:off x="6457950" y="6356351"/>
            <a:ext cx="2057400" cy="365125"/>
          </a:xfrm>
        </p:spPr>
        <p:txBody>
          <a:bodyPr>
            <a:normAutofit/>
          </a:bodyPr>
          <a:lstStyle/>
          <a:p>
            <a:fld id="{1CF96F3E-A0BA-EE48-A8B7-62E5066AA830}" type="slidenum">
              <a:rPr lang="en-US"/>
              <a:pPr/>
              <a:t>6</a:t>
            </a:fld>
            <a:endParaRPr lang="en-US"/>
          </a:p>
        </p:txBody>
      </p:sp>
      <p:pic>
        <p:nvPicPr>
          <p:cNvPr id="2" name="Picture 2"/>
          <p:cNvPicPr>
            <a:picLocks noChangeAspect="1" noChangeArrowheads="1"/>
          </p:cNvPicPr>
          <p:nvPr/>
        </p:nvPicPr>
        <p:blipFill>
          <a:blip r:embed="rId2"/>
          <a:stretch>
            <a:fillRect/>
          </a:stretch>
        </p:blipFill>
        <p:spPr bwMode="auto">
          <a:xfrm>
            <a:off x="5158701" y="838200"/>
            <a:ext cx="3356649" cy="5034973"/>
          </a:xfrm>
          <a:prstGeom prst="rect">
            <a:avLst/>
          </a:prstGeom>
          <a:noFill/>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a:xfrm>
            <a:off x="628650" y="365126"/>
            <a:ext cx="7886700" cy="1325563"/>
          </a:xfrm>
        </p:spPr>
        <p:txBody>
          <a:bodyPr/>
          <a:lstStyle/>
          <a:p>
            <a:r>
              <a:rPr lang="en-US"/>
              <a:t>Comparison of data </a:t>
            </a:r>
            <a:br>
              <a:rPr lang="en-US"/>
            </a:br>
            <a:r>
              <a:rPr lang="en-US"/>
              <a:t>management systems</a:t>
            </a:r>
          </a:p>
        </p:txBody>
      </p:sp>
      <p:sp>
        <p:nvSpPr>
          <p:cNvPr id="23556" name="Rectangle 5"/>
          <p:cNvSpPr>
            <a:spLocks noGrp="1" noChangeArrowheads="1"/>
          </p:cNvSpPr>
          <p:nvPr>
            <p:ph idx="1"/>
          </p:nvPr>
        </p:nvSpPr>
        <p:spPr>
          <a:xfrm>
            <a:off x="628650" y="1825625"/>
            <a:ext cx="7886700" cy="4351338"/>
          </a:xfrm>
        </p:spPr>
        <p:txBody>
          <a:bodyPr/>
          <a:lstStyle/>
          <a:p>
            <a:r>
              <a:rPr lang="en-US" dirty="0"/>
              <a:t>Internal</a:t>
            </a:r>
          </a:p>
          <a:p>
            <a:pPr lvl="1"/>
            <a:r>
              <a:rPr lang="en-US" dirty="0"/>
              <a:t>Small</a:t>
            </a:r>
          </a:p>
          <a:p>
            <a:pPr lvl="1"/>
            <a:r>
              <a:rPr lang="en-US" dirty="0"/>
              <a:t>Fast for limited retrieval</a:t>
            </a:r>
          </a:p>
          <a:p>
            <a:pPr lvl="1"/>
            <a:r>
              <a:rPr lang="en-US" dirty="0"/>
              <a:t>Convenient</a:t>
            </a:r>
          </a:p>
          <a:p>
            <a:r>
              <a:rPr lang="en-US" dirty="0"/>
              <a:t>External</a:t>
            </a:r>
          </a:p>
          <a:p>
            <a:pPr lvl="1"/>
            <a:r>
              <a:rPr lang="en-US" dirty="0"/>
              <a:t>Large</a:t>
            </a:r>
          </a:p>
          <a:p>
            <a:pPr lvl="1"/>
            <a:r>
              <a:rPr lang="en-US" dirty="0"/>
              <a:t>Slow for limited retrieval</a:t>
            </a:r>
          </a:p>
          <a:p>
            <a:pPr lvl="2"/>
            <a:r>
              <a:rPr lang="en-US" dirty="0"/>
              <a:t>Overhead of using a device</a:t>
            </a:r>
          </a:p>
          <a:p>
            <a:pPr lvl="1"/>
            <a:r>
              <a:rPr lang="en-US" dirty="0"/>
              <a:t>Need to have handy</a:t>
            </a:r>
          </a:p>
        </p:txBody>
      </p:sp>
      <p:sp>
        <p:nvSpPr>
          <p:cNvPr id="23554" name="Slide Number Placeholder 5"/>
          <p:cNvSpPr>
            <a:spLocks noGrp="1"/>
          </p:cNvSpPr>
          <p:nvPr>
            <p:ph type="sldNum" sz="quarter" idx="12"/>
          </p:nvPr>
        </p:nvSpPr>
        <p:spPr>
          <a:xfrm>
            <a:off x="6457950" y="6356351"/>
            <a:ext cx="2057400" cy="365125"/>
          </a:xfrm>
          <a:noFill/>
        </p:spPr>
        <p:txBody>
          <a:bodyPr/>
          <a:lstStyle/>
          <a:p>
            <a:fld id="{153C489F-F7AC-494F-B192-1F93D175B1EC}" type="slidenum">
              <a:rPr lang="en-US" smtClean="0"/>
              <a:pPr/>
              <a:t>7</a:t>
            </a:fld>
            <a:endParaRPr lang="en-US"/>
          </a:p>
        </p:txBody>
      </p:sp>
      <p:sp>
        <p:nvSpPr>
          <p:cNvPr id="6" name="AutoShape 7"/>
          <p:cNvSpPr>
            <a:spLocks noChangeArrowheads="1"/>
          </p:cNvSpPr>
          <p:nvPr/>
        </p:nvSpPr>
        <p:spPr bwMode="auto">
          <a:xfrm>
            <a:off x="6096000" y="4191000"/>
            <a:ext cx="2743200" cy="2341304"/>
          </a:xfrm>
          <a:prstGeom prst="foldedCorner">
            <a:avLst>
              <a:gd name="adj" fmla="val 12500"/>
            </a:avLst>
          </a:prstGeom>
          <a:solidFill>
            <a:srgbClr val="FFFF66"/>
          </a:solidFill>
          <a:ln w="12700">
            <a:solidFill>
              <a:schemeClr val="tx1"/>
            </a:solidFill>
            <a:round/>
            <a:headEnd/>
            <a:tailEnd/>
          </a:ln>
        </p:spPr>
        <p:txBody>
          <a:bodyPr anchor="ctr">
            <a:prstTxWarp prst="textNoShape">
              <a:avLst/>
            </a:prstTxWarp>
            <a:spAutoFit/>
          </a:bodyPr>
          <a:lstStyle/>
          <a:p>
            <a:pPr>
              <a:spcBef>
                <a:spcPct val="50000"/>
              </a:spcBef>
            </a:pPr>
            <a:r>
              <a:rPr lang="en-US" altLang="ja-JP" sz="1600" i="1" dirty="0">
                <a:latin typeface="Georgia" pitchFamily="-109" charset="0"/>
              </a:rPr>
              <a:t>Much smaller creatures than humans could not develop the complexity necessary for intelligence; much larger ones would be limited by the time it takes information to travel across their brains</a:t>
            </a:r>
            <a:endParaRPr lang="en-US" sz="1400" b="1" i="1" dirty="0">
              <a:solidFill>
                <a:srgbClr val="000000"/>
              </a:solidFill>
              <a:latin typeface="Georgia" pitchFamily="-109" charset="0"/>
              <a:ea typeface="Osaka" pitchFamily="-109" charset="-128"/>
              <a:cs typeface="Osaka" pitchFamily="-109"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28650" y="365126"/>
            <a:ext cx="7886700" cy="1325563"/>
          </a:xfrm>
          <a:noFill/>
        </p:spPr>
        <p:txBody>
          <a:bodyPr lIns="90488" tIns="44450" rIns="90488" bIns="44450" anchor="ctr"/>
          <a:lstStyle/>
          <a:p>
            <a:r>
              <a:rPr lang="en-US"/>
              <a:t>Organizational data management</a:t>
            </a:r>
          </a:p>
        </p:txBody>
      </p:sp>
      <p:sp>
        <p:nvSpPr>
          <p:cNvPr id="25604" name="Rectangle 3"/>
          <p:cNvSpPr>
            <a:spLocks noGrp="1" noChangeArrowheads="1"/>
          </p:cNvSpPr>
          <p:nvPr>
            <p:ph idx="1"/>
          </p:nvPr>
        </p:nvSpPr>
        <p:spPr>
          <a:xfrm>
            <a:off x="628650" y="1825625"/>
            <a:ext cx="7886700" cy="4351338"/>
          </a:xfrm>
        </p:spPr>
        <p:txBody>
          <a:bodyPr/>
          <a:lstStyle/>
          <a:p>
            <a:r>
              <a:rPr lang="en-US" dirty="0"/>
              <a:t>Organizations, like people, need to remember many things</a:t>
            </a:r>
          </a:p>
          <a:p>
            <a:r>
              <a:rPr lang="en-US" dirty="0"/>
              <a:t>Deciding where and how to store data frequently involves a trade-off</a:t>
            </a:r>
          </a:p>
          <a:p>
            <a:r>
              <a:rPr lang="en-US" dirty="0"/>
              <a:t>Organizational data are used by a variety of information systems</a:t>
            </a:r>
          </a:p>
        </p:txBody>
      </p:sp>
      <p:sp>
        <p:nvSpPr>
          <p:cNvPr id="25602" name="Slide Number Placeholder 5"/>
          <p:cNvSpPr>
            <a:spLocks noGrp="1"/>
          </p:cNvSpPr>
          <p:nvPr>
            <p:ph type="sldNum" sz="quarter" idx="12"/>
          </p:nvPr>
        </p:nvSpPr>
        <p:spPr>
          <a:xfrm>
            <a:off x="6457950" y="6356351"/>
            <a:ext cx="2057400" cy="365125"/>
          </a:xfrm>
          <a:noFill/>
        </p:spPr>
        <p:txBody>
          <a:bodyPr/>
          <a:lstStyle/>
          <a:p>
            <a:fld id="{09753820-FC6B-C245-BDF9-92DC922332FC}" type="slidenum">
              <a:rPr lang="en-US" smtClean="0"/>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GB"/>
              <a:t>Types of information systems</a:t>
            </a:r>
          </a:p>
        </p:txBody>
      </p:sp>
      <p:sp>
        <p:nvSpPr>
          <p:cNvPr id="27650" name="Slide Number Placeholder 4"/>
          <p:cNvSpPr>
            <a:spLocks noGrp="1"/>
          </p:cNvSpPr>
          <p:nvPr>
            <p:ph type="sldNum" sz="quarter" idx="12"/>
          </p:nvPr>
        </p:nvSpPr>
        <p:spPr>
          <a:noFill/>
        </p:spPr>
        <p:txBody>
          <a:bodyPr/>
          <a:lstStyle/>
          <a:p>
            <a:fld id="{4A5094A4-BF18-F247-B7AC-7CD5D56F7D76}" type="slidenum">
              <a:rPr lang="en-US" smtClean="0">
                <a:latin typeface="Arial" pitchFamily="-109" charset="0"/>
              </a:rPr>
              <a:pPr/>
              <a:t>9</a:t>
            </a:fld>
            <a:endParaRPr lang="en-US">
              <a:latin typeface="Arial" pitchFamily="-109" charset="0"/>
            </a:endParaRPr>
          </a:p>
        </p:txBody>
      </p:sp>
      <p:graphicFrame>
        <p:nvGraphicFramePr>
          <p:cNvPr id="11375" name="Group 111"/>
          <p:cNvGraphicFramePr>
            <a:graphicFrameLocks noGrp="1"/>
          </p:cNvGraphicFramePr>
          <p:nvPr>
            <p:extLst>
              <p:ext uri="{D42A27DB-BD31-4B8C-83A1-F6EECF244321}">
                <p14:modId xmlns:p14="http://schemas.microsoft.com/office/powerpoint/2010/main" val="663684020"/>
              </p:ext>
            </p:extLst>
          </p:nvPr>
        </p:nvGraphicFramePr>
        <p:xfrm>
          <a:off x="627685" y="1608382"/>
          <a:ext cx="7772400" cy="4599940"/>
        </p:xfrm>
        <a:graphic>
          <a:graphicData uri="http://schemas.openxmlformats.org/drawingml/2006/table">
            <a:tbl>
              <a:tblPr firstRow="1">
                <a:tableStyleId>{912C8C85-51F0-491E-9774-3900AFEF0FD7}</a:tableStyleId>
              </a:tblPr>
              <a:tblGrid>
                <a:gridCol w="11430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Type of IS</a:t>
                      </a:r>
                      <a:endParaRPr kumimoji="0" lang="en-US" sz="1600" b="0" i="0" u="none" strike="noStrike" cap="none" normalizeH="0" baseline="0" dirty="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System's purpose</a:t>
                      </a:r>
                      <a:endParaRPr kumimoji="0" lang="en-US" sz="1600" b="0" i="0" u="none" strike="noStrike" cap="none" normalizeH="0" baseline="0" dirty="0">
                        <a:ln>
                          <a:noFill/>
                        </a:ln>
                        <a:solidFill>
                          <a:schemeClr val="tx1"/>
                        </a:solidFill>
                        <a:effectLst/>
                        <a:latin typeface="Trebuchet MS" charset="0"/>
                      </a:endParaRPr>
                    </a:p>
                  </a:txBody>
                  <a:tcPr horzOverflow="overflow"/>
                </a:tc>
                <a:extLst>
                  <a:ext uri="{0D108BD9-81ED-4DB2-BD59-A6C34878D82A}">
                    <a16:rowId xmlns:a16="http://schemas.microsoft.com/office/drawing/2014/main" val="10000"/>
                  </a:ext>
                </a:extLst>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TPS</a:t>
                      </a:r>
                      <a:endParaRPr kumimoji="0" lang="en-US" sz="1600" b="0" i="0" u="none" strike="noStrike" cap="none" normalizeH="0" baseline="0" dirty="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Transaction processing system: Collects and stores data from routine transactions</a:t>
                      </a:r>
                      <a:endParaRPr kumimoji="0" lang="en-US" sz="16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1"/>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MIS</a:t>
                      </a:r>
                      <a:endParaRPr kumimoji="0" lang="en-US" sz="16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Management information system: Converts data from a TPS into information for planning, controlling, and managing an organization</a:t>
                      </a:r>
                      <a:endParaRPr kumimoji="0" lang="en-US" sz="16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DSS</a:t>
                      </a:r>
                      <a:endParaRPr kumimoji="0" lang="en-US" sz="16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a:ln>
                            <a:noFill/>
                          </a:ln>
                          <a:effectLst/>
                        </a:rPr>
                        <a:t>Decision support system: Supports managerial decision making by providing models for processing and analysing data</a:t>
                      </a:r>
                      <a:endParaRPr kumimoji="0" lang="en-US" sz="1600" b="0" i="0" u="none" strike="noStrike" cap="none" normalizeH="0" baseline="0" dirty="0">
                        <a:ln>
                          <a:noFill/>
                        </a:ln>
                        <a:solidFill>
                          <a:schemeClr val="tx1"/>
                        </a:solidFill>
                        <a:effectLst/>
                        <a:latin typeface="Trebuchet MS" charset="0"/>
                      </a:endParaRPr>
                    </a:p>
                  </a:txBody>
                  <a:tcPr horzOverflow="overflow"/>
                </a:tc>
                <a:extLst>
                  <a:ext uri="{0D108BD9-81ED-4DB2-BD59-A6C34878D82A}">
                    <a16:rowId xmlns:a16="http://schemas.microsoft.com/office/drawing/2014/main" val="10003"/>
                  </a:ext>
                </a:extLst>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EIS</a:t>
                      </a:r>
                      <a:endParaRPr kumimoji="0" lang="en-US" sz="16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Executive information system: Provides senior management with information necessary to monitor organizational performance, and develop and implement strategies</a:t>
                      </a:r>
                      <a:endParaRPr kumimoji="0" lang="en-US" sz="16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4"/>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OLAP</a:t>
                      </a:r>
                      <a:endParaRPr kumimoji="0" lang="en-US" sz="16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Online analytical processing: Presents a multidimensional, logical view of data</a:t>
                      </a:r>
                      <a:endParaRPr kumimoji="0" lang="en-US" sz="16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5"/>
                  </a:ext>
                </a:extLst>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Data mining</a:t>
                      </a:r>
                      <a:endParaRPr kumimoji="0" lang="en-US" sz="16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a:ln>
                            <a:noFill/>
                          </a:ln>
                          <a:effectLst/>
                        </a:rPr>
                        <a:t>Uses statistical analysis and artificial intelligence techniques to identify hidden relationships in data</a:t>
                      </a:r>
                      <a:endParaRPr kumimoji="0" lang="en-US" sz="1600" b="0" i="0" u="none" strike="noStrike" cap="none" normalizeH="0" baseline="0">
                        <a:ln>
                          <a:noFill/>
                        </a:ln>
                        <a:solidFill>
                          <a:schemeClr val="tx1"/>
                        </a:solidFill>
                        <a:effectLst/>
                        <a:latin typeface="Trebuchet MS" charset="0"/>
                      </a:endParaRPr>
                    </a:p>
                  </a:txBody>
                  <a:tcPr horzOverflow="overflow"/>
                </a:tc>
                <a:extLst>
                  <a:ext uri="{0D108BD9-81ED-4DB2-BD59-A6C34878D82A}">
                    <a16:rowId xmlns:a16="http://schemas.microsoft.com/office/drawing/2014/main" val="10006"/>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a:ln>
                            <a:noFill/>
                          </a:ln>
                          <a:effectLst/>
                        </a:rPr>
                        <a:t>BI</a:t>
                      </a:r>
                      <a:endParaRPr kumimoji="0" lang="en-US" sz="1600" b="0" i="0" u="none" strike="noStrike" cap="none" normalizeH="0" baseline="0">
                        <a:ln>
                          <a:noFill/>
                        </a:ln>
                        <a:solidFill>
                          <a:schemeClr val="tx1"/>
                        </a:solidFill>
                        <a:effectLst/>
                        <a:latin typeface="Trebuchet MS"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Business intelligence: Systems for gathering, storing, analyzing, and accessing data to improve decision-making</a:t>
                      </a:r>
                      <a:endParaRPr kumimoji="0" lang="en-US" sz="1600" b="0" i="0" u="none" strike="noStrike" cap="none" normalizeH="0" baseline="0" dirty="0">
                        <a:ln>
                          <a:noFill/>
                        </a:ln>
                        <a:solidFill>
                          <a:schemeClr val="tx1"/>
                        </a:solidFill>
                        <a:effectLst/>
                        <a:latin typeface="Trebuchet MS" charset="0"/>
                      </a:endParaRPr>
                    </a:p>
                  </a:txBody>
                  <a:tcPr horzOverflow="overflow"/>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3469</TotalTime>
  <Words>845</Words>
  <Application>Microsoft Macintosh PowerPoint</Application>
  <PresentationFormat>On-screen Show (4:3)</PresentationFormat>
  <Paragraphs>203</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Times</vt:lpstr>
      <vt:lpstr>Trebuchet MS</vt:lpstr>
      <vt:lpstr>Office Theme</vt:lpstr>
      <vt:lpstr>Managing Data</vt:lpstr>
      <vt:lpstr>Individual data management</vt:lpstr>
      <vt:lpstr>Data management</vt:lpstr>
      <vt:lpstr>Calendar</vt:lpstr>
      <vt:lpstr>Address book</vt:lpstr>
      <vt:lpstr>To do list</vt:lpstr>
      <vt:lpstr>Comparison of data  management systems</vt:lpstr>
      <vt:lpstr>Organizational data management</vt:lpstr>
      <vt:lpstr>Types of information systems</vt:lpstr>
      <vt:lpstr>The information systems cycle</vt:lpstr>
      <vt:lpstr>Fundamental systems</vt:lpstr>
      <vt:lpstr>Desirable attributes of a data  management system</vt:lpstr>
      <vt:lpstr>Components of  organizational memory</vt:lpstr>
      <vt:lpstr>People</vt:lpstr>
      <vt:lpstr>Table</vt:lpstr>
      <vt:lpstr>Content Management</vt:lpstr>
      <vt:lpstr>Multimedia Management</vt:lpstr>
      <vt:lpstr>Models</vt:lpstr>
      <vt:lpstr>Knowledge</vt:lpstr>
      <vt:lpstr>Decisions</vt:lpstr>
      <vt:lpstr>Specialized memories</vt:lpstr>
      <vt:lpstr>External memories</vt:lpstr>
      <vt:lpstr>Problems with data  management systems</vt:lpstr>
      <vt:lpstr>Data, information &amp; knowledge</vt:lpstr>
      <vt:lpstr>Data, information &amp; knowledge</vt:lpstr>
      <vt:lpstr>Data, information &amp; knowledge</vt:lpstr>
      <vt:lpstr>Data, information &amp; knowledge</vt:lpstr>
      <vt:lpstr>Key points</vt:lpstr>
    </vt:vector>
  </TitlesOfParts>
  <Company>The University of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Data</dc:title>
  <cp:lastModifiedBy>Richard T Watson</cp:lastModifiedBy>
  <cp:revision>44</cp:revision>
  <dcterms:created xsi:type="dcterms:W3CDTF">2010-12-22T17:46:51Z</dcterms:created>
  <dcterms:modified xsi:type="dcterms:W3CDTF">2022-09-05T19:14:52Z</dcterms:modified>
</cp:coreProperties>
</file>