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5" r:id="rId1"/>
  </p:sldMasterIdLst>
  <p:notesMasterIdLst>
    <p:notesMasterId r:id="rId45"/>
  </p:notesMasterIdLst>
  <p:handoutMasterIdLst>
    <p:handoutMasterId r:id="rId46"/>
  </p:handoutMasterIdLst>
  <p:sldIdLst>
    <p:sldId id="256" r:id="rId2"/>
    <p:sldId id="257" r:id="rId3"/>
    <p:sldId id="258" r:id="rId4"/>
    <p:sldId id="259" r:id="rId5"/>
    <p:sldId id="260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4" r:id="rId16"/>
    <p:sldId id="306" r:id="rId17"/>
    <p:sldId id="261" r:id="rId18"/>
    <p:sldId id="262" r:id="rId19"/>
    <p:sldId id="263" r:id="rId20"/>
    <p:sldId id="264" r:id="rId21"/>
    <p:sldId id="265" r:id="rId22"/>
    <p:sldId id="266" r:id="rId23"/>
    <p:sldId id="267" r:id="rId24"/>
    <p:sldId id="268" r:id="rId25"/>
    <p:sldId id="269" r:id="rId26"/>
    <p:sldId id="270" r:id="rId27"/>
    <p:sldId id="271" r:id="rId28"/>
    <p:sldId id="272" r:id="rId29"/>
    <p:sldId id="273" r:id="rId30"/>
    <p:sldId id="274" r:id="rId31"/>
    <p:sldId id="275" r:id="rId32"/>
    <p:sldId id="276" r:id="rId33"/>
    <p:sldId id="277" r:id="rId34"/>
    <p:sldId id="278" r:id="rId35"/>
    <p:sldId id="279" r:id="rId36"/>
    <p:sldId id="280" r:id="rId37"/>
    <p:sldId id="288" r:id="rId38"/>
    <p:sldId id="289" r:id="rId39"/>
    <p:sldId id="290" r:id="rId40"/>
    <p:sldId id="291" r:id="rId41"/>
    <p:sldId id="292" r:id="rId42"/>
    <p:sldId id="281" r:id="rId43"/>
    <p:sldId id="293" r:id="rId44"/>
  </p:sldIdLst>
  <p:sldSz cx="9144000" cy="6858000" type="letter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774" autoAdjust="0"/>
    <p:restoredTop sz="88980" autoAdjust="0"/>
  </p:normalViewPr>
  <p:slideViewPr>
    <p:cSldViewPr>
      <p:cViewPr varScale="1">
        <p:scale>
          <a:sx n="113" d="100"/>
          <a:sy n="113" d="100"/>
        </p:scale>
        <p:origin x="136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42010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8932011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614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BA4CA-559C-7742-9EAF-FBBBDB9E77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E46D20-FC87-3B47-BCF5-FA5B932690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AA6E9A-964F-164A-86FD-9A79FC8E2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A80CB-29C9-474E-B0FE-81AAC1F85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FE888-7B47-504D-9DE7-71C69437D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E8D52-401C-6D47-9B66-0F50E5EF37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100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1AD85-A2EB-4743-A4C1-00F51AF0E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5651AD-A6DF-E345-9076-B6A411658D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596B0-92FA-CC4C-BF93-FD36851A9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8BDE30-6BE9-1A40-B76B-7AA6A332F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163BD0-B264-AD4A-B613-85020A557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8CD7-0F49-C947-A031-6C9F378530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409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7E0D80-2F1C-E84A-A624-B723DD7BC1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A634A0-2C10-8E45-B1D5-D0E2A305FB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D67669-1229-414C-8688-1F619079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30FB9-A8D7-424C-8642-85A61BE0A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DC29CC-1C56-6F43-BFD6-307C10EFE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68B1-3BF3-6047-B534-B228B09CC9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444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600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66575774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062038" y="1766888"/>
            <a:ext cx="7769225" cy="4113212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400800"/>
            <a:ext cx="838200" cy="457200"/>
          </a:xfrm>
        </p:spPr>
        <p:txBody>
          <a:bodyPr/>
          <a:lstStyle>
            <a:lvl1pPr>
              <a:defRPr smtClean="0"/>
            </a:lvl1pPr>
          </a:lstStyle>
          <a:p>
            <a:fld id="{482F3BE0-D8AA-0B4A-A0AD-C544361577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4093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062038" y="1766888"/>
            <a:ext cx="7769225" cy="4113212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400800"/>
            <a:ext cx="838200" cy="457200"/>
          </a:xfrm>
        </p:spPr>
        <p:txBody>
          <a:bodyPr/>
          <a:lstStyle>
            <a:lvl1pPr>
              <a:defRPr smtClean="0"/>
            </a:lvl1pPr>
          </a:lstStyle>
          <a:p>
            <a:fld id="{3DD488CA-3DCD-DC4A-B600-C99C1FE867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094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EE88F-AFD4-4A41-9007-6531CCC4B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4986B-C89C-364F-A719-61DEAB1A3E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DBEB96-E6FD-B346-950A-B1AA77716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4D2B43-DA35-A74A-A699-0B34CFA65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DA311-E0EB-DD40-851A-855803E4F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E7C8D-2343-3244-BBAE-3CFA5E9B47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302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43FFA-704B-E642-98FF-D37168E30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9A0DE-2F97-E54A-940C-F29C4C0DB2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11FC1B-D008-D94F-B1B6-C4E13AC69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7AEC88-A988-1E45-8060-D362D6E7F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7C0493-7F14-1D46-B5A1-5776D0B9F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3FD35-9D8E-E54C-BA82-01C8283DD3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729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82F1B-667C-5A41-9CDC-C5CD197AA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2B7BC6-CDD6-FB4E-A8B4-1D25B098FD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149A53-69BC-9049-AA5C-B751699183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0CC37-1418-414A-9D03-C05C20D9E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D26182-C8BE-6B45-91C4-066B44883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AF17D4-B32C-BE45-9FE3-915BCBB9D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05B8C-3975-E046-A69A-3EB75335C4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5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356C6-4AA2-8549-9AA1-6B10F5582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2188D2-9DD1-B746-8BAA-CEE5404F42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DA9549-90C8-634C-801E-321960F26E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D50FBE-94B9-5342-9F22-D65DC8958F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C565CC-4D27-AC4F-9E0C-0D6DFDF74E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DB4F4C-1453-9647-8421-27E363345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5AC3AD-5C97-C044-A91E-8672C5589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AF1415-76E7-9A4D-878C-ECEDA85FE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9E2F7-59C0-494C-B660-FB2618CC1C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574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1BF27-BD09-FD42-A0E9-4C5C01AC3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61D8E2-5B90-1F4E-96E7-7BD653C2E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7B0E12-18A5-9444-B4FA-93D664730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82DD53-5C4D-4247-9321-2525920C6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DEB5E-4798-EE4C-9AA7-04A01732E3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50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9CF43D-38BA-964E-9C6A-E63A06CC8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9D34A2-8F1B-5E46-B642-BE3B814E7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CC5F3-0334-654E-93F7-02215BA24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92A05-A31E-1F46-8CC1-1F6F53C7B6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462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C037C-D4F2-4540-8CE5-634C8CBE2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4DCC7-5891-6445-893C-EAB1A4C687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57359E-52BF-6845-807D-FC8B71F748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585449-9BBD-EA4D-9F2A-AE1F39F1E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F00F01-B680-DD4D-A6BB-348A1E380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EFEC27-8B25-F548-BF8C-E0F032761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E4CC8-438C-3B4B-B825-41856991BD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490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F43ED-6193-8E43-B218-FE963D174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A8F86C-A88C-3F44-BBB0-B30F5569EC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55D3D4-EA87-734B-9DCA-C9688C89B4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885B95-F126-4A46-A05F-E0A0A4CA9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1664EB-A761-6C4C-8C54-9D9CFC0BA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8E891-0AE1-1240-B3AE-C28475DBB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CD93F-9FA1-064A-AF1D-6ABD60BDA3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809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BBC3A4-12AE-2540-9016-DCE8B5649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9C346C-00B1-334B-B43F-A1163110B8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614580-F324-C44E-9067-FE893C3210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D637D0-F346-AD47-9F98-13DAEC859B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7AAFBA-3676-0A4F-A55C-6B56A1E49A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6694C-4AEF-4845-8765-1724FEBF06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814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NUL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NUL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NULL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Data Administration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i="1" dirty="0"/>
              <a:t>Bad administration, to be sure, can destroy good policy; but good administration can never save bad policy</a:t>
            </a:r>
          </a:p>
          <a:p>
            <a:endParaRPr lang="en-GB" dirty="0"/>
          </a:p>
          <a:p>
            <a:r>
              <a:rPr lang="en-GB" dirty="0"/>
              <a:t>Adlai Stevenson, 1952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Outward collaboration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outwardly-focused CDO will strive to cooperate with an organization’s external stakeholders</a:t>
            </a:r>
          </a:p>
          <a:p>
            <a:pPr lvl="1"/>
            <a:r>
              <a:rPr lang="en-US" dirty="0"/>
              <a:t>One CDO led a program for  “global unique product identification” to improve collaboration with external global partners</a:t>
            </a:r>
          </a:p>
          <a:p>
            <a:pPr lvl="1"/>
            <a:r>
              <a:rPr lang="en-US" dirty="0"/>
              <a:t>Another might pay attention to improving the quality of data supplied to external partners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E7C8D-2343-3244-BBAE-3CFA5E9B478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890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Traditional data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Traditional data are still the foundation of many organization’s operations</a:t>
            </a:r>
          </a:p>
          <a:p>
            <a:r>
              <a:rPr lang="en-US" dirty="0"/>
              <a:t>There remains in many firms a need for a CDO with a transactional data orientation</a:t>
            </a:r>
          </a:p>
          <a:p>
            <a:r>
              <a:rPr lang="en-US" dirty="0"/>
              <a:t>Traditional data are typically managed with a relational databases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E7C8D-2343-3244-BBAE-3CFA5E9B478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6807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data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Big data promises opportunities for improving operations or developing new business strategies based on analyses and insights not available from traditional data</a:t>
            </a:r>
          </a:p>
          <a:p>
            <a:r>
              <a:rPr lang="en-US" dirty="0"/>
              <a:t>A CDO attending to big data can provide leadership in helping a business gain deeper knowledge of its key stakeholders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E7C8D-2343-3244-BBAE-3CFA5E9B478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4695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 orientation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top management team is mainly concerned with oversight and accountability, then the CDO should pay attention to improving existing data-related processes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E7C8D-2343-3244-BBAE-3CFA5E9B478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3593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Strategy orientation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senior team actively seeks new data-driven strategic value, then the CDO needs to be similarly aligned and might look at how to exploit digit data streams</a:t>
            </a:r>
          </a:p>
          <a:p>
            <a:r>
              <a:rPr lang="en-US" dirty="0"/>
              <a:t>One strategy-directed CDO, led an initiative to identify new information products for advancing the firm’s position in the financial industry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E7C8D-2343-3244-BBAE-3CFA5E9B478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9723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600"/>
              <a:t>CDO archetypes</a:t>
            </a:r>
          </a:p>
        </p:txBody>
      </p:sp>
      <p:graphicFrame>
        <p:nvGraphicFramePr>
          <p:cNvPr id="33" name="Table 33"/>
          <p:cNvGraphicFramePr/>
          <p:nvPr>
            <p:extLst>
              <p:ext uri="{D42A27DB-BD31-4B8C-83A1-F6EECF244321}">
                <p14:modId xmlns:p14="http://schemas.microsoft.com/office/powerpoint/2010/main" val="3516145016"/>
              </p:ext>
            </p:extLst>
          </p:nvPr>
        </p:nvGraphicFramePr>
        <p:xfrm>
          <a:off x="659694" y="2057400"/>
          <a:ext cx="7619996" cy="4066844"/>
        </p:xfrm>
        <a:graphic>
          <a:graphicData uri="http://schemas.openxmlformats.org/drawingml/2006/table">
            <a:tbl>
              <a:tblPr firstRow="1" firstCol="1"/>
              <a:tblGrid>
                <a:gridCol w="1549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18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18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18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18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18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18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74108">
                <a:tc>
                  <a:txBody>
                    <a:bodyPr/>
                    <a:lstStyle/>
                    <a:p>
                      <a:pPr lvl="0" algn="ctr" defTabSz="914400">
                        <a:defRPr sz="1000">
                          <a:latin typeface="Myriad Pro"/>
                          <a:ea typeface="Myriad Pro"/>
                          <a:cs typeface="Myriad Pro"/>
                          <a:sym typeface="Myriad Pro"/>
                        </a:defRPr>
                      </a:pPr>
                      <a:endParaRPr sz="1200" b="0" dirty="0">
                        <a:latin typeface="+mj-lt"/>
                      </a:endParaRPr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1200" b="0" dirty="0">
                          <a:latin typeface="+mj-lt"/>
                          <a:ea typeface="Myriad Pro"/>
                          <a:cs typeface="Myriad Pro"/>
                          <a:sym typeface="Myriad Pro"/>
                        </a:rPr>
                        <a:t>Inward</a:t>
                      </a:r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1200" b="0" dirty="0">
                          <a:latin typeface="+mj-lt"/>
                          <a:ea typeface="Myriad Pro"/>
                          <a:cs typeface="Myriad Pro"/>
                          <a:sym typeface="Myriad Pro"/>
                        </a:rPr>
                        <a:t>Outward</a:t>
                      </a:r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1200" b="0" dirty="0">
                          <a:latin typeface="+mj-lt"/>
                          <a:ea typeface="Myriad Pro"/>
                          <a:cs typeface="Myriad Pro"/>
                          <a:sym typeface="Myriad Pro"/>
                        </a:rPr>
                        <a:t>Traditional data</a:t>
                      </a:r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1200" b="0" dirty="0">
                          <a:latin typeface="+mj-lt"/>
                          <a:ea typeface="Myriad Pro"/>
                          <a:cs typeface="Myriad Pro"/>
                          <a:sym typeface="Myriad Pro"/>
                        </a:rPr>
                        <a:t>Big data</a:t>
                      </a:r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1200" b="0" dirty="0">
                          <a:latin typeface="+mj-lt"/>
                          <a:ea typeface="Myriad Pro"/>
                          <a:cs typeface="Myriad Pro"/>
                          <a:sym typeface="Myriad Pro"/>
                        </a:rPr>
                        <a:t>Strategy</a:t>
                      </a:r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1200" b="0" dirty="0">
                          <a:latin typeface="+mj-lt"/>
                          <a:ea typeface="Myriad Pro"/>
                          <a:cs typeface="Myriad Pro"/>
                          <a:sym typeface="Myriad Pro"/>
                        </a:rPr>
                        <a:t>Service</a:t>
                      </a:r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6592">
                <a:tc>
                  <a:txBody>
                    <a:bodyPr/>
                    <a:lstStyle/>
                    <a:p>
                      <a:pPr lvl="0"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1200" b="0">
                          <a:latin typeface="+mj-lt"/>
                          <a:ea typeface="Myriad Pro"/>
                          <a:cs typeface="Myriad Pro"/>
                          <a:sym typeface="Myriad Pro"/>
                        </a:rPr>
                        <a:t>Coordinator</a:t>
                      </a:r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endParaRPr sz="700" b="1" dirty="0">
                        <a:latin typeface="Myriad Pro"/>
                        <a:ea typeface="Myriad Pro"/>
                        <a:cs typeface="Myriad Pro"/>
                        <a:sym typeface="Myriad Pro"/>
                      </a:endParaRPr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F41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 sz="1000">
                          <a:latin typeface="Myriad Pro"/>
                          <a:ea typeface="Myriad Pro"/>
                          <a:cs typeface="Myriad Pro"/>
                          <a:sym typeface="Myriad Pro"/>
                        </a:defRPr>
                      </a:pPr>
                      <a:endParaRPr sz="700" dirty="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endParaRPr sz="700" b="1" dirty="0">
                        <a:latin typeface="Myriad Pro"/>
                        <a:ea typeface="Myriad Pro"/>
                        <a:cs typeface="Myriad Pro"/>
                        <a:sym typeface="Myriad Pro"/>
                      </a:endParaRPr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D328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 sz="1000">
                          <a:latin typeface="Myriad Pro"/>
                          <a:ea typeface="Myriad Pro"/>
                          <a:cs typeface="Myriad Pro"/>
                          <a:sym typeface="Myriad Pro"/>
                        </a:defRPr>
                      </a:pPr>
                      <a:endParaRPr sz="700" dirty="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 sz="1000">
                          <a:latin typeface="Myriad Pro"/>
                          <a:ea typeface="Myriad Pro"/>
                          <a:cs typeface="Myriad Pro"/>
                          <a:sym typeface="Myriad Pro"/>
                        </a:defRPr>
                      </a:pPr>
                      <a:endParaRPr sz="700" dirty="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endParaRPr sz="700" b="1" dirty="0">
                        <a:latin typeface="Myriad Pro"/>
                        <a:ea typeface="Myriad Pro"/>
                        <a:cs typeface="Myriad Pro"/>
                        <a:sym typeface="Myriad Pro"/>
                      </a:endParaRPr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01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6592">
                <a:tc>
                  <a:txBody>
                    <a:bodyPr/>
                    <a:lstStyle/>
                    <a:p>
                      <a:pPr lvl="0"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1200" b="0">
                          <a:latin typeface="+mj-lt"/>
                          <a:ea typeface="Myriad Pro"/>
                          <a:cs typeface="Myriad Pro"/>
                          <a:sym typeface="Myriad Pro"/>
                        </a:rPr>
                        <a:t>Reporter</a:t>
                      </a:r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 sz="1000">
                          <a:latin typeface="Myriad Pro"/>
                          <a:ea typeface="Myriad Pro"/>
                          <a:cs typeface="Myriad Pro"/>
                          <a:sym typeface="Myriad Pro"/>
                        </a:defRPr>
                      </a:pPr>
                      <a:endParaRPr sz="700" dirty="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endParaRPr sz="700" b="1" dirty="0">
                        <a:latin typeface="Myriad Pro"/>
                        <a:ea typeface="Myriad Pro"/>
                        <a:cs typeface="Myriad Pro"/>
                        <a:sym typeface="Myriad Pro"/>
                      </a:endParaRPr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F41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endParaRPr sz="700" b="1" dirty="0">
                        <a:latin typeface="Myriad Pro"/>
                        <a:ea typeface="Myriad Pro"/>
                        <a:cs typeface="Myriad Pro"/>
                        <a:sym typeface="Myriad Pro"/>
                      </a:endParaRPr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D328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 sz="1000">
                          <a:latin typeface="Myriad Pro"/>
                          <a:ea typeface="Myriad Pro"/>
                          <a:cs typeface="Myriad Pro"/>
                          <a:sym typeface="Myriad Pro"/>
                        </a:defRPr>
                      </a:pPr>
                      <a:endParaRPr sz="700" dirty="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 sz="1000">
                          <a:latin typeface="Myriad Pro"/>
                          <a:ea typeface="Myriad Pro"/>
                          <a:cs typeface="Myriad Pro"/>
                          <a:sym typeface="Myriad Pro"/>
                        </a:defRPr>
                      </a:pPr>
                      <a:endParaRPr sz="700" dirty="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endParaRPr sz="700" b="1" dirty="0">
                        <a:latin typeface="Myriad Pro"/>
                        <a:ea typeface="Myriad Pro"/>
                        <a:cs typeface="Myriad Pro"/>
                        <a:sym typeface="Myriad Pro"/>
                      </a:endParaRPr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01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6592">
                <a:tc>
                  <a:txBody>
                    <a:bodyPr/>
                    <a:lstStyle/>
                    <a:p>
                      <a:pPr lvl="0"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1200" b="0">
                          <a:latin typeface="+mj-lt"/>
                          <a:ea typeface="Myriad Pro"/>
                          <a:cs typeface="Myriad Pro"/>
                          <a:sym typeface="Myriad Pro"/>
                        </a:rPr>
                        <a:t>Architect</a:t>
                      </a:r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endParaRPr sz="700" b="1" dirty="0">
                        <a:latin typeface="Myriad Pro"/>
                        <a:ea typeface="Myriad Pro"/>
                        <a:cs typeface="Myriad Pro"/>
                        <a:sym typeface="Myriad Pro"/>
                      </a:endParaRPr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F41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 sz="1000">
                          <a:latin typeface="Myriad Pro"/>
                          <a:ea typeface="Myriad Pro"/>
                          <a:cs typeface="Myriad Pro"/>
                          <a:sym typeface="Myriad Pro"/>
                        </a:defRPr>
                      </a:pPr>
                      <a:endParaRPr sz="700" dirty="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endParaRPr sz="700" b="1" dirty="0">
                        <a:latin typeface="Myriad Pro"/>
                        <a:ea typeface="Myriad Pro"/>
                        <a:cs typeface="Myriad Pro"/>
                        <a:sym typeface="Myriad Pro"/>
                      </a:endParaRPr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D328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 sz="1000">
                          <a:latin typeface="Myriad Pro"/>
                          <a:ea typeface="Myriad Pro"/>
                          <a:cs typeface="Myriad Pro"/>
                          <a:sym typeface="Myriad Pro"/>
                        </a:defRPr>
                      </a:pPr>
                      <a:endParaRPr sz="700" dirty="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endParaRPr sz="700" b="1" dirty="0">
                        <a:latin typeface="Myriad Pro"/>
                        <a:ea typeface="Myriad Pro"/>
                        <a:cs typeface="Myriad Pro"/>
                        <a:sym typeface="Myriad Pro"/>
                      </a:endParaRPr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019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 sz="1000">
                          <a:latin typeface="Myriad Pro"/>
                          <a:ea typeface="Myriad Pro"/>
                          <a:cs typeface="Myriad Pro"/>
                          <a:sym typeface="Myriad Pro"/>
                        </a:defRPr>
                      </a:pPr>
                      <a:endParaRPr sz="700" dirty="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6592">
                <a:tc>
                  <a:txBody>
                    <a:bodyPr/>
                    <a:lstStyle/>
                    <a:p>
                      <a:pPr lvl="0"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1200" b="0">
                          <a:latin typeface="+mj-lt"/>
                          <a:ea typeface="Myriad Pro"/>
                          <a:cs typeface="Myriad Pro"/>
                          <a:sym typeface="Myriad Pro"/>
                        </a:rPr>
                        <a:t>Ambassador</a:t>
                      </a:r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 sz="1000">
                          <a:latin typeface="Myriad Pro"/>
                          <a:ea typeface="Myriad Pro"/>
                          <a:cs typeface="Myriad Pro"/>
                          <a:sym typeface="Myriad Pro"/>
                        </a:defRPr>
                      </a:pPr>
                      <a:endParaRPr sz="700" dirty="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endParaRPr sz="700" b="1" dirty="0">
                        <a:latin typeface="Myriad Pro"/>
                        <a:ea typeface="Myriad Pro"/>
                        <a:cs typeface="Myriad Pro"/>
                        <a:sym typeface="Myriad Pro"/>
                      </a:endParaRPr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F41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endParaRPr sz="700" b="1" dirty="0">
                        <a:latin typeface="Myriad Pro"/>
                        <a:ea typeface="Myriad Pro"/>
                        <a:cs typeface="Myriad Pro"/>
                        <a:sym typeface="Myriad Pro"/>
                      </a:endParaRPr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D328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 sz="1000">
                          <a:latin typeface="Myriad Pro"/>
                          <a:ea typeface="Myriad Pro"/>
                          <a:cs typeface="Myriad Pro"/>
                          <a:sym typeface="Myriad Pro"/>
                        </a:defRPr>
                      </a:pPr>
                      <a:endParaRPr sz="700" dirty="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endParaRPr sz="700" b="1" dirty="0">
                        <a:latin typeface="Myriad Pro"/>
                        <a:ea typeface="Myriad Pro"/>
                        <a:cs typeface="Myriad Pro"/>
                        <a:sym typeface="Myriad Pro"/>
                      </a:endParaRPr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019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 sz="1000">
                          <a:latin typeface="Myriad Pro"/>
                          <a:ea typeface="Myriad Pro"/>
                          <a:cs typeface="Myriad Pro"/>
                          <a:sym typeface="Myriad Pro"/>
                        </a:defRPr>
                      </a:pPr>
                      <a:endParaRPr sz="700" dirty="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6592">
                <a:tc>
                  <a:txBody>
                    <a:bodyPr/>
                    <a:lstStyle/>
                    <a:p>
                      <a:pPr lvl="0"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1200" b="0">
                          <a:latin typeface="+mj-lt"/>
                          <a:ea typeface="Myriad Pro"/>
                          <a:cs typeface="Myriad Pro"/>
                          <a:sym typeface="Myriad Pro"/>
                        </a:rPr>
                        <a:t>Analyst</a:t>
                      </a:r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endParaRPr sz="700" b="1" dirty="0">
                        <a:latin typeface="Myriad Pro"/>
                        <a:ea typeface="Myriad Pro"/>
                        <a:cs typeface="Myriad Pro"/>
                        <a:sym typeface="Myriad Pro"/>
                      </a:endParaRPr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F41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 sz="1000">
                          <a:latin typeface="Myriad Pro"/>
                          <a:ea typeface="Myriad Pro"/>
                          <a:cs typeface="Myriad Pro"/>
                          <a:sym typeface="Myriad Pro"/>
                        </a:defRPr>
                      </a:pPr>
                      <a:endParaRPr sz="700" dirty="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 sz="1000">
                          <a:latin typeface="Myriad Pro"/>
                          <a:ea typeface="Myriad Pro"/>
                          <a:cs typeface="Myriad Pro"/>
                          <a:sym typeface="Myriad Pro"/>
                        </a:defRPr>
                      </a:pPr>
                      <a:endParaRPr sz="700" dirty="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endParaRPr sz="700" b="1" dirty="0">
                        <a:latin typeface="Myriad Pro"/>
                        <a:ea typeface="Myriad Pro"/>
                        <a:cs typeface="Myriad Pro"/>
                        <a:sym typeface="Myriad Pro"/>
                      </a:endParaRPr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D328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 sz="1000">
                          <a:latin typeface="Myriad Pro"/>
                          <a:ea typeface="Myriad Pro"/>
                          <a:cs typeface="Myriad Pro"/>
                          <a:sym typeface="Myriad Pro"/>
                        </a:defRPr>
                      </a:pPr>
                      <a:endParaRPr sz="700" dirty="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endParaRPr sz="700" b="1" dirty="0">
                        <a:latin typeface="Myriad Pro"/>
                        <a:ea typeface="Myriad Pro"/>
                        <a:cs typeface="Myriad Pro"/>
                        <a:sym typeface="Myriad Pro"/>
                      </a:endParaRPr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01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6592">
                <a:tc>
                  <a:txBody>
                    <a:bodyPr/>
                    <a:lstStyle/>
                    <a:p>
                      <a:pPr lvl="0"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1200" b="0">
                          <a:latin typeface="+mj-lt"/>
                          <a:ea typeface="Myriad Pro"/>
                          <a:cs typeface="Myriad Pro"/>
                          <a:sym typeface="Myriad Pro"/>
                        </a:rPr>
                        <a:t>Marketer</a:t>
                      </a:r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 sz="1000">
                          <a:latin typeface="Myriad Pro"/>
                          <a:ea typeface="Myriad Pro"/>
                          <a:cs typeface="Myriad Pro"/>
                          <a:sym typeface="Myriad Pro"/>
                        </a:defRPr>
                      </a:pPr>
                      <a:endParaRPr sz="700" dirty="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endParaRPr sz="700" b="1" dirty="0">
                        <a:latin typeface="Myriad Pro"/>
                        <a:ea typeface="Myriad Pro"/>
                        <a:cs typeface="Myriad Pro"/>
                        <a:sym typeface="Myriad Pro"/>
                      </a:endParaRPr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F41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 sz="1000">
                          <a:latin typeface="Myriad Pro"/>
                          <a:ea typeface="Myriad Pro"/>
                          <a:cs typeface="Myriad Pro"/>
                          <a:sym typeface="Myriad Pro"/>
                        </a:defRPr>
                      </a:pPr>
                      <a:endParaRPr sz="700" dirty="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endParaRPr sz="700" b="1" dirty="0">
                        <a:latin typeface="Myriad Pro"/>
                        <a:ea typeface="Myriad Pro"/>
                        <a:cs typeface="Myriad Pro"/>
                        <a:sym typeface="Myriad Pro"/>
                      </a:endParaRPr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D328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 sz="1000">
                          <a:latin typeface="Myriad Pro"/>
                          <a:ea typeface="Myriad Pro"/>
                          <a:cs typeface="Myriad Pro"/>
                          <a:sym typeface="Myriad Pro"/>
                        </a:defRPr>
                      </a:pPr>
                      <a:endParaRPr sz="700" dirty="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endParaRPr sz="700" b="1" dirty="0">
                        <a:latin typeface="Myriad Pro"/>
                        <a:ea typeface="Myriad Pro"/>
                        <a:cs typeface="Myriad Pro"/>
                        <a:sym typeface="Myriad Pro"/>
                      </a:endParaRPr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01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6592">
                <a:tc>
                  <a:txBody>
                    <a:bodyPr/>
                    <a:lstStyle/>
                    <a:p>
                      <a:pPr lvl="0"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1200" b="0">
                          <a:latin typeface="+mj-lt"/>
                          <a:ea typeface="Myriad Pro"/>
                          <a:cs typeface="Myriad Pro"/>
                          <a:sym typeface="Myriad Pro"/>
                        </a:rPr>
                        <a:t>Developer</a:t>
                      </a:r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endParaRPr sz="700" b="1" dirty="0">
                        <a:latin typeface="Myriad Pro"/>
                        <a:ea typeface="Myriad Pro"/>
                        <a:cs typeface="Myriad Pro"/>
                        <a:sym typeface="Myriad Pro"/>
                      </a:endParaRPr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F41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 sz="1000">
                          <a:latin typeface="Myriad Pro"/>
                          <a:ea typeface="Myriad Pro"/>
                          <a:cs typeface="Myriad Pro"/>
                          <a:sym typeface="Myriad Pro"/>
                        </a:defRPr>
                      </a:pPr>
                      <a:endParaRPr sz="700" dirty="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 sz="1000">
                          <a:latin typeface="Myriad Pro"/>
                          <a:ea typeface="Myriad Pro"/>
                          <a:cs typeface="Myriad Pro"/>
                          <a:sym typeface="Myriad Pro"/>
                        </a:defRPr>
                      </a:pPr>
                      <a:endParaRPr sz="700" dirty="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endParaRPr sz="700" b="1" dirty="0">
                        <a:latin typeface="Myriad Pro"/>
                        <a:ea typeface="Myriad Pro"/>
                        <a:cs typeface="Myriad Pro"/>
                        <a:sym typeface="Myriad Pro"/>
                      </a:endParaRPr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D328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endParaRPr sz="700" b="1" dirty="0">
                        <a:latin typeface="Myriad Pro"/>
                        <a:ea typeface="Myriad Pro"/>
                        <a:cs typeface="Myriad Pro"/>
                        <a:sym typeface="Myriad Pro"/>
                      </a:endParaRPr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019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 sz="1000">
                          <a:latin typeface="Myriad Pro"/>
                          <a:ea typeface="Myriad Pro"/>
                          <a:cs typeface="Myriad Pro"/>
                          <a:sym typeface="Myriad Pro"/>
                        </a:defRPr>
                      </a:pPr>
                      <a:endParaRPr sz="700" dirty="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6592">
                <a:tc>
                  <a:txBody>
                    <a:bodyPr/>
                    <a:lstStyle/>
                    <a:p>
                      <a:pPr lvl="0"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1200" b="0" dirty="0">
                          <a:latin typeface="+mj-lt"/>
                          <a:ea typeface="Myriad Pro"/>
                          <a:cs typeface="Myriad Pro"/>
                          <a:sym typeface="Myriad Pro"/>
                        </a:rPr>
                        <a:t>Experimenter</a:t>
                      </a:r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 sz="1000">
                          <a:latin typeface="Myriad Pro"/>
                          <a:ea typeface="Myriad Pro"/>
                          <a:cs typeface="Myriad Pro"/>
                          <a:sym typeface="Myriad Pro"/>
                        </a:defRPr>
                      </a:pPr>
                      <a:endParaRPr sz="700" dirty="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endParaRPr sz="700" b="1" dirty="0">
                        <a:latin typeface="Myriad Pro"/>
                        <a:ea typeface="Myriad Pro"/>
                        <a:cs typeface="Myriad Pro"/>
                        <a:sym typeface="Myriad Pro"/>
                      </a:endParaRPr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F41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 sz="1000">
                          <a:latin typeface="Myriad Pro"/>
                          <a:ea typeface="Myriad Pro"/>
                          <a:cs typeface="Myriad Pro"/>
                          <a:sym typeface="Myriad Pro"/>
                        </a:defRPr>
                      </a:pPr>
                      <a:endParaRPr sz="700" dirty="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endParaRPr sz="700" b="1" dirty="0">
                        <a:latin typeface="Myriad Pro"/>
                        <a:ea typeface="Myriad Pro"/>
                        <a:cs typeface="Myriad Pro"/>
                        <a:sym typeface="Myriad Pro"/>
                      </a:endParaRPr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D328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endParaRPr sz="700" b="1" dirty="0">
                        <a:latin typeface="Myriad Pro"/>
                        <a:ea typeface="Myriad Pro"/>
                        <a:cs typeface="Myriad Pro"/>
                        <a:sym typeface="Myriad Pro"/>
                      </a:endParaRPr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019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 sz="1000">
                          <a:latin typeface="Myriad Pro"/>
                          <a:ea typeface="Myriad Pro"/>
                          <a:cs typeface="Myriad Pro"/>
                          <a:sym typeface="Myriad Pro"/>
                        </a:defRPr>
                      </a:pPr>
                      <a:endParaRPr sz="700" dirty="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2769132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600" dirty="0"/>
              <a:t>CDO archetypes</a:t>
            </a:r>
          </a:p>
        </p:txBody>
      </p:sp>
      <p:graphicFrame>
        <p:nvGraphicFramePr>
          <p:cNvPr id="33" name="Table 33"/>
          <p:cNvGraphicFramePr/>
          <p:nvPr>
            <p:extLst>
              <p:ext uri="{D42A27DB-BD31-4B8C-83A1-F6EECF244321}">
                <p14:modId xmlns:p14="http://schemas.microsoft.com/office/powerpoint/2010/main" val="2667936421"/>
              </p:ext>
            </p:extLst>
          </p:nvPr>
        </p:nvGraphicFramePr>
        <p:xfrm>
          <a:off x="762000" y="1905000"/>
          <a:ext cx="8001000" cy="4429662"/>
        </p:xfrm>
        <a:graphic>
          <a:graphicData uri="http://schemas.openxmlformats.org/drawingml/2006/table">
            <a:tbl>
              <a:tblPr firstRow="1" firstCol="1" bandRow="1">
                <a:tableStyleId>{775DCB02-9BB8-47FD-8907-85C794F793BA}</a:tableStyleId>
              </a:tblPr>
              <a:tblGrid>
                <a:gridCol w="1454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462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65">
                <a:tc>
                  <a:txBody>
                    <a:bodyPr/>
                    <a:lstStyle/>
                    <a:p>
                      <a:pPr lvl="0"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1600" b="0" dirty="0">
                          <a:sym typeface="Myriad Pro"/>
                        </a:rPr>
                        <a:t>Archetype</a:t>
                      </a:r>
                      <a:endParaRPr sz="1600" b="0" dirty="0">
                        <a:latin typeface="+mj-lt"/>
                        <a:ea typeface="Myriad Pro"/>
                        <a:cs typeface="Myriad Pro"/>
                        <a:sym typeface="Myriad Pro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1600" b="0" dirty="0">
                          <a:sym typeface="Myriad Pro"/>
                        </a:rPr>
                        <a:t>Definition</a:t>
                      </a:r>
                      <a:endParaRPr sz="1600" b="0" dirty="0">
                        <a:latin typeface="+mj-lt"/>
                        <a:ea typeface="Myriad Pro"/>
                        <a:cs typeface="Myriad Pro"/>
                        <a:sym typeface="Myriad Pro"/>
                      </a:endParaRPr>
                    </a:p>
                  </a:txBody>
                  <a:tcPr marL="35719" marR="35719" marT="35719" marB="35719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821">
                <a:tc>
                  <a:txBody>
                    <a:bodyPr/>
                    <a:lstStyle/>
                    <a:p>
                      <a:pPr lvl="0"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1600" b="0">
                          <a:sym typeface="Myriad Pro"/>
                        </a:rPr>
                        <a:t>Coordinator</a:t>
                      </a:r>
                      <a:endParaRPr sz="1600" b="0">
                        <a:latin typeface="+mj-lt"/>
                        <a:ea typeface="Myriad Pro"/>
                        <a:cs typeface="Myriad Pro"/>
                        <a:sym typeface="Myriad Pro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just" defTabSz="457200">
                        <a:spcBef>
                          <a:spcPts val="600"/>
                        </a:spcBef>
                      </a:pPr>
                      <a:r>
                        <a:rPr sz="1400" dirty="0">
                          <a:sym typeface="Minion Pro"/>
                        </a:rPr>
                        <a:t>Fosters internal collaboration using transactional data to support </a:t>
                      </a:r>
                      <a:r>
                        <a:rPr sz="1400">
                          <a:sym typeface="Minion Pro"/>
                        </a:rPr>
                        <a:t>business services</a:t>
                      </a:r>
                      <a:endParaRPr sz="1400" dirty="0">
                        <a:latin typeface="+mj-lt"/>
                        <a:ea typeface="Minion Pro"/>
                        <a:cs typeface="Minion Pro"/>
                        <a:sym typeface="Minion Pro"/>
                      </a:endParaRPr>
                    </a:p>
                  </a:txBody>
                  <a:tcPr marL="35719" marR="35719" marT="35719" marB="35719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821">
                <a:tc>
                  <a:txBody>
                    <a:bodyPr/>
                    <a:lstStyle/>
                    <a:p>
                      <a:pPr lvl="0"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1600" b="0">
                          <a:sym typeface="Myriad Pro"/>
                        </a:rPr>
                        <a:t>Reporter</a:t>
                      </a:r>
                      <a:endParaRPr sz="1600" b="0">
                        <a:latin typeface="+mj-lt"/>
                        <a:ea typeface="Myriad Pro"/>
                        <a:cs typeface="Myriad Pro"/>
                        <a:sym typeface="Myriad Pro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just" defTabSz="457200">
                        <a:spcBef>
                          <a:spcPts val="600"/>
                        </a:spcBef>
                      </a:pPr>
                      <a:r>
                        <a:rPr sz="1400" dirty="0">
                          <a:sym typeface="Minion Pro"/>
                        </a:rPr>
                        <a:t>Provides high quality enterprise data delivery services for external reporting</a:t>
                      </a:r>
                      <a:endParaRPr sz="1400" dirty="0">
                        <a:latin typeface="+mj-lt"/>
                        <a:ea typeface="Minion Pro"/>
                        <a:cs typeface="Minion Pro"/>
                        <a:sym typeface="Minion Pro"/>
                      </a:endParaRPr>
                    </a:p>
                  </a:txBody>
                  <a:tcPr marL="35719" marR="35719" marT="35719" marB="35719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821">
                <a:tc>
                  <a:txBody>
                    <a:bodyPr/>
                    <a:lstStyle/>
                    <a:p>
                      <a:pPr lvl="0"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1600" b="0">
                          <a:sym typeface="Myriad Pro"/>
                        </a:rPr>
                        <a:t>Architect</a:t>
                      </a:r>
                      <a:endParaRPr sz="1600" b="0">
                        <a:latin typeface="+mj-lt"/>
                        <a:ea typeface="Myriad Pro"/>
                        <a:cs typeface="Myriad Pro"/>
                        <a:sym typeface="Myriad Pro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just" defTabSz="457200">
                        <a:spcBef>
                          <a:spcPts val="600"/>
                        </a:spcBef>
                      </a:pPr>
                      <a:r>
                        <a:rPr sz="1400" dirty="0">
                          <a:sym typeface="Minion Pro"/>
                        </a:rPr>
                        <a:t>Designs databases and internal business processes to create new opportunities for the organization</a:t>
                      </a:r>
                      <a:endParaRPr sz="1400" dirty="0">
                        <a:latin typeface="+mj-lt"/>
                        <a:ea typeface="Minion Pro"/>
                        <a:cs typeface="Minion Pro"/>
                        <a:sym typeface="Minion Pro"/>
                      </a:endParaRPr>
                    </a:p>
                  </a:txBody>
                  <a:tcPr marL="35719" marR="35719" marT="35719" marB="35719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6821">
                <a:tc>
                  <a:txBody>
                    <a:bodyPr/>
                    <a:lstStyle/>
                    <a:p>
                      <a:pPr lvl="0"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1600" b="0">
                          <a:sym typeface="Myriad Pro"/>
                        </a:rPr>
                        <a:t>Ambassador</a:t>
                      </a:r>
                      <a:endParaRPr sz="1600" b="0">
                        <a:latin typeface="+mj-lt"/>
                        <a:ea typeface="Myriad Pro"/>
                        <a:cs typeface="Myriad Pro"/>
                        <a:sym typeface="Myriad Pro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just" defTabSz="457200">
                        <a:spcBef>
                          <a:spcPts val="600"/>
                        </a:spcBef>
                      </a:pPr>
                      <a:r>
                        <a:rPr sz="1400" dirty="0">
                          <a:sym typeface="Minion Pro"/>
                        </a:rPr>
                        <a:t>Develops internal data policies to support business strategy and external collaboration using traditional data sources</a:t>
                      </a:r>
                      <a:endParaRPr sz="1400" dirty="0">
                        <a:latin typeface="+mj-lt"/>
                        <a:ea typeface="Minion Pro"/>
                        <a:cs typeface="Minion Pro"/>
                        <a:sym typeface="Minion Pro"/>
                      </a:endParaRPr>
                    </a:p>
                  </a:txBody>
                  <a:tcPr marL="35719" marR="35719" marT="35719" marB="35719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4309">
                <a:tc>
                  <a:txBody>
                    <a:bodyPr/>
                    <a:lstStyle/>
                    <a:p>
                      <a:pPr lvl="0"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1600" b="0">
                          <a:sym typeface="Myriad Pro"/>
                        </a:rPr>
                        <a:t>Analyst</a:t>
                      </a:r>
                      <a:endParaRPr sz="1600" b="0">
                        <a:latin typeface="+mj-lt"/>
                        <a:ea typeface="Myriad Pro"/>
                        <a:cs typeface="Myriad Pro"/>
                        <a:sym typeface="Myriad Pro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just" defTabSz="457200">
                        <a:spcBef>
                          <a:spcPts val="600"/>
                        </a:spcBef>
                      </a:pPr>
                      <a:r>
                        <a:rPr sz="1400" dirty="0">
                          <a:sym typeface="Minion Pro"/>
                        </a:rPr>
                        <a:t>Improves internal business performance by exploiting big data to provide new services</a:t>
                      </a:r>
                      <a:endParaRPr sz="1400" dirty="0">
                        <a:latin typeface="+mj-lt"/>
                        <a:ea typeface="Minion Pro"/>
                        <a:cs typeface="Minion Pro"/>
                        <a:sym typeface="Minion Pro"/>
                      </a:endParaRPr>
                    </a:p>
                  </a:txBody>
                  <a:tcPr marL="35719" marR="35719" marT="35719" marB="35719"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6821">
                <a:tc>
                  <a:txBody>
                    <a:bodyPr/>
                    <a:lstStyle/>
                    <a:p>
                      <a:pPr lvl="0"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1600" b="0">
                          <a:sym typeface="Myriad Pro"/>
                        </a:rPr>
                        <a:t>Marketer</a:t>
                      </a:r>
                      <a:endParaRPr sz="1600" b="0">
                        <a:latin typeface="+mj-lt"/>
                        <a:ea typeface="Myriad Pro"/>
                        <a:cs typeface="Myriad Pro"/>
                        <a:sym typeface="Myriad Pro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just" defTabSz="457200">
                        <a:spcBef>
                          <a:spcPts val="600"/>
                        </a:spcBef>
                      </a:pPr>
                      <a:r>
                        <a:rPr sz="1400" dirty="0">
                          <a:sym typeface="Minion Pro"/>
                        </a:rPr>
                        <a:t>Develops relationships with external data partners and stakeholders to improve externally provided data services using big data</a:t>
                      </a:r>
                      <a:endParaRPr sz="1400" dirty="0">
                        <a:latin typeface="+mj-lt"/>
                        <a:ea typeface="Minion Pro"/>
                        <a:cs typeface="Minion Pro"/>
                        <a:sym typeface="Minion Pro"/>
                      </a:endParaRPr>
                    </a:p>
                  </a:txBody>
                  <a:tcPr marL="35719" marR="35719" marT="35719" marB="35719" anchor="ctr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6821">
                <a:tc>
                  <a:txBody>
                    <a:bodyPr/>
                    <a:lstStyle/>
                    <a:p>
                      <a:pPr lvl="0"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1600" b="0">
                          <a:sym typeface="Myriad Pro"/>
                        </a:rPr>
                        <a:t>Developer</a:t>
                      </a:r>
                      <a:endParaRPr sz="1600" b="0">
                        <a:latin typeface="+mj-lt"/>
                        <a:ea typeface="Myriad Pro"/>
                        <a:cs typeface="Myriad Pro"/>
                        <a:sym typeface="Myriad Pro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just" defTabSz="457200">
                        <a:spcBef>
                          <a:spcPts val="600"/>
                        </a:spcBef>
                      </a:pPr>
                      <a:r>
                        <a:rPr sz="1400" dirty="0">
                          <a:sym typeface="Minion Pro"/>
                        </a:rPr>
                        <a:t>Navigates and negotiates with internal enterprise divisions in order to create new services by exploiting big data</a:t>
                      </a:r>
                      <a:endParaRPr sz="1400" dirty="0">
                        <a:latin typeface="+mj-lt"/>
                        <a:ea typeface="Minion Pro"/>
                        <a:cs typeface="Minion Pro"/>
                        <a:sym typeface="Minion Pro"/>
                      </a:endParaRPr>
                    </a:p>
                  </a:txBody>
                  <a:tcPr marL="35719" marR="35719" marT="35719" marB="35719" anchor="ctr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83801">
                <a:tc>
                  <a:txBody>
                    <a:bodyPr/>
                    <a:lstStyle/>
                    <a:p>
                      <a:pPr lvl="0"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1600" b="0" dirty="0">
                          <a:sym typeface="Myriad Pro"/>
                        </a:rPr>
                        <a:t>Experimenter</a:t>
                      </a:r>
                      <a:endParaRPr sz="1600" b="0" dirty="0">
                        <a:latin typeface="+mj-lt"/>
                        <a:ea typeface="Myriad Pro"/>
                        <a:cs typeface="Myriad Pro"/>
                        <a:sym typeface="Myriad Pro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just" defTabSz="457200">
                        <a:spcBef>
                          <a:spcPts val="600"/>
                        </a:spcBef>
                      </a:pPr>
                      <a:r>
                        <a:rPr sz="1400" dirty="0">
                          <a:sym typeface="Minion Pro"/>
                        </a:rPr>
                        <a:t>Engages with external parties, such as suppliers and industry peers, to explore new, unidentified markets and products based on insights derived from big data</a:t>
                      </a:r>
                      <a:endParaRPr sz="1400" dirty="0">
                        <a:latin typeface="+mj-lt"/>
                        <a:ea typeface="Minion Pro"/>
                        <a:cs typeface="Minion Pro"/>
                        <a:sym typeface="Minion Pro"/>
                      </a:endParaRPr>
                    </a:p>
                  </a:txBody>
                  <a:tcPr marL="35719" marR="35719" marT="35719" marB="35719" anchor="ctr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8005769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GB" dirty="0"/>
              <a:t>Management of the  database environment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7B9FC-FBC7-BE40-AEB7-156213A86BAB}" type="slidenum">
              <a:rPr lang="en-US"/>
              <a:pPr/>
              <a:t>17</a:t>
            </a:fld>
            <a:endParaRPr lang="en-US"/>
          </a:p>
        </p:txBody>
      </p:sp>
      <p:pic>
        <p:nvPicPr>
          <p:cNvPr id="10580" name="Picture 340" descr="FireLite:Books:Data Management:6e:Art PNG:20-management environment.png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762000" y="1848027"/>
            <a:ext cx="5257800" cy="4676775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Components of the database environment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Databases</a:t>
            </a:r>
          </a:p>
          <a:p>
            <a:r>
              <a:rPr lang="en-GB" dirty="0"/>
              <a:t>User interface</a:t>
            </a:r>
          </a:p>
          <a:p>
            <a:r>
              <a:rPr lang="en-GB" dirty="0"/>
              <a:t>Data dictionary</a:t>
            </a:r>
          </a:p>
          <a:p>
            <a:r>
              <a:rPr lang="en-GB" dirty="0"/>
              <a:t>External databases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EC65F-24DD-0845-9579-E4518E7A48A6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Data administration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GB" sz="2400"/>
              <a:t>System</a:t>
            </a:r>
          </a:p>
          <a:p>
            <a:pPr lvl="1"/>
            <a:r>
              <a:rPr lang="en-GB" sz="2000"/>
              <a:t>Environment wide management issues</a:t>
            </a:r>
          </a:p>
          <a:p>
            <a:pPr lvl="1"/>
            <a:r>
              <a:rPr lang="en-GB" sz="2000"/>
              <a:t>Planning</a:t>
            </a:r>
          </a:p>
          <a:p>
            <a:pPr lvl="1"/>
            <a:r>
              <a:rPr lang="en-GB" sz="2000"/>
              <a:t>Data standards and policy</a:t>
            </a:r>
          </a:p>
          <a:p>
            <a:pPr lvl="1"/>
            <a:r>
              <a:rPr lang="en-GB" sz="2000"/>
              <a:t>Data integrity</a:t>
            </a:r>
          </a:p>
          <a:p>
            <a:pPr lvl="1"/>
            <a:r>
              <a:rPr lang="en-GB" sz="2000"/>
              <a:t>Resolving data conflicts</a:t>
            </a:r>
          </a:p>
          <a:p>
            <a:pPr lvl="1"/>
            <a:r>
              <a:rPr lang="en-GB" sz="2000"/>
              <a:t>Managing the DBMS</a:t>
            </a:r>
          </a:p>
          <a:p>
            <a:pPr lvl="1"/>
            <a:r>
              <a:rPr lang="en-GB" sz="2000"/>
              <a:t>Data dictionary</a:t>
            </a:r>
          </a:p>
          <a:p>
            <a:pPr lvl="1"/>
            <a:r>
              <a:rPr lang="en-GB" sz="2000"/>
              <a:t>Benchmarking</a:t>
            </a:r>
          </a:p>
        </p:txBody>
      </p:sp>
      <p:sp>
        <p:nvSpPr>
          <p:cNvPr id="12295" name="Rectangle 7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en-GB"/>
              <a:t>Project</a:t>
            </a:r>
          </a:p>
          <a:p>
            <a:pPr lvl="1"/>
            <a:r>
              <a:rPr lang="en-GB" sz="2000"/>
              <a:t>Defining user requirements</a:t>
            </a:r>
          </a:p>
          <a:p>
            <a:pPr lvl="1"/>
            <a:r>
              <a:rPr lang="en-GB" sz="2000"/>
              <a:t>Data modeling</a:t>
            </a:r>
          </a:p>
          <a:p>
            <a:pPr lvl="1"/>
            <a:r>
              <a:rPr lang="en-GB" sz="2000"/>
              <a:t>Training and consulting</a:t>
            </a:r>
          </a:p>
          <a:p>
            <a:pPr lvl="1"/>
            <a:r>
              <a:rPr lang="en-GB" sz="2000"/>
              <a:t>Monitoring integrity and usage</a:t>
            </a:r>
          </a:p>
          <a:p>
            <a:pPr lvl="1"/>
            <a:r>
              <a:rPr lang="en-GB" sz="2000"/>
              <a:t>Change management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95479-4741-494C-8AB4-545A94D86483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Data administration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Data are the lifeblood of organizations</a:t>
            </a:r>
          </a:p>
          <a:p>
            <a:r>
              <a:rPr lang="en-GB"/>
              <a:t>Data need to be managed</a:t>
            </a:r>
          </a:p>
          <a:p>
            <a:r>
              <a:rPr lang="en-GB"/>
              <a:t>Data administration is concerned with the management of organizational memories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4DEBF-FAB1-054D-9569-CEE7D283E23F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8286750" cy="1325563"/>
          </a:xfrm>
        </p:spPr>
        <p:txBody>
          <a:bodyPr/>
          <a:lstStyle/>
          <a:p>
            <a:r>
              <a:rPr lang="en-GB" dirty="0"/>
              <a:t>Data administration vs. database administration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Not an appropriate distinction</a:t>
            </a:r>
          </a:p>
          <a:p>
            <a:r>
              <a:rPr lang="en-GB" dirty="0"/>
              <a:t>System</a:t>
            </a:r>
          </a:p>
          <a:p>
            <a:pPr lvl="1"/>
            <a:r>
              <a:rPr lang="en-GB" dirty="0"/>
              <a:t>Data administration</a:t>
            </a:r>
          </a:p>
          <a:p>
            <a:r>
              <a:rPr lang="en-GB" dirty="0"/>
              <a:t>Project</a:t>
            </a:r>
          </a:p>
          <a:p>
            <a:pPr lvl="1"/>
            <a:r>
              <a:rPr lang="en-GB" dirty="0"/>
              <a:t>Database administration</a:t>
            </a:r>
          </a:p>
          <a:p>
            <a:r>
              <a:rPr lang="en-GB" dirty="0"/>
              <a:t>Think in terms of system and project rather than data and database</a:t>
            </a:r>
          </a:p>
          <a:p>
            <a:r>
              <a:rPr lang="en-GB" dirty="0"/>
              <a:t>Data administration can refer to both system and project level functions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788DF-38E8-9845-856F-9F69547366B9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administration functions and roles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function is a set of activities to be performed</a:t>
            </a:r>
          </a:p>
          <a:p>
            <a:r>
              <a:rPr lang="en-GB" dirty="0"/>
              <a:t>Individuals are assigned roles to perform certain activities</a:t>
            </a:r>
          </a:p>
          <a:p>
            <a:r>
              <a:rPr lang="en-GB" dirty="0"/>
              <a:t>Data administration functions may be performed by a:</a:t>
            </a:r>
          </a:p>
          <a:p>
            <a:pPr lvl="1"/>
            <a:r>
              <a:rPr lang="en-GB" dirty="0"/>
              <a:t>Data administrator</a:t>
            </a:r>
          </a:p>
          <a:p>
            <a:pPr lvl="1"/>
            <a:r>
              <a:rPr lang="en-GB" dirty="0"/>
              <a:t>Data administration staff</a:t>
            </a:r>
          </a:p>
          <a:p>
            <a:pPr lvl="1"/>
            <a:r>
              <a:rPr lang="en-GB" dirty="0"/>
              <a:t>Database development</a:t>
            </a:r>
          </a:p>
          <a:p>
            <a:pPr lvl="1"/>
            <a:r>
              <a:rPr lang="en-GB" dirty="0"/>
              <a:t>Database consultant</a:t>
            </a:r>
          </a:p>
          <a:p>
            <a:pPr lvl="1"/>
            <a:r>
              <a:rPr lang="en-GB" dirty="0"/>
              <a:t>Database analyst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8175D-A5BD-6548-B39A-B367280617E8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Data steward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Responsible for managing all corporate data for a critical business entity or product</a:t>
            </a:r>
          </a:p>
          <a:p>
            <a:r>
              <a:rPr lang="en-GB" dirty="0"/>
              <a:t>Cuts across functional boundaries</a:t>
            </a:r>
          </a:p>
          <a:p>
            <a:r>
              <a:rPr lang="en-GB" dirty="0"/>
              <a:t>Aligns data management with organizational goals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C5B7-3A68-2947-9BCD-3313CE042B59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Database use levels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Personal</a:t>
            </a:r>
          </a:p>
          <a:p>
            <a:r>
              <a:rPr lang="en-GB" dirty="0"/>
              <a:t>Workgroup</a:t>
            </a:r>
          </a:p>
          <a:p>
            <a:r>
              <a:rPr lang="en-GB" dirty="0"/>
              <a:t>Organizational</a:t>
            </a:r>
          </a:p>
          <a:p>
            <a:r>
              <a:rPr lang="en-GB" dirty="0"/>
              <a:t>More users means greater complexity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E8E14-A0C9-514C-B13B-438AE1A5FB92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Personal databases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Notebook computers</a:t>
            </a:r>
          </a:p>
          <a:p>
            <a:r>
              <a:rPr lang="en-GB" dirty="0"/>
              <a:t>Personal digital assistants (PDAs)</a:t>
            </a:r>
          </a:p>
          <a:p>
            <a:r>
              <a:rPr lang="en-GB" dirty="0"/>
              <a:t>Personal information managers (PIMs)</a:t>
            </a:r>
          </a:p>
          <a:p>
            <a:r>
              <a:rPr lang="en-GB" dirty="0"/>
              <a:t>Cell phones</a:t>
            </a:r>
          </a:p>
          <a:p>
            <a:r>
              <a:rPr lang="en-GB" dirty="0"/>
              <a:t>Music players (iPod)</a:t>
            </a:r>
          </a:p>
          <a:p>
            <a:r>
              <a:rPr lang="en-GB" dirty="0"/>
              <a:t>Information appliances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32E0-759D-4F41-9A1B-8D67A1CBB9F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Workgroup and </a:t>
            </a:r>
            <a:br>
              <a:rPr lang="en-GB"/>
            </a:br>
            <a:r>
              <a:rPr lang="en-GB"/>
              <a:t>organizational databases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Shared by many people</a:t>
            </a:r>
          </a:p>
          <a:p>
            <a:r>
              <a:rPr lang="en-GB" dirty="0"/>
              <a:t>Greater complexity</a:t>
            </a:r>
          </a:p>
          <a:p>
            <a:r>
              <a:rPr lang="en-GB" dirty="0"/>
              <a:t>Require more planning and co-ordination than personal databases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68FA1-CEB2-D547-A33C-758274397E79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System level data administration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Planning</a:t>
            </a:r>
          </a:p>
          <a:p>
            <a:r>
              <a:rPr lang="en-GB" dirty="0"/>
              <a:t>Development of data standards and policies</a:t>
            </a:r>
          </a:p>
          <a:p>
            <a:r>
              <a:rPr lang="en-GB" dirty="0"/>
              <a:t>Data integrity</a:t>
            </a:r>
          </a:p>
          <a:p>
            <a:r>
              <a:rPr lang="en-GB" dirty="0"/>
              <a:t>Data conflict resolution</a:t>
            </a:r>
          </a:p>
          <a:p>
            <a:r>
              <a:rPr lang="en-GB" dirty="0"/>
              <a:t>Managing the DBMS</a:t>
            </a:r>
          </a:p>
          <a:p>
            <a:r>
              <a:rPr lang="en-GB" dirty="0"/>
              <a:t>Establishing and maintaining the Data Dictionary</a:t>
            </a:r>
          </a:p>
          <a:p>
            <a:r>
              <a:rPr lang="en-GB" dirty="0"/>
              <a:t>Selection of hardware and software</a:t>
            </a:r>
          </a:p>
          <a:p>
            <a:r>
              <a:rPr lang="en-GB" dirty="0"/>
              <a:t>Benchmarking</a:t>
            </a:r>
          </a:p>
          <a:p>
            <a:r>
              <a:rPr lang="en-GB" dirty="0"/>
              <a:t>Managing external databases</a:t>
            </a:r>
          </a:p>
          <a:p>
            <a:r>
              <a:rPr lang="en-GB" dirty="0"/>
              <a:t>Internal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452A9-7B35-1748-938E-631839F59DC3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Selection of hardware </a:t>
            </a:r>
            <a:br>
              <a:rPr lang="en-GB"/>
            </a:br>
            <a:r>
              <a:rPr lang="en-GB"/>
              <a:t>and software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How many users will simultaneously access the database? </a:t>
            </a:r>
          </a:p>
          <a:p>
            <a:r>
              <a:rPr lang="en-GB" dirty="0"/>
              <a:t>Will the database need to be geographically distributed? </a:t>
            </a:r>
          </a:p>
          <a:p>
            <a:r>
              <a:rPr lang="en-GB" dirty="0"/>
              <a:t>What is the maximum size of the database? </a:t>
            </a:r>
          </a:p>
          <a:p>
            <a:r>
              <a:rPr lang="en-GB" dirty="0"/>
              <a:t>How many transactions per second can the DBMS handle? </a:t>
            </a:r>
          </a:p>
          <a:p>
            <a:r>
              <a:rPr lang="en-GB" dirty="0"/>
              <a:t>What kind of support for on-line transaction processing is available? </a:t>
            </a:r>
          </a:p>
          <a:p>
            <a:r>
              <a:rPr lang="en-GB" dirty="0"/>
              <a:t>What are the initial and ongoing costs of using the product?</a:t>
            </a:r>
          </a:p>
          <a:p>
            <a:r>
              <a:rPr lang="en-GB" dirty="0"/>
              <a:t>What is the extent of training required, will it be provided, and what are the associated costs?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89E3A-77B3-3E41-9C1B-273C7BBE741B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Project level data </a:t>
            </a:r>
            <a:br>
              <a:rPr lang="en-GB"/>
            </a:br>
            <a:r>
              <a:rPr lang="en-GB"/>
              <a:t>administration functions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Meeting the needs of individual applications and users</a:t>
            </a:r>
          </a:p>
          <a:p>
            <a:r>
              <a:rPr lang="en-GB" dirty="0"/>
              <a:t>Support and development of a specific database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CED11-F40C-3D4F-BFB6-CEBB8ABB45C8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GB"/>
              <a:t>Systems Development Life Cycle</a:t>
            </a:r>
          </a:p>
        </p:txBody>
      </p:sp>
      <p:sp>
        <p:nvSpPr>
          <p:cNvPr id="3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2607C-45BA-F846-9215-C58166CCA437}" type="slidenum">
              <a:rPr lang="en-US"/>
              <a:pPr/>
              <a:t>29</a:t>
            </a:fld>
            <a:endParaRPr lang="en-US"/>
          </a:p>
        </p:txBody>
      </p:sp>
      <p:graphicFrame>
        <p:nvGraphicFramePr>
          <p:cNvPr id="22585" name="Group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084474"/>
              </p:ext>
            </p:extLst>
          </p:nvPr>
        </p:nvGraphicFramePr>
        <p:xfrm>
          <a:off x="990600" y="2209800"/>
          <a:ext cx="7848600" cy="387096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4049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988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Application Development Life Cycle (ADLC)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Database Development Life Cycle (DDLC)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Project planning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Project planning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Requirements definition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Requirements definition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Application design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Database design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Application construction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Application testing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Database testing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Application implementation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Database implementation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Operations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Database usage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Maintenance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Database evolution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Data are generated </a:t>
            </a:r>
            <a:br>
              <a:rPr lang="en-GB"/>
            </a:br>
            <a:r>
              <a:rPr lang="en-GB"/>
              <a:t>by stakeholders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Employees</a:t>
            </a:r>
          </a:p>
          <a:p>
            <a:r>
              <a:rPr lang="en-GB" dirty="0"/>
              <a:t>Customers</a:t>
            </a:r>
          </a:p>
          <a:p>
            <a:r>
              <a:rPr lang="en-GB" dirty="0"/>
              <a:t>Shareholders</a:t>
            </a:r>
          </a:p>
          <a:p>
            <a:r>
              <a:rPr lang="en-GB" dirty="0"/>
              <a:t>Investors</a:t>
            </a:r>
          </a:p>
          <a:p>
            <a:r>
              <a:rPr lang="en-GB" dirty="0"/>
              <a:t>Suppliers</a:t>
            </a:r>
          </a:p>
          <a:p>
            <a:r>
              <a:rPr lang="en-GB" dirty="0"/>
              <a:t>Government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7E592-C2DE-BC41-B56A-EA41A868165C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Strategies for system development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Database and applications developed independently</a:t>
            </a:r>
          </a:p>
          <a:p>
            <a:r>
              <a:rPr lang="en-GB" dirty="0"/>
              <a:t>Applications developed for existing databases</a:t>
            </a:r>
          </a:p>
          <a:p>
            <a:r>
              <a:rPr lang="en-GB" dirty="0"/>
              <a:t>Database and application development proceed simultaneously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56451-1E09-714A-9B89-0DD40C931DD5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GB"/>
              <a:t>Development roles</a:t>
            </a:r>
          </a:p>
        </p:txBody>
      </p:sp>
      <p:sp>
        <p:nvSpPr>
          <p:cNvPr id="5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DD57B-DB71-F44B-A5EE-E8E87B2F5331}" type="slidenum">
              <a:rPr lang="en-US"/>
              <a:pPr/>
              <a:t>31</a:t>
            </a:fld>
            <a:endParaRPr lang="en-US"/>
          </a:p>
        </p:txBody>
      </p:sp>
      <p:graphicFrame>
        <p:nvGraphicFramePr>
          <p:cNvPr id="24640" name="Group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770281"/>
              </p:ext>
            </p:extLst>
          </p:nvPr>
        </p:nvGraphicFramePr>
        <p:xfrm>
          <a:off x="838200" y="1981200"/>
          <a:ext cx="8047038" cy="394716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2093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78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39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Database Development Phase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Database Developer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Data Administrator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User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Project planning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Does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Consults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Provides information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Requirements definition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Does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Consults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Provides requirements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Database design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Does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Consults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Data integrity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Validates data models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Database testing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System and user testing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Consults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Data integrity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Does user testing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Database implementation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System related activities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Consults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Data integrity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Does user activities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Database usage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Consults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Data integrity monitoring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Uses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Database evolution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Does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Change control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Provides additional requirements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2438400"/>
            <a:ext cx="3714750" cy="1981200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Database development cycle</a:t>
            </a:r>
          </a:p>
        </p:txBody>
      </p:sp>
      <p:pic>
        <p:nvPicPr>
          <p:cNvPr id="25735" name="Picture 135" descr="FireLite:Books:Data Management:6e:Art PNG:20-DDLC.png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4876800" y="531813"/>
            <a:ext cx="3313113" cy="5792787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GB"/>
              <a:t>Data administration interfaces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662CE-6A91-3B41-80A9-692630BD007D}" type="slidenum">
              <a:rPr lang="en-US"/>
              <a:pPr/>
              <a:t>33</a:t>
            </a:fld>
            <a:endParaRPr lang="en-US"/>
          </a:p>
        </p:txBody>
      </p:sp>
      <p:pic>
        <p:nvPicPr>
          <p:cNvPr id="26778" name="Picture 154" descr="FireLite:Books:Data Management:6e:Art PNG:20-major data admin.png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1371600" y="2133600"/>
            <a:ext cx="7315200" cy="3748088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Data administration interfaces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Management</a:t>
            </a:r>
          </a:p>
          <a:p>
            <a:pPr lvl="1"/>
            <a:r>
              <a:rPr lang="en-GB"/>
              <a:t>Sets the agenda and goals</a:t>
            </a:r>
          </a:p>
          <a:p>
            <a:r>
              <a:rPr lang="en-GB"/>
              <a:t>Users</a:t>
            </a:r>
          </a:p>
          <a:p>
            <a:pPr lvl="1"/>
            <a:r>
              <a:rPr lang="en-GB"/>
              <a:t>Seek satisfaction of goals</a:t>
            </a:r>
          </a:p>
          <a:p>
            <a:r>
              <a:rPr lang="en-GB"/>
              <a:t>Development</a:t>
            </a:r>
          </a:p>
          <a:p>
            <a:pPr lvl="1"/>
            <a:r>
              <a:rPr lang="en-GB"/>
              <a:t>Co-operation</a:t>
            </a:r>
          </a:p>
          <a:p>
            <a:r>
              <a:rPr lang="en-GB"/>
              <a:t>Computer operations</a:t>
            </a:r>
          </a:p>
          <a:p>
            <a:pPr lvl="1"/>
            <a:r>
              <a:rPr lang="en-GB"/>
              <a:t>Establishing and monitoring procedures for operating databases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6915-81D9-D54D-AC33-9F6719FA614D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administration tools</a:t>
            </a:r>
          </a:p>
        </p:txBody>
      </p: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2FACB57D-5A0F-C64F-A776-9289441DADB4}"/>
              </a:ext>
            </a:extLst>
          </p:cNvPr>
          <p:cNvSpPr>
            <a:spLocks noGrp="1"/>
          </p:cNvSpPr>
          <p:nvPr>
            <p:ph type="chart" idx="1"/>
          </p:nvPr>
        </p:nvSpPr>
        <p:spPr/>
      </p:sp>
      <p:sp>
        <p:nvSpPr>
          <p:cNvPr id="6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C13A7-DC74-214A-8E6F-FD3E06F53E60}" type="slidenum">
              <a:rPr lang="en-US"/>
              <a:pPr/>
              <a:t>35</a:t>
            </a:fld>
            <a:endParaRPr lang="en-US"/>
          </a:p>
        </p:txBody>
      </p:sp>
      <p:graphicFrame>
        <p:nvGraphicFramePr>
          <p:cNvPr id="28750" name="Group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910604"/>
              </p:ext>
            </p:extLst>
          </p:nvPr>
        </p:nvGraphicFramePr>
        <p:xfrm>
          <a:off x="381000" y="1682688"/>
          <a:ext cx="8048625" cy="4628582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684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79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2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92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Database development phase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Data Dictionary (DD)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Database Management System (DBMS)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Performance monitoring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Case tools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 Project planning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Document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Data map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Design aid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Estimation tools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169863" marR="0" lvl="0" indent="-169863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 Requirements definition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Document Design aid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Document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Design aid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3. Database design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Document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Design aid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Data map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Schema generator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Document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Design aid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Data map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4.Database testing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Data map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Design aid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Schema generator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Define, create, test, data integrity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Impact analysis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Test data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generator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Design aid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119063" marR="0" lvl="0" indent="-119063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5.Database implementation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Document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Change control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Data integrity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Implement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Design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Monitor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Tune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6. Database use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Document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Data map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Schema generator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Change control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Provide tools for retrieval and update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Enforce integrity controls and procedures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Monitor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Tune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7. Database evolution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Document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Data map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Change control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Redefine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Impact analysis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Use of the data dictionary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Documentation support</a:t>
            </a:r>
          </a:p>
          <a:p>
            <a:r>
              <a:rPr lang="en-GB" dirty="0"/>
              <a:t>Data maps</a:t>
            </a:r>
          </a:p>
          <a:p>
            <a:r>
              <a:rPr lang="en-GB" dirty="0"/>
              <a:t>Design aid</a:t>
            </a:r>
          </a:p>
          <a:p>
            <a:r>
              <a:rPr lang="en-GB" dirty="0"/>
              <a:t>Schema generation</a:t>
            </a:r>
          </a:p>
          <a:p>
            <a:r>
              <a:rPr lang="en-GB" dirty="0"/>
              <a:t>Change control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68F92-9DFE-B84D-A091-7A671DE36D83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integration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Lack of data integration is a common problem</a:t>
            </a:r>
          </a:p>
          <a:p>
            <a:r>
              <a:rPr lang="en-US" dirty="0"/>
              <a:t>Examples</a:t>
            </a:r>
          </a:p>
          <a:p>
            <a:pPr lvl="1"/>
            <a:r>
              <a:rPr lang="en-US" dirty="0"/>
              <a:t>Different identifiers for the same instance of an entity</a:t>
            </a:r>
          </a:p>
          <a:p>
            <a:pPr lvl="1"/>
            <a:r>
              <a:rPr lang="en-US" dirty="0"/>
              <a:t>The same data stored in multiple systems</a:t>
            </a:r>
          </a:p>
          <a:p>
            <a:pPr lvl="1"/>
            <a:r>
              <a:rPr lang="en-US" dirty="0"/>
              <a:t>Related data stored in different databases</a:t>
            </a:r>
          </a:p>
          <a:p>
            <a:pPr lvl="1"/>
            <a:r>
              <a:rPr lang="en-US" dirty="0"/>
              <a:t>Different methods of calculation for the same business indicator in different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2AFC-477D-AF42-B788-0E0DED1871CB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integration</a:t>
            </a:r>
          </a:p>
        </p:txBody>
      </p:sp>
      <p:graphicFrame>
        <p:nvGraphicFramePr>
          <p:cNvPr id="43083" name="Group 75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077835695"/>
              </p:ext>
            </p:extLst>
          </p:nvPr>
        </p:nvGraphicFramePr>
        <p:xfrm>
          <a:off x="838200" y="1766888"/>
          <a:ext cx="7993063" cy="4297046"/>
        </p:xfrm>
        <a:graphic>
          <a:graphicData uri="http://schemas.openxmlformats.org/drawingml/2006/table">
            <a:tbl>
              <a:tblPr/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18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52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</a:rPr>
                        <a:t>Red division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</a:rPr>
                        <a:t>Blue division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</a:rPr>
                        <a:t>partnumber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</a:rPr>
                        <a:t>(code for green widget)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7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</a:rPr>
                        <a:t>customerid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</a:rPr>
                        <a:t>(code for UPS)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</a:rPr>
                        <a:t>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</a:rPr>
                        <a:t>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</a:rPr>
                        <a:t>Definition of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</a:rPr>
                        <a:t>salesdate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</a:rPr>
                        <a:t>The date the customer signs the order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</a:rPr>
                        <a:t>The date the customer signs the order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79A66-EAA7-F74B-BBB0-043476B47E00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Lack of data integration</a:t>
            </a:r>
          </a:p>
        </p:txBody>
      </p:sp>
      <p:graphicFrame>
        <p:nvGraphicFramePr>
          <p:cNvPr id="45096" name="Group 40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678881658"/>
              </p:ext>
            </p:extLst>
          </p:nvPr>
        </p:nvGraphicFramePr>
        <p:xfrm>
          <a:off x="838200" y="1766888"/>
          <a:ext cx="7993063" cy="4662806"/>
        </p:xfrm>
        <a:graphic>
          <a:graphicData uri="http://schemas.openxmlformats.org/drawingml/2006/table">
            <a:tbl>
              <a:tblPr/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56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52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</a:rPr>
                        <a:t>Red division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</a:rPr>
                        <a:t>Blue division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</a:rPr>
                        <a:t>partnumber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</a:rPr>
                        <a:t>(code for green widget)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</a:rPr>
                        <a:t>10056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7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</a:rPr>
                        <a:t>customerid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</a:rPr>
                        <a:t>(code for UPS)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</a:rPr>
                        <a:t>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</a:rPr>
                        <a:t>613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</a:rPr>
                        <a:t>Definition of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</a:rPr>
                        <a:t>salesdate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</a:rPr>
                        <a:t>The date the customer signs the order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</a:rPr>
                        <a:t>The date the customer receives the order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C9FD3-E93D-D240-97B9-306B3BAAA5F1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Data management problems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Redundancy</a:t>
            </a:r>
          </a:p>
          <a:p>
            <a:r>
              <a:rPr lang="en-GB" dirty="0"/>
              <a:t>Inconsistent representations</a:t>
            </a:r>
          </a:p>
          <a:p>
            <a:r>
              <a:rPr lang="en-GB" dirty="0"/>
              <a:t>Multiple definitions of data items</a:t>
            </a:r>
          </a:p>
          <a:p>
            <a:r>
              <a:rPr lang="en-GB" dirty="0"/>
              <a:t>Essential data missing</a:t>
            </a:r>
          </a:p>
          <a:p>
            <a:r>
              <a:rPr lang="en-GB" dirty="0"/>
              <a:t>Inaccurate or incomplete data</a:t>
            </a:r>
          </a:p>
          <a:p>
            <a:r>
              <a:rPr lang="en-GB" dirty="0"/>
              <a:t>Uncaptured data</a:t>
            </a:r>
          </a:p>
          <a:p>
            <a:r>
              <a:rPr lang="en-GB" dirty="0"/>
              <a:t>Data that cannot be located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9EE02-4547-9948-B5C5-C6167C8A0C6C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Goals of data integration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 standard meaning and format for all data elements</a:t>
            </a:r>
          </a:p>
          <a:p>
            <a:pPr>
              <a:lnSpc>
                <a:spcPct val="90000"/>
              </a:lnSpc>
            </a:pPr>
            <a:r>
              <a:rPr lang="en-US"/>
              <a:t>A standard format for each and every data element</a:t>
            </a:r>
          </a:p>
          <a:p>
            <a:pPr>
              <a:lnSpc>
                <a:spcPct val="90000"/>
              </a:lnSpc>
            </a:pPr>
            <a:r>
              <a:rPr lang="en-US"/>
              <a:t>A standard coding system</a:t>
            </a:r>
          </a:p>
          <a:p>
            <a:pPr>
              <a:lnSpc>
                <a:spcPct val="90000"/>
              </a:lnSpc>
            </a:pPr>
            <a:r>
              <a:rPr lang="en-US"/>
              <a:t>A standard measurement system</a:t>
            </a:r>
          </a:p>
          <a:p>
            <a:pPr>
              <a:lnSpc>
                <a:spcPct val="90000"/>
              </a:lnSpc>
            </a:pPr>
            <a:r>
              <a:rPr lang="en-US"/>
              <a:t>A single corporate data model for each major business entity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2BA40-E596-3547-A24D-B3E4264ACBF9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integration strategies</a:t>
            </a:r>
          </a:p>
        </p:txBody>
      </p:sp>
      <p:graphicFrame>
        <p:nvGraphicFramePr>
          <p:cNvPr id="48274" name="Group 146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158693164"/>
              </p:ext>
            </p:extLst>
          </p:nvPr>
        </p:nvGraphicFramePr>
        <p:xfrm>
          <a:off x="1062038" y="1766888"/>
          <a:ext cx="7769225" cy="3300414"/>
        </p:xfrm>
        <a:graphic>
          <a:graphicData uri="http://schemas.openxmlformats.org/drawingml/2006/table">
            <a:tbl>
              <a:tblPr/>
              <a:tblGrid>
                <a:gridCol w="2671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5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0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415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39813"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-109" charset="0"/>
                        </a:rPr>
                        <a:t>Environmental turbulence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-109" charset="0"/>
                        </a:rPr>
                        <a:t>High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-109" charset="0"/>
                        </a:rPr>
                        <a:t>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-109" charset="0"/>
                        </a:rPr>
                        <a:t>Moderate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9813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-109" charset="0"/>
                        </a:rPr>
                        <a:t>Low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-109" charset="0"/>
                        </a:rPr>
                        <a:t>Moderate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-109" charset="0"/>
                        </a:rPr>
                        <a:t>High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3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-109" charset="0"/>
                        </a:rPr>
                        <a:t>Low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-109" charset="0"/>
                        </a:rPr>
                        <a:t>High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7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-109" charset="0"/>
                        </a:rPr>
                        <a:t>Unit interdependence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298BB-8CD0-7043-A1D1-54D93FBC5DDF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Organizing the data administration function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Creation of the function</a:t>
            </a:r>
          </a:p>
          <a:p>
            <a:r>
              <a:rPr lang="en-GB"/>
              <a:t>Selecting staff and assigning roles</a:t>
            </a:r>
          </a:p>
          <a:p>
            <a:r>
              <a:rPr lang="en-GB"/>
              <a:t>Locating the function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06158-26F4-CC41-9FF0-C10AF7C14EBD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Conclusion</a:t>
            </a:r>
          </a:p>
        </p:txBody>
      </p:sp>
      <p:sp>
        <p:nvSpPr>
          <p:cNvPr id="50180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administration is </a:t>
            </a:r>
          </a:p>
          <a:p>
            <a:pPr lvl="1"/>
            <a:r>
              <a:rPr lang="en-US" dirty="0"/>
              <a:t>Critical to the success of most organizations</a:t>
            </a:r>
          </a:p>
          <a:p>
            <a:pPr lvl="1"/>
            <a:r>
              <a:rPr lang="en-US" dirty="0"/>
              <a:t>Necessary for data-driven decision making</a:t>
            </a:r>
          </a:p>
          <a:p>
            <a:pPr lvl="1"/>
            <a:r>
              <a:rPr lang="en-US" dirty="0"/>
              <a:t>Growing in complexity</a:t>
            </a:r>
          </a:p>
          <a:p>
            <a:r>
              <a:rPr lang="en-US" dirty="0"/>
              <a:t>Increasingly requires the appointment of a CDO to ensure appropriate strategic attention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DA9EE-296B-F240-A838-F0B0ED0149E7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Goals of data management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Enable clients and customers to access the data they need in the most suitable format</a:t>
            </a:r>
          </a:p>
          <a:p>
            <a:r>
              <a:rPr lang="en-GB" dirty="0"/>
              <a:t>Maintain data integrity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84A71-AA16-744B-96DD-5FAB5B65AE3C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Chief Data Officer (CDO)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new C-level position</a:t>
            </a:r>
          </a:p>
          <a:p>
            <a:r>
              <a:rPr lang="en-US" dirty="0"/>
              <a:t>Responsible for the strategic management of data systems and ensuring that the organization fully seizes data-driven opportunities</a:t>
            </a:r>
          </a:p>
          <a:p>
            <a:r>
              <a:rPr lang="en-US" dirty="0"/>
              <a:t>In 2003, Capital One was perhaps to first firm to appoint a CDO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E7C8D-2343-3244-BBAE-3CFA5E9B478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471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CDO role dimensions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Collaboration direction</a:t>
            </a:r>
          </a:p>
          <a:p>
            <a:pPr lvl="1"/>
            <a:r>
              <a:rPr lang="en-US" dirty="0"/>
              <a:t>Inward or outward</a:t>
            </a:r>
          </a:p>
          <a:p>
            <a:r>
              <a:rPr lang="en-US" dirty="0"/>
              <a:t>Data management focus</a:t>
            </a:r>
          </a:p>
          <a:p>
            <a:pPr lvl="1"/>
            <a:r>
              <a:rPr lang="en-US" dirty="0"/>
              <a:t>Traditional transaction or big data</a:t>
            </a:r>
          </a:p>
          <a:p>
            <a:r>
              <a:rPr lang="en-US" dirty="0"/>
              <a:t>Value orientation</a:t>
            </a:r>
          </a:p>
          <a:p>
            <a:pPr lvl="1"/>
            <a:r>
              <a:rPr lang="en-US" dirty="0"/>
              <a:t>Service or strategy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E7C8D-2343-3244-BBAE-3CFA5E9B478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041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dimensions of the CDO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tretch/>
        </p:blipFill>
        <p:spPr>
          <a:xfrm>
            <a:off x="838200" y="1847851"/>
            <a:ext cx="4682265" cy="4351338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E7C8D-2343-3244-BBAE-3CFA5E9B478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510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Inward collaboration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Initiatives might include developing data quality assessment methods, establishing data products standards, creating procedures for managing metadata, and establishing data governance</a:t>
            </a:r>
          </a:p>
          <a:p>
            <a:r>
              <a:rPr lang="en-US" dirty="0"/>
              <a:t>The goal is to ensure consistent data delivery and quality inside the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E7C8D-2343-3244-BBAE-3CFA5E9B478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491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2245981480</TotalTime>
  <Pages>31</Pages>
  <Words>1517</Words>
  <Application>Microsoft Macintosh PowerPoint</Application>
  <PresentationFormat>Letter Paper (8.5x11 in)</PresentationFormat>
  <Paragraphs>403</Paragraphs>
  <Slides>43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2" baseType="lpstr">
      <vt:lpstr>Arial</vt:lpstr>
      <vt:lpstr>Calibri</vt:lpstr>
      <vt:lpstr>Calibri Light</vt:lpstr>
      <vt:lpstr>Georgia</vt:lpstr>
      <vt:lpstr>Minion Pro</vt:lpstr>
      <vt:lpstr>Myriad Pro</vt:lpstr>
      <vt:lpstr>Times New Roman</vt:lpstr>
      <vt:lpstr>Trebuchet MS</vt:lpstr>
      <vt:lpstr>Office Theme</vt:lpstr>
      <vt:lpstr>Data Administration</vt:lpstr>
      <vt:lpstr>Data administration</vt:lpstr>
      <vt:lpstr>Data are generated  by stakeholders</vt:lpstr>
      <vt:lpstr>Data management problems</vt:lpstr>
      <vt:lpstr>Goals of data management</vt:lpstr>
      <vt:lpstr>Chief Data Officer (CDO)</vt:lpstr>
      <vt:lpstr>CDO role dimensions</vt:lpstr>
      <vt:lpstr>Three dimensions of the CDO</vt:lpstr>
      <vt:lpstr>Inward collaboration</vt:lpstr>
      <vt:lpstr>Outward collaboration</vt:lpstr>
      <vt:lpstr>Traditional data management</vt:lpstr>
      <vt:lpstr>Big data management</vt:lpstr>
      <vt:lpstr>Service orientation</vt:lpstr>
      <vt:lpstr>Strategy orientation</vt:lpstr>
      <vt:lpstr>CDO archetypes</vt:lpstr>
      <vt:lpstr>CDO archetypes</vt:lpstr>
      <vt:lpstr>Management of the  database environment</vt:lpstr>
      <vt:lpstr>Components of the database environment</vt:lpstr>
      <vt:lpstr>Data administration</vt:lpstr>
      <vt:lpstr>Data administration vs. database administration</vt:lpstr>
      <vt:lpstr>Data administration functions and roles</vt:lpstr>
      <vt:lpstr>Data steward</vt:lpstr>
      <vt:lpstr>Database use levels</vt:lpstr>
      <vt:lpstr>Personal databases</vt:lpstr>
      <vt:lpstr>Workgroup and  organizational databases</vt:lpstr>
      <vt:lpstr>System level data administration</vt:lpstr>
      <vt:lpstr>Selection of hardware  and software</vt:lpstr>
      <vt:lpstr>Project level data  administration functions</vt:lpstr>
      <vt:lpstr>Systems Development Life Cycle</vt:lpstr>
      <vt:lpstr>Strategies for system development</vt:lpstr>
      <vt:lpstr>Development roles</vt:lpstr>
      <vt:lpstr>Database development cycle</vt:lpstr>
      <vt:lpstr>Data administration interfaces</vt:lpstr>
      <vt:lpstr>Data administration interfaces</vt:lpstr>
      <vt:lpstr>Data administration tools</vt:lpstr>
      <vt:lpstr>Use of the data dictionary</vt:lpstr>
      <vt:lpstr>Data integration</vt:lpstr>
      <vt:lpstr>Data integration</vt:lpstr>
      <vt:lpstr>Lack of data integration</vt:lpstr>
      <vt:lpstr>Goals of data integration</vt:lpstr>
      <vt:lpstr>Data integration strategies</vt:lpstr>
      <vt:lpstr>Organizing the data administration function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administration</dc:title>
  <dc:subject/>
  <dc:creator>Richard T. Watson</dc:creator>
  <cp:keywords/>
  <dc:description/>
  <cp:lastModifiedBy>Richard T Watson</cp:lastModifiedBy>
  <cp:revision>94</cp:revision>
  <cp:lastPrinted>1994-11-11T08:46:10Z</cp:lastPrinted>
  <dcterms:created xsi:type="dcterms:W3CDTF">2009-08-23T00:55:49Z</dcterms:created>
  <dcterms:modified xsi:type="dcterms:W3CDTF">2022-03-04T13:43:17Z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1</vt:i4>
  </property>
  <property fmtid="{D5CDD505-2E9C-101B-9397-08002B2CF9AE}" pid="19" name="ShowNotes">
    <vt:bool>false</vt:bool>
  </property>
  <property fmtid="{D5CDD505-2E9C-101B-9397-08002B2CF9AE}" pid="20" name="NavBtnPos">
    <vt:i4>4</vt:i4>
  </property>
  <property fmtid="{D5CDD505-2E9C-101B-9397-08002B2CF9AE}" pid="21" name="OutputDir">
    <vt:lpwstr>C:\html-database</vt:lpwstr>
  </property>
</Properties>
</file>