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1"/>
  </p:sldMasterIdLst>
  <p:notesMasterIdLst>
    <p:notesMasterId r:id="rId39"/>
  </p:notesMasterIdLst>
  <p:handoutMasterIdLst>
    <p:handoutMasterId r:id="rId40"/>
  </p:handoutMasterIdLst>
  <p:sldIdLst>
    <p:sldId id="256" r:id="rId2"/>
    <p:sldId id="257" r:id="rId3"/>
    <p:sldId id="260" r:id="rId4"/>
    <p:sldId id="295" r:id="rId5"/>
    <p:sldId id="296" r:id="rId6"/>
    <p:sldId id="259" r:id="rId7"/>
    <p:sldId id="261" r:id="rId8"/>
    <p:sldId id="290" r:id="rId9"/>
    <p:sldId id="270" r:id="rId10"/>
    <p:sldId id="271" r:id="rId11"/>
    <p:sldId id="272" r:id="rId12"/>
    <p:sldId id="262" r:id="rId13"/>
    <p:sldId id="263" r:id="rId14"/>
    <p:sldId id="282" r:id="rId15"/>
    <p:sldId id="281" r:id="rId16"/>
    <p:sldId id="264" r:id="rId17"/>
    <p:sldId id="265" r:id="rId18"/>
    <p:sldId id="285" r:id="rId19"/>
    <p:sldId id="287" r:id="rId20"/>
    <p:sldId id="288" r:id="rId21"/>
    <p:sldId id="289" r:id="rId22"/>
    <p:sldId id="267" r:id="rId23"/>
    <p:sldId id="269" r:id="rId24"/>
    <p:sldId id="273" r:id="rId25"/>
    <p:sldId id="274" r:id="rId26"/>
    <p:sldId id="275" r:id="rId27"/>
    <p:sldId id="276" r:id="rId28"/>
    <p:sldId id="277" r:id="rId29"/>
    <p:sldId id="278" r:id="rId30"/>
    <p:sldId id="279" r:id="rId31"/>
    <p:sldId id="280" r:id="rId32"/>
    <p:sldId id="283" r:id="rId33"/>
    <p:sldId id="284" r:id="rId34"/>
    <p:sldId id="292" r:id="rId35"/>
    <p:sldId id="293" r:id="rId36"/>
    <p:sldId id="294" r:id="rId37"/>
    <p:sldId id="291" r:id="rId38"/>
  </p:sldIdLst>
  <p:sldSz cx="9144000" cy="6858000" type="letter"/>
  <p:notesSz cx="6858000" cy="9144000"/>
  <p:kinsoku lang="ja-JP" invalStChars="、。，．・：；？！゛゜ヽヾゝゞ々ー’”）〕］｝〉》」』】°‰′″℃￠％ぁぃぅぇぉっゃゅょゎァィゥェォッャュョヮヵヶ!%),.:;?]}｡｣､･ｧｨｩｪｫｬｭｮｯｰﾞﾟ" invalEndChars="‘“（〔［｛〈《「『【￥＄$([\{｢￡"/>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0986"/>
  </p:normalViewPr>
  <p:slideViewPr>
    <p:cSldViewPr snapToGrid="0">
      <p:cViewPr varScale="1">
        <p:scale>
          <a:sx n="112" d="100"/>
          <a:sy n="112" d="100"/>
        </p:scale>
        <p:origin x="53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3419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8401770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9"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0938" y="692150"/>
            <a:ext cx="4556125" cy="34163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50938" y="692150"/>
            <a:ext cx="4556125" cy="3416300"/>
          </a:xfrm>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150938" y="692150"/>
            <a:ext cx="4556125" cy="3416300"/>
          </a:xfrm>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0938" y="692150"/>
            <a:ext cx="4556125" cy="3416300"/>
          </a:xfrm>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0938" y="692150"/>
            <a:ext cx="4556125" cy="34163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Rot="1" noChangeAspect="1" noChangeArrowheads="1" noTextEdit="1"/>
          </p:cNvSpPr>
          <p:nvPr>
            <p:ph type="sldImg"/>
          </p:nvPr>
        </p:nvSpPr>
        <p:spPr>
          <a:xfrm>
            <a:off x="1150938" y="692150"/>
            <a:ext cx="4556125" cy="3416300"/>
          </a:xfrm>
          <a:ln/>
        </p:spPr>
      </p:sp>
      <p:sp>
        <p:nvSpPr>
          <p:cNvPr id="7885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6"/>
          <p:cNvSpPr>
            <a:spLocks noGrp="1" noRot="1" noChangeAspect="1" noChangeArrowheads="1" noTextEdit="1"/>
          </p:cNvSpPr>
          <p:nvPr>
            <p:ph type="sldImg"/>
          </p:nvPr>
        </p:nvSpPr>
        <p:spPr>
          <a:xfrm>
            <a:off x="1150938" y="692150"/>
            <a:ext cx="4556125" cy="3416300"/>
          </a:xfrm>
          <a:ln/>
        </p:spPr>
      </p:sp>
      <p:sp>
        <p:nvSpPr>
          <p:cNvPr id="7987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0938" y="692150"/>
            <a:ext cx="4556125" cy="3416300"/>
          </a:xfrm>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0938" y="692150"/>
            <a:ext cx="4556125" cy="3416300"/>
          </a:xfrm>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026"/>
          <p:cNvSpPr>
            <a:spLocks noGrp="1" noRot="1" noChangeAspect="1" noChangeArrowheads="1" noTextEdit="1"/>
          </p:cNvSpPr>
          <p:nvPr>
            <p:ph type="sldImg"/>
          </p:nvPr>
        </p:nvSpPr>
        <p:spPr>
          <a:xfrm>
            <a:off x="1150938" y="692150"/>
            <a:ext cx="4556125" cy="3416300"/>
          </a:xfrm>
          <a:ln/>
        </p:spPr>
      </p:sp>
      <p:sp>
        <p:nvSpPr>
          <p:cNvPr id="80899"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50938" y="692150"/>
            <a:ext cx="4556125" cy="3416300"/>
          </a:xfrm>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ln/>
        </p:spPr>
        <p:txBody>
          <a:bodyPr/>
          <a:lstStyle/>
          <a:p>
            <a:endParaRPr lang="en-US"/>
          </a:p>
        </p:txBody>
      </p:sp>
      <p:sp>
        <p:nvSpPr>
          <p:cNvPr id="614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026"/>
          <p:cNvSpPr>
            <a:spLocks noGrp="1" noRot="1" noChangeAspect="1" noChangeArrowheads="1" noTextEdit="1"/>
          </p:cNvSpPr>
          <p:nvPr>
            <p:ph type="sldImg"/>
          </p:nvPr>
        </p:nvSpPr>
        <p:spPr>
          <a:xfrm>
            <a:off x="1150938" y="692150"/>
            <a:ext cx="4556125" cy="3416300"/>
          </a:xfrm>
          <a:ln/>
        </p:spPr>
      </p:sp>
      <p:sp>
        <p:nvSpPr>
          <p:cNvPr id="8294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150938" y="692150"/>
            <a:ext cx="4556125" cy="3416300"/>
          </a:xfrm>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1150938" y="692150"/>
            <a:ext cx="4556125" cy="3416300"/>
          </a:xfrm>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1150938" y="692150"/>
            <a:ext cx="4556125" cy="3416300"/>
          </a:xfrm>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noFill/>
          <a:ln/>
        </p:spPr>
        <p:txBody>
          <a:bodyPr/>
          <a:lstStyle/>
          <a:p>
            <a:r>
              <a:rPr lang="en-US"/>
              <a:t>Covered in chapter 9</a:t>
            </a:r>
          </a:p>
        </p:txBody>
      </p:sp>
      <p:sp>
        <p:nvSpPr>
          <p:cNvPr id="2662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0938" y="692150"/>
            <a:ext cx="4556125" cy="3416300"/>
          </a:xfrm>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50938" y="692150"/>
            <a:ext cx="4556125" cy="3416300"/>
          </a:xfrm>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1150938" y="692150"/>
            <a:ext cx="4556125" cy="3416300"/>
          </a:xfrm>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1026"/>
          <p:cNvSpPr>
            <a:spLocks noGrp="1" noRot="1" noChangeAspect="1" noChangeArrowheads="1" noTextEdit="1"/>
          </p:cNvSpPr>
          <p:nvPr>
            <p:ph type="sldImg"/>
          </p:nvPr>
        </p:nvSpPr>
        <p:spPr>
          <a:xfrm>
            <a:off x="1150938" y="692150"/>
            <a:ext cx="4556125" cy="3416300"/>
          </a:xfrm>
          <a:ln/>
        </p:spPr>
      </p:sp>
      <p:sp>
        <p:nvSpPr>
          <p:cNvPr id="8499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50938" y="692150"/>
            <a:ext cx="4556125" cy="3416300"/>
          </a:xfrm>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50938" y="692150"/>
            <a:ext cx="4556125" cy="3416300"/>
          </a:xfrm>
          <a:ln/>
        </p:spPr>
      </p:sp>
      <p:sp>
        <p:nvSpPr>
          <p:cNvPr id="348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64718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50938" y="692150"/>
            <a:ext cx="4556125" cy="3416300"/>
          </a:xfrm>
          <a:ln/>
        </p:spPr>
      </p:sp>
      <p:sp>
        <p:nvSpPr>
          <p:cNvPr id="348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54060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0938" y="692150"/>
            <a:ext cx="4556125" cy="3416300"/>
          </a:xfrm>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0938" y="692150"/>
            <a:ext cx="4556125" cy="3416300"/>
          </a:xfrm>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26"/>
          <p:cNvSpPr>
            <a:spLocks noGrp="1" noRot="1" noChangeAspect="1" noChangeArrowheads="1" noTextEdit="1"/>
          </p:cNvSpPr>
          <p:nvPr>
            <p:ph type="sldImg"/>
          </p:nvPr>
        </p:nvSpPr>
        <p:spPr>
          <a:xfrm>
            <a:off x="1150938" y="692150"/>
            <a:ext cx="4556125" cy="3416300"/>
          </a:xfrm>
          <a:ln/>
        </p:spPr>
      </p:sp>
      <p:sp>
        <p:nvSpPr>
          <p:cNvPr id="7782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0938" y="692150"/>
            <a:ext cx="4556125" cy="3416300"/>
          </a:xfrm>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BA4CA-559C-7742-9EAF-FBBBDB9E774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AE46D20-FC87-3B47-BCF5-FA5B9326900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AAA6E9A-964F-164A-86FD-9A79FC8E276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797A80CB-29C9-474E-B0FE-81AAC1F85B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8FE888-7B47-504D-9DE7-71C69437D816}"/>
              </a:ext>
            </a:extLst>
          </p:cNvPr>
          <p:cNvSpPr>
            <a:spLocks noGrp="1"/>
          </p:cNvSpPr>
          <p:nvPr>
            <p:ph type="sldNum" sz="quarter" idx="12"/>
          </p:nvPr>
        </p:nvSpPr>
        <p:spPr/>
        <p:txBody>
          <a:bodyPr/>
          <a:lstStyle/>
          <a:p>
            <a:fld id="{3C2B99F0-9502-A34D-BA7B-0FB3F090950F}" type="slidenum">
              <a:rPr lang="en-US" smtClean="0"/>
              <a:pPr/>
              <a:t>‹#›</a:t>
            </a:fld>
            <a:endParaRPr lang="en-US"/>
          </a:p>
        </p:txBody>
      </p:sp>
    </p:spTree>
    <p:extLst>
      <p:ext uri="{BB962C8B-B14F-4D97-AF65-F5344CB8AC3E}">
        <p14:creationId xmlns:p14="http://schemas.microsoft.com/office/powerpoint/2010/main" val="330772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1AD85-A2EB-4743-A4C1-00F51AF0E5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5651AD-A6DF-E345-9076-B6A411658D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596B0-92FA-CC4C-BF93-FD36851A9F8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E98BDE30-6BE9-1A40-B76B-7AA6A332F2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163BD0-B264-AD4A-B613-85020A557E43}"/>
              </a:ext>
            </a:extLst>
          </p:cNvPr>
          <p:cNvSpPr>
            <a:spLocks noGrp="1"/>
          </p:cNvSpPr>
          <p:nvPr>
            <p:ph type="sldNum" sz="quarter" idx="12"/>
          </p:nvPr>
        </p:nvSpPr>
        <p:spPr/>
        <p:txBody>
          <a:bodyPr/>
          <a:lstStyle/>
          <a:p>
            <a:fld id="{EEBCB81B-D610-A14B-93FB-D70DFFBB2FC8}" type="slidenum">
              <a:rPr lang="en-US" smtClean="0"/>
              <a:pPr/>
              <a:t>‹#›</a:t>
            </a:fld>
            <a:endParaRPr lang="en-US"/>
          </a:p>
        </p:txBody>
      </p:sp>
    </p:spTree>
    <p:extLst>
      <p:ext uri="{BB962C8B-B14F-4D97-AF65-F5344CB8AC3E}">
        <p14:creationId xmlns:p14="http://schemas.microsoft.com/office/powerpoint/2010/main" val="3154022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7E0D80-2F1C-E84A-A624-B723DD7BC15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A634A0-2C10-8E45-B1D5-D0E2A305FB4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D67669-1229-414C-8688-1F619079042A}"/>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5030FB9-A8D7-424C-8642-85A61BE0AF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DC29CC-1C56-6F43-BFD6-307C10EFE093}"/>
              </a:ext>
            </a:extLst>
          </p:cNvPr>
          <p:cNvSpPr>
            <a:spLocks noGrp="1"/>
          </p:cNvSpPr>
          <p:nvPr>
            <p:ph type="sldNum" sz="quarter" idx="12"/>
          </p:nvPr>
        </p:nvSpPr>
        <p:spPr/>
        <p:txBody>
          <a:bodyPr/>
          <a:lstStyle/>
          <a:p>
            <a:fld id="{96F08ECE-B4E9-164B-814C-B12E63729069}" type="slidenum">
              <a:rPr lang="en-US" smtClean="0"/>
              <a:pPr/>
              <a:t>‹#›</a:t>
            </a:fld>
            <a:endParaRPr lang="en-US"/>
          </a:p>
        </p:txBody>
      </p:sp>
    </p:spTree>
    <p:extLst>
      <p:ext uri="{BB962C8B-B14F-4D97-AF65-F5344CB8AC3E}">
        <p14:creationId xmlns:p14="http://schemas.microsoft.com/office/powerpoint/2010/main" val="1583084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772400" cy="1143000"/>
          </a:xfrm>
        </p:spPr>
        <p:txBody>
          <a:bodyPr/>
          <a:lstStyle/>
          <a:p>
            <a:r>
              <a:rPr lang="en-US"/>
              <a:t>Click to edit Master title style</a:t>
            </a:r>
          </a:p>
        </p:txBody>
      </p:sp>
      <p:sp>
        <p:nvSpPr>
          <p:cNvPr id="3" name="Table Placeholder 2"/>
          <p:cNvSpPr>
            <a:spLocks noGrp="1"/>
          </p:cNvSpPr>
          <p:nvPr>
            <p:ph type="tbl" idx="1"/>
          </p:nvPr>
        </p:nvSpPr>
        <p:spPr>
          <a:xfrm>
            <a:off x="1062038" y="1766888"/>
            <a:ext cx="7769225" cy="4113212"/>
          </a:xfrm>
        </p:spPr>
        <p:txBody>
          <a:bodyPr/>
          <a:lstStyle/>
          <a:p>
            <a:endParaRPr lang="en-US"/>
          </a:p>
        </p:txBody>
      </p:sp>
      <p:sp>
        <p:nvSpPr>
          <p:cNvPr id="4" name="Date Placeholder 3"/>
          <p:cNvSpPr>
            <a:spLocks noGrp="1"/>
          </p:cNvSpPr>
          <p:nvPr>
            <p:ph type="dt" sz="half" idx="10"/>
          </p:nvPr>
        </p:nvSpPr>
        <p:spPr>
          <a:xfrm>
            <a:off x="838200" y="64008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429000" y="64008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7010400" y="6400800"/>
            <a:ext cx="1905000" cy="457200"/>
          </a:xfrm>
        </p:spPr>
        <p:txBody>
          <a:bodyPr/>
          <a:lstStyle>
            <a:lvl1pPr>
              <a:defRPr smtClean="0"/>
            </a:lvl1pPr>
          </a:lstStyle>
          <a:p>
            <a:fld id="{D662B981-337D-F549-BFFA-293780D05E4A}" type="slidenum">
              <a:rPr lang="en-US"/>
              <a:pPr/>
              <a:t>‹#›</a:t>
            </a:fld>
            <a:endParaRPr lang="en-US"/>
          </a:p>
        </p:txBody>
      </p:sp>
    </p:spTree>
    <p:extLst>
      <p:ext uri="{BB962C8B-B14F-4D97-AF65-F5344CB8AC3E}">
        <p14:creationId xmlns:p14="http://schemas.microsoft.com/office/powerpoint/2010/main" val="1086091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E88F-AFD4-4A41-9007-6531CCC4B5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54986B-C89C-364F-A719-61DEAB1A3E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BEB96-E6FD-B346-950A-B1AA7771692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64D2B43-DA35-A74A-A699-0B34CFA652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3DA311-E0EB-DD40-851A-855803E4FCDA}"/>
              </a:ext>
            </a:extLst>
          </p:cNvPr>
          <p:cNvSpPr>
            <a:spLocks noGrp="1"/>
          </p:cNvSpPr>
          <p:nvPr>
            <p:ph type="sldNum" sz="quarter" idx="12"/>
          </p:nvPr>
        </p:nvSpPr>
        <p:spPr/>
        <p:txBody>
          <a:bodyPr/>
          <a:lstStyle/>
          <a:p>
            <a:fld id="{6AA2350B-7D4D-E949-B38C-6D23A125124C}" type="slidenum">
              <a:rPr lang="en-US" smtClean="0"/>
              <a:pPr/>
              <a:t>‹#›</a:t>
            </a:fld>
            <a:endParaRPr lang="en-US"/>
          </a:p>
        </p:txBody>
      </p:sp>
    </p:spTree>
    <p:extLst>
      <p:ext uri="{BB962C8B-B14F-4D97-AF65-F5344CB8AC3E}">
        <p14:creationId xmlns:p14="http://schemas.microsoft.com/office/powerpoint/2010/main" val="4237125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43FFA-704B-E642-98FF-D37168E3015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0D9A0DE-2F97-E54A-940C-F29C4C0DB21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11FC1B-D008-D94F-B1B6-C4E13AC69C0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77AEC88-A988-1E45-8060-D362D6E7F6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C0493-7F14-1D46-B5A1-5776D0B9FC1F}"/>
              </a:ext>
            </a:extLst>
          </p:cNvPr>
          <p:cNvSpPr>
            <a:spLocks noGrp="1"/>
          </p:cNvSpPr>
          <p:nvPr>
            <p:ph type="sldNum" sz="quarter" idx="12"/>
          </p:nvPr>
        </p:nvSpPr>
        <p:spPr/>
        <p:txBody>
          <a:bodyPr/>
          <a:lstStyle/>
          <a:p>
            <a:fld id="{22BCFC8C-0697-1547-B382-3227AF599639}" type="slidenum">
              <a:rPr lang="en-US" smtClean="0"/>
              <a:pPr/>
              <a:t>‹#›</a:t>
            </a:fld>
            <a:endParaRPr lang="en-US"/>
          </a:p>
        </p:txBody>
      </p:sp>
    </p:spTree>
    <p:extLst>
      <p:ext uri="{BB962C8B-B14F-4D97-AF65-F5344CB8AC3E}">
        <p14:creationId xmlns:p14="http://schemas.microsoft.com/office/powerpoint/2010/main" val="326863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82F1B-667C-5A41-9CDC-C5CD197AAD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2B7BC6-CDD6-FB4E-A8B4-1D25B098FD1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149A53-69BC-9049-AA5C-B75169918314}"/>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0CC37-1418-414A-9D03-C05C20D9ED8B}"/>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CCD26182-C8BE-6B45-91C4-066B44883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AF17D4-B32C-BE45-9FE3-915BCBB9DF32}"/>
              </a:ext>
            </a:extLst>
          </p:cNvPr>
          <p:cNvSpPr>
            <a:spLocks noGrp="1"/>
          </p:cNvSpPr>
          <p:nvPr>
            <p:ph type="sldNum" sz="quarter" idx="12"/>
          </p:nvPr>
        </p:nvSpPr>
        <p:spPr/>
        <p:txBody>
          <a:bodyPr/>
          <a:lstStyle/>
          <a:p>
            <a:fld id="{769D91B8-0B5A-6A40-BF70-3A07594E757F}" type="slidenum">
              <a:rPr lang="en-US" smtClean="0"/>
              <a:pPr/>
              <a:t>‹#›</a:t>
            </a:fld>
            <a:endParaRPr lang="en-US"/>
          </a:p>
        </p:txBody>
      </p:sp>
    </p:spTree>
    <p:extLst>
      <p:ext uri="{BB962C8B-B14F-4D97-AF65-F5344CB8AC3E}">
        <p14:creationId xmlns:p14="http://schemas.microsoft.com/office/powerpoint/2010/main" val="345256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356C6-4AA2-8549-9AA1-6B10F558260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2188D2-9DD1-B746-8BAA-CEE5404F42A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B7DA9549-90C8-634C-801E-321960F26EE9}"/>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D50FBE-94B9-5342-9F22-D65DC8958F1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DC565CC-4D27-AC4F-9E0C-0D6DFDF74E8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B4F4C-1453-9647-8421-27E363345769}"/>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925AC3AD-5C97-C044-A91E-8672C5589D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AF1415-76E7-9A4D-878C-ECEDA85FED96}"/>
              </a:ext>
            </a:extLst>
          </p:cNvPr>
          <p:cNvSpPr>
            <a:spLocks noGrp="1"/>
          </p:cNvSpPr>
          <p:nvPr>
            <p:ph type="sldNum" sz="quarter" idx="12"/>
          </p:nvPr>
        </p:nvSpPr>
        <p:spPr/>
        <p:txBody>
          <a:bodyPr/>
          <a:lstStyle/>
          <a:p>
            <a:fld id="{4AF10A2D-B989-9C42-A941-B2C084537D14}" type="slidenum">
              <a:rPr lang="en-US" smtClean="0"/>
              <a:pPr/>
              <a:t>‹#›</a:t>
            </a:fld>
            <a:endParaRPr lang="en-US"/>
          </a:p>
        </p:txBody>
      </p:sp>
    </p:spTree>
    <p:extLst>
      <p:ext uri="{BB962C8B-B14F-4D97-AF65-F5344CB8AC3E}">
        <p14:creationId xmlns:p14="http://schemas.microsoft.com/office/powerpoint/2010/main" val="350633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1BF27-BD09-FD42-A0E9-4C5C01AC3A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61D8E2-5B90-1F4E-96E7-7BD653C2E021}"/>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CB7B0E12-18A5-9444-B4FA-93D6647302F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82DD53-5C4D-4247-9321-2525920C6EA9}"/>
              </a:ext>
            </a:extLst>
          </p:cNvPr>
          <p:cNvSpPr>
            <a:spLocks noGrp="1"/>
          </p:cNvSpPr>
          <p:nvPr>
            <p:ph type="sldNum" sz="quarter" idx="12"/>
          </p:nvPr>
        </p:nvSpPr>
        <p:spPr/>
        <p:txBody>
          <a:bodyPr/>
          <a:lstStyle/>
          <a:p>
            <a:fld id="{7B9663E3-D276-6E4C-841B-426EF59C2556}" type="slidenum">
              <a:rPr lang="en-US" smtClean="0"/>
              <a:pPr/>
              <a:t>‹#›</a:t>
            </a:fld>
            <a:endParaRPr lang="en-US"/>
          </a:p>
        </p:txBody>
      </p:sp>
    </p:spTree>
    <p:extLst>
      <p:ext uri="{BB962C8B-B14F-4D97-AF65-F5344CB8AC3E}">
        <p14:creationId xmlns:p14="http://schemas.microsoft.com/office/powerpoint/2010/main" val="6509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9CF43D-38BA-964E-9C6A-E63A06CC8841}"/>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BC9D34A2-8F1B-5E46-B642-BE3B814E77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CC5F3-0334-654E-93F7-02215BA247A2}"/>
              </a:ext>
            </a:extLst>
          </p:cNvPr>
          <p:cNvSpPr>
            <a:spLocks noGrp="1"/>
          </p:cNvSpPr>
          <p:nvPr>
            <p:ph type="sldNum" sz="quarter" idx="12"/>
          </p:nvPr>
        </p:nvSpPr>
        <p:spPr/>
        <p:txBody>
          <a:bodyPr/>
          <a:lstStyle/>
          <a:p>
            <a:fld id="{B826D9AB-AF50-DC44-BF58-6EA427D1CC3B}" type="slidenum">
              <a:rPr lang="en-US" smtClean="0"/>
              <a:pPr/>
              <a:t>‹#›</a:t>
            </a:fld>
            <a:endParaRPr lang="en-US"/>
          </a:p>
        </p:txBody>
      </p:sp>
    </p:spTree>
    <p:extLst>
      <p:ext uri="{BB962C8B-B14F-4D97-AF65-F5344CB8AC3E}">
        <p14:creationId xmlns:p14="http://schemas.microsoft.com/office/powerpoint/2010/main" val="1405133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C037C-D4F2-4540-8CE5-634C8CBE2A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E64DCC7-5891-6445-893C-EAB1A4C687F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57359E-52BF-6845-807D-FC8B71F748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C585449-9BBD-EA4D-9F2A-AE1F39F1E918}"/>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B6F00F01-B680-DD4D-A6BB-348A1E3805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EFEC27-8B25-F548-BF8C-E0F032761662}"/>
              </a:ext>
            </a:extLst>
          </p:cNvPr>
          <p:cNvSpPr>
            <a:spLocks noGrp="1"/>
          </p:cNvSpPr>
          <p:nvPr>
            <p:ph type="sldNum" sz="quarter" idx="12"/>
          </p:nvPr>
        </p:nvSpPr>
        <p:spPr/>
        <p:txBody>
          <a:bodyPr/>
          <a:lstStyle/>
          <a:p>
            <a:fld id="{65B5E030-A134-CB49-AF43-4B5561D6161C}" type="slidenum">
              <a:rPr lang="en-US" smtClean="0"/>
              <a:pPr/>
              <a:t>‹#›</a:t>
            </a:fld>
            <a:endParaRPr lang="en-US"/>
          </a:p>
        </p:txBody>
      </p:sp>
    </p:spTree>
    <p:extLst>
      <p:ext uri="{BB962C8B-B14F-4D97-AF65-F5344CB8AC3E}">
        <p14:creationId xmlns:p14="http://schemas.microsoft.com/office/powerpoint/2010/main" val="102816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F43ED-6193-8E43-B218-FE963D1742F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1A8F86C-A88C-3F44-BBB0-B30F5569EC6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8F55D3D4-EA87-734B-9DCA-C9688C89B44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D885B95-F126-4A46-A05F-E0A0A4CA9C69}"/>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261664EB-A761-6C4C-8C54-9D9CFC0BAD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88E891-0AE1-1240-B3AE-C28475DBBFF5}"/>
              </a:ext>
            </a:extLst>
          </p:cNvPr>
          <p:cNvSpPr>
            <a:spLocks noGrp="1"/>
          </p:cNvSpPr>
          <p:nvPr>
            <p:ph type="sldNum" sz="quarter" idx="12"/>
          </p:nvPr>
        </p:nvSpPr>
        <p:spPr/>
        <p:txBody>
          <a:bodyPr/>
          <a:lstStyle/>
          <a:p>
            <a:fld id="{04BA07F3-0090-BD42-8FEF-5A904F0E1D27}" type="slidenum">
              <a:rPr lang="en-US" smtClean="0"/>
              <a:pPr/>
              <a:t>‹#›</a:t>
            </a:fld>
            <a:endParaRPr lang="en-US"/>
          </a:p>
        </p:txBody>
      </p:sp>
    </p:spTree>
    <p:extLst>
      <p:ext uri="{BB962C8B-B14F-4D97-AF65-F5344CB8AC3E}">
        <p14:creationId xmlns:p14="http://schemas.microsoft.com/office/powerpoint/2010/main" val="42170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BBC3A4-12AE-2540-9016-DCE8B5649B0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9C346C-00B1-334B-B43F-A1163110B84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614580-F324-C44E-9067-FE893C3210C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41D637D0-F346-AD47-9F98-13DAEC859BF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7AAFBA-3676-0A4F-A55C-6B56A1E49AC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49CCD7-9B86-D24F-9D8A-150E819D38AF}" type="slidenum">
              <a:rPr lang="en-US" smtClean="0"/>
              <a:pPr/>
              <a:t>‹#›</a:t>
            </a:fld>
            <a:endParaRPr lang="en-US"/>
          </a:p>
        </p:txBody>
      </p:sp>
    </p:spTree>
    <p:extLst>
      <p:ext uri="{BB962C8B-B14F-4D97-AF65-F5344CB8AC3E}">
        <p14:creationId xmlns:p14="http://schemas.microsoft.com/office/powerpoint/2010/main" val="343207273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NULL"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NUL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NULL"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NU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a:t>Data Integrity</a:t>
            </a:r>
          </a:p>
        </p:txBody>
      </p:sp>
      <p:sp>
        <p:nvSpPr>
          <p:cNvPr id="4099" name="Rectangle 3"/>
          <p:cNvSpPr>
            <a:spLocks noGrp="1" noChangeArrowheads="1"/>
          </p:cNvSpPr>
          <p:nvPr>
            <p:ph type="subTitle" idx="1"/>
          </p:nvPr>
        </p:nvSpPr>
        <p:spPr/>
        <p:txBody>
          <a:bodyPr/>
          <a:lstStyle/>
          <a:p>
            <a:r>
              <a:rPr lang="en-US" i="1" dirty="0"/>
              <a:t>Integrity without knowledge is weak and useless, and knowledge without integrity is dangerous</a:t>
            </a:r>
          </a:p>
          <a:p>
            <a:endParaRPr lang="en-US" dirty="0"/>
          </a:p>
          <a:p>
            <a:r>
              <a:rPr lang="en-US" dirty="0"/>
              <a:t>Samuel Johnson, 1759</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lIns="90488" tIns="44450" rIns="90488" bIns="44450" anchor="ctr"/>
          <a:lstStyle/>
          <a:p>
            <a:r>
              <a:rPr lang="en-US"/>
              <a:t>Concurrent update</a:t>
            </a:r>
          </a:p>
        </p:txBody>
      </p:sp>
      <p:sp>
        <p:nvSpPr>
          <p:cNvPr id="20483" name="Rectangle 3"/>
          <p:cNvSpPr>
            <a:spLocks noGrp="1" noChangeArrowheads="1"/>
          </p:cNvSpPr>
          <p:nvPr>
            <p:ph idx="1"/>
          </p:nvPr>
        </p:nvSpPr>
        <p:spPr>
          <a:xfrm>
            <a:off x="628650" y="1690689"/>
            <a:ext cx="7886700" cy="4351338"/>
          </a:xfrm>
          <a:noFill/>
          <a:ln/>
        </p:spPr>
        <p:txBody>
          <a:bodyPr lIns="90488" tIns="44450" rIns="90488" bIns="44450"/>
          <a:lstStyle/>
          <a:p>
            <a:r>
              <a:rPr lang="en-US" dirty="0"/>
              <a:t>Avoiding the lost data problem</a:t>
            </a:r>
          </a:p>
        </p:txBody>
      </p:sp>
      <p:pic>
        <p:nvPicPr>
          <p:cNvPr id="20485" name="Picture 5" descr="FireLite:Books:Data Management:6e:Art PNG:19-concurrent-2.png"/>
          <p:cNvPicPr>
            <a:picLocks noChangeAspect="1" noChangeArrowheads="1"/>
          </p:cNvPicPr>
          <p:nvPr/>
        </p:nvPicPr>
        <p:blipFill>
          <a:blip r:embed="rId3" r:link="rId4"/>
          <a:srcRect/>
          <a:stretch>
            <a:fillRect/>
          </a:stretch>
        </p:blipFill>
        <p:spPr bwMode="auto">
          <a:xfrm>
            <a:off x="628650" y="2236153"/>
            <a:ext cx="5248275" cy="4148137"/>
          </a:xfrm>
          <a:prstGeom prst="rect">
            <a:avLst/>
          </a:prstGeom>
          <a:noFill/>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Concurrent update</a:t>
            </a:r>
          </a:p>
        </p:txBody>
      </p:sp>
      <p:sp>
        <p:nvSpPr>
          <p:cNvPr id="21507" name="Rectangle 3"/>
          <p:cNvSpPr>
            <a:spLocks noGrp="1" noChangeArrowheads="1"/>
          </p:cNvSpPr>
          <p:nvPr>
            <p:ph idx="1"/>
          </p:nvPr>
        </p:nvSpPr>
        <p:spPr/>
        <p:txBody>
          <a:bodyPr/>
          <a:lstStyle/>
          <a:p>
            <a:r>
              <a:rPr lang="en-US"/>
              <a:t>The deadly embrace</a:t>
            </a:r>
          </a:p>
          <a:p>
            <a:pPr lvl="1"/>
            <a:r>
              <a:rPr lang="en-US"/>
              <a:t>User A’s update transaction locks record 1</a:t>
            </a:r>
          </a:p>
          <a:p>
            <a:pPr lvl="1"/>
            <a:r>
              <a:rPr lang="en-US"/>
              <a:t>User B’s update transaction locks record 2</a:t>
            </a:r>
          </a:p>
          <a:p>
            <a:pPr lvl="1"/>
            <a:r>
              <a:rPr lang="en-US"/>
              <a:t>User A attempts to read record 2 for update</a:t>
            </a:r>
          </a:p>
          <a:p>
            <a:pPr lvl="1"/>
            <a:r>
              <a:rPr lang="en-US"/>
              <a:t>User B attempts to read record 1 for update</a:t>
            </a:r>
          </a:p>
        </p:txBody>
      </p:sp>
      <p:pic>
        <p:nvPicPr>
          <p:cNvPr id="21509" name="Picture 5" descr="FireLite:Books:Data Management:6e:Art PNG:19-deadlock.png"/>
          <p:cNvPicPr>
            <a:picLocks noChangeAspect="1" noChangeArrowheads="1"/>
          </p:cNvPicPr>
          <p:nvPr/>
        </p:nvPicPr>
        <p:blipFill>
          <a:blip r:embed="rId3" r:link="rId4"/>
          <a:srcRect/>
          <a:stretch>
            <a:fillRect/>
          </a:stretch>
        </p:blipFill>
        <p:spPr bwMode="auto">
          <a:xfrm>
            <a:off x="886778" y="4146550"/>
            <a:ext cx="4972050" cy="1947863"/>
          </a:xfrm>
          <a:prstGeom prst="rect">
            <a:avLst/>
          </a:prstGeom>
          <a:noFill/>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34" name="Oval 170"/>
          <p:cNvSpPr>
            <a:spLocks noChangeArrowheads="1"/>
          </p:cNvSpPr>
          <p:nvPr/>
        </p:nvSpPr>
        <p:spPr bwMode="auto">
          <a:xfrm>
            <a:off x="6934200" y="3048000"/>
            <a:ext cx="1219200" cy="1219200"/>
          </a:xfrm>
          <a:prstGeom prst="ellipse">
            <a:avLst/>
          </a:prstGeom>
          <a:solidFill>
            <a:schemeClr val="accent4">
              <a:lumMod val="20000"/>
              <a:lumOff val="80000"/>
            </a:schemeClr>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436" name="Oval 172"/>
          <p:cNvSpPr>
            <a:spLocks noChangeArrowheads="1"/>
          </p:cNvSpPr>
          <p:nvPr/>
        </p:nvSpPr>
        <p:spPr bwMode="auto">
          <a:xfrm>
            <a:off x="3048000" y="3124200"/>
            <a:ext cx="1219200" cy="1219200"/>
          </a:xfrm>
          <a:prstGeom prst="ellipse">
            <a:avLst/>
          </a:prstGeom>
          <a:solidFill>
            <a:schemeClr val="accent4">
              <a:lumMod val="20000"/>
              <a:lumOff val="80000"/>
            </a:schemeClr>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435" name="Oval 171"/>
          <p:cNvSpPr>
            <a:spLocks noChangeArrowheads="1"/>
          </p:cNvSpPr>
          <p:nvPr/>
        </p:nvSpPr>
        <p:spPr bwMode="auto">
          <a:xfrm>
            <a:off x="4968875" y="3124200"/>
            <a:ext cx="1219200" cy="1219200"/>
          </a:xfrm>
          <a:prstGeom prst="ellipse">
            <a:avLst/>
          </a:prstGeom>
          <a:solidFill>
            <a:schemeClr val="accent4">
              <a:lumMod val="20000"/>
              <a:lumOff val="80000"/>
            </a:schemeClr>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438" name="Oval 174"/>
          <p:cNvSpPr>
            <a:spLocks noChangeArrowheads="1"/>
          </p:cNvSpPr>
          <p:nvPr/>
        </p:nvSpPr>
        <p:spPr bwMode="auto">
          <a:xfrm>
            <a:off x="3048000" y="4953000"/>
            <a:ext cx="1219200" cy="1219200"/>
          </a:xfrm>
          <a:prstGeom prst="ellipse">
            <a:avLst/>
          </a:prstGeom>
          <a:solidFill>
            <a:schemeClr val="accent4">
              <a:lumMod val="20000"/>
              <a:lumOff val="80000"/>
            </a:schemeClr>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437" name="Oval 173"/>
          <p:cNvSpPr>
            <a:spLocks noChangeArrowheads="1"/>
          </p:cNvSpPr>
          <p:nvPr/>
        </p:nvSpPr>
        <p:spPr bwMode="auto">
          <a:xfrm>
            <a:off x="1143000" y="3124200"/>
            <a:ext cx="1219200" cy="1219200"/>
          </a:xfrm>
          <a:prstGeom prst="ellipse">
            <a:avLst/>
          </a:prstGeom>
          <a:solidFill>
            <a:schemeClr val="accent4">
              <a:lumMod val="20000"/>
              <a:lumOff val="80000"/>
            </a:schemeClr>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266" name="Rectangle 2"/>
          <p:cNvSpPr>
            <a:spLocks noGrp="1" noChangeArrowheads="1"/>
          </p:cNvSpPr>
          <p:nvPr>
            <p:ph type="title"/>
          </p:nvPr>
        </p:nvSpPr>
        <p:spPr>
          <a:noFill/>
          <a:ln/>
        </p:spPr>
        <p:txBody>
          <a:bodyPr lIns="90488" tIns="44450" rIns="90488" bIns="44450" anchor="ctr"/>
          <a:lstStyle/>
          <a:p>
            <a:r>
              <a:rPr lang="en-US"/>
              <a:t>Database update process</a:t>
            </a:r>
          </a:p>
        </p:txBody>
      </p:sp>
      <p:sp>
        <p:nvSpPr>
          <p:cNvPr id="11270" name="Rectangle 6"/>
          <p:cNvSpPr>
            <a:spLocks noChangeArrowheads="1"/>
          </p:cNvSpPr>
          <p:nvPr/>
        </p:nvSpPr>
        <p:spPr bwMode="auto">
          <a:xfrm>
            <a:off x="1285875" y="3492500"/>
            <a:ext cx="15557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D</a:t>
            </a:r>
            <a:endParaRPr lang="en-US">
              <a:latin typeface="Times" pitchFamily="-109" charset="0"/>
            </a:endParaRPr>
          </a:p>
        </p:txBody>
      </p:sp>
      <p:sp>
        <p:nvSpPr>
          <p:cNvPr id="11271" name="Rectangle 7"/>
          <p:cNvSpPr>
            <a:spLocks noChangeArrowheads="1"/>
          </p:cNvSpPr>
          <p:nvPr/>
        </p:nvSpPr>
        <p:spPr bwMode="auto">
          <a:xfrm>
            <a:off x="1446213" y="3492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272" name="Rectangle 8"/>
          <p:cNvSpPr>
            <a:spLocks noChangeArrowheads="1"/>
          </p:cNvSpPr>
          <p:nvPr/>
        </p:nvSpPr>
        <p:spPr bwMode="auto">
          <a:xfrm>
            <a:off x="1562100" y="3492500"/>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273" name="Rectangle 9"/>
          <p:cNvSpPr>
            <a:spLocks noChangeArrowheads="1"/>
          </p:cNvSpPr>
          <p:nvPr/>
        </p:nvSpPr>
        <p:spPr bwMode="auto">
          <a:xfrm>
            <a:off x="1633538" y="3492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dirty="0">
                <a:solidFill>
                  <a:srgbClr val="000000"/>
                </a:solidFill>
                <a:latin typeface="Helvetica" pitchFamily="-109" charset="0"/>
              </a:rPr>
              <a:t>a</a:t>
            </a:r>
            <a:endParaRPr lang="en-US" dirty="0">
              <a:latin typeface="Times" pitchFamily="-109" charset="0"/>
            </a:endParaRPr>
          </a:p>
        </p:txBody>
      </p:sp>
      <p:sp>
        <p:nvSpPr>
          <p:cNvPr id="11274" name="Rectangle 10"/>
          <p:cNvSpPr>
            <a:spLocks noChangeArrowheads="1"/>
          </p:cNvSpPr>
          <p:nvPr/>
        </p:nvSpPr>
        <p:spPr bwMode="auto">
          <a:xfrm>
            <a:off x="1749425" y="3492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b</a:t>
            </a:r>
            <a:endParaRPr lang="en-US">
              <a:latin typeface="Times" pitchFamily="-109" charset="0"/>
            </a:endParaRPr>
          </a:p>
        </p:txBody>
      </p:sp>
      <p:sp>
        <p:nvSpPr>
          <p:cNvPr id="11275" name="Rectangle 11"/>
          <p:cNvSpPr>
            <a:spLocks noChangeArrowheads="1"/>
          </p:cNvSpPr>
          <p:nvPr/>
        </p:nvSpPr>
        <p:spPr bwMode="auto">
          <a:xfrm>
            <a:off x="1874838" y="3492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276" name="Rectangle 12"/>
          <p:cNvSpPr>
            <a:spLocks noChangeArrowheads="1"/>
          </p:cNvSpPr>
          <p:nvPr/>
        </p:nvSpPr>
        <p:spPr bwMode="auto">
          <a:xfrm>
            <a:off x="1990725" y="3492500"/>
            <a:ext cx="1079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277" name="Rectangle 13"/>
          <p:cNvSpPr>
            <a:spLocks noChangeArrowheads="1"/>
          </p:cNvSpPr>
          <p:nvPr/>
        </p:nvSpPr>
        <p:spPr bwMode="auto">
          <a:xfrm>
            <a:off x="2097088" y="3492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278" name="Rectangle 14"/>
          <p:cNvSpPr>
            <a:spLocks noChangeArrowheads="1"/>
          </p:cNvSpPr>
          <p:nvPr/>
        </p:nvSpPr>
        <p:spPr bwMode="auto">
          <a:xfrm>
            <a:off x="1349375" y="3724275"/>
            <a:ext cx="71438"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279" name="Rectangle 15"/>
          <p:cNvSpPr>
            <a:spLocks noChangeArrowheads="1"/>
          </p:cNvSpPr>
          <p:nvPr/>
        </p:nvSpPr>
        <p:spPr bwMode="auto">
          <a:xfrm>
            <a:off x="1420813" y="3724275"/>
            <a:ext cx="1079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280" name="Rectangle 16"/>
          <p:cNvSpPr>
            <a:spLocks noChangeArrowheads="1"/>
          </p:cNvSpPr>
          <p:nvPr/>
        </p:nvSpPr>
        <p:spPr bwMode="auto">
          <a:xfrm>
            <a:off x="1527175" y="3724275"/>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281" name="Rectangle 17"/>
          <p:cNvSpPr>
            <a:spLocks noChangeArrowheads="1"/>
          </p:cNvSpPr>
          <p:nvPr/>
        </p:nvSpPr>
        <p:spPr bwMode="auto">
          <a:xfrm>
            <a:off x="1598613" y="3724275"/>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282" name="Rectangle 18"/>
          <p:cNvSpPr>
            <a:spLocks noChangeArrowheads="1"/>
          </p:cNvSpPr>
          <p:nvPr/>
        </p:nvSpPr>
        <p:spPr bwMode="auto">
          <a:xfrm>
            <a:off x="1714500" y="3724275"/>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283" name="Rectangle 19"/>
          <p:cNvSpPr>
            <a:spLocks noChangeArrowheads="1"/>
          </p:cNvSpPr>
          <p:nvPr/>
        </p:nvSpPr>
        <p:spPr bwMode="auto">
          <a:xfrm>
            <a:off x="1785938" y="3724275"/>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284" name="Rectangle 20"/>
          <p:cNvSpPr>
            <a:spLocks noChangeArrowheads="1"/>
          </p:cNvSpPr>
          <p:nvPr/>
        </p:nvSpPr>
        <p:spPr bwMode="auto">
          <a:xfrm>
            <a:off x="1901825" y="3724275"/>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 </a:t>
            </a:r>
            <a:endParaRPr lang="en-US">
              <a:latin typeface="Times" pitchFamily="-109" charset="0"/>
            </a:endParaRPr>
          </a:p>
        </p:txBody>
      </p:sp>
      <p:sp>
        <p:nvSpPr>
          <p:cNvPr id="11285" name="Rectangle 21"/>
          <p:cNvSpPr>
            <a:spLocks noChangeArrowheads="1"/>
          </p:cNvSpPr>
          <p:nvPr/>
        </p:nvSpPr>
        <p:spPr bwMode="auto">
          <a:xfrm>
            <a:off x="1955800" y="3724275"/>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1</a:t>
            </a:r>
            <a:endParaRPr lang="en-US">
              <a:latin typeface="Times" pitchFamily="-109" charset="0"/>
            </a:endParaRPr>
          </a:p>
        </p:txBody>
      </p:sp>
      <p:sp>
        <p:nvSpPr>
          <p:cNvPr id="11286" name="Rectangle 22"/>
          <p:cNvSpPr>
            <a:spLocks noChangeArrowheads="1"/>
          </p:cNvSpPr>
          <p:nvPr/>
        </p:nvSpPr>
        <p:spPr bwMode="auto">
          <a:xfrm>
            <a:off x="2071688" y="3724275"/>
            <a:ext cx="71437"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289" name="Rectangle 25"/>
          <p:cNvSpPr>
            <a:spLocks noChangeArrowheads="1"/>
          </p:cNvSpPr>
          <p:nvPr/>
        </p:nvSpPr>
        <p:spPr bwMode="auto">
          <a:xfrm>
            <a:off x="3211513" y="3475038"/>
            <a:ext cx="15557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D</a:t>
            </a:r>
            <a:endParaRPr lang="en-US">
              <a:latin typeface="Times" pitchFamily="-109" charset="0"/>
            </a:endParaRPr>
          </a:p>
        </p:txBody>
      </p:sp>
      <p:sp>
        <p:nvSpPr>
          <p:cNvPr id="11290" name="Rectangle 26"/>
          <p:cNvSpPr>
            <a:spLocks noChangeArrowheads="1"/>
          </p:cNvSpPr>
          <p:nvPr/>
        </p:nvSpPr>
        <p:spPr bwMode="auto">
          <a:xfrm>
            <a:off x="3371850"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291" name="Rectangle 27"/>
          <p:cNvSpPr>
            <a:spLocks noChangeArrowheads="1"/>
          </p:cNvSpPr>
          <p:nvPr/>
        </p:nvSpPr>
        <p:spPr bwMode="auto">
          <a:xfrm>
            <a:off x="3487738" y="34750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292" name="Rectangle 28"/>
          <p:cNvSpPr>
            <a:spLocks noChangeArrowheads="1"/>
          </p:cNvSpPr>
          <p:nvPr/>
        </p:nvSpPr>
        <p:spPr bwMode="auto">
          <a:xfrm>
            <a:off x="3559175"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293" name="Rectangle 29"/>
          <p:cNvSpPr>
            <a:spLocks noChangeArrowheads="1"/>
          </p:cNvSpPr>
          <p:nvPr/>
        </p:nvSpPr>
        <p:spPr bwMode="auto">
          <a:xfrm>
            <a:off x="3675063"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b</a:t>
            </a:r>
            <a:endParaRPr lang="en-US">
              <a:latin typeface="Times" pitchFamily="-109" charset="0"/>
            </a:endParaRPr>
          </a:p>
        </p:txBody>
      </p:sp>
      <p:sp>
        <p:nvSpPr>
          <p:cNvPr id="11294" name="Rectangle 30"/>
          <p:cNvSpPr>
            <a:spLocks noChangeArrowheads="1"/>
          </p:cNvSpPr>
          <p:nvPr/>
        </p:nvSpPr>
        <p:spPr bwMode="auto">
          <a:xfrm>
            <a:off x="3800475"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295" name="Rectangle 31"/>
          <p:cNvSpPr>
            <a:spLocks noChangeArrowheads="1"/>
          </p:cNvSpPr>
          <p:nvPr/>
        </p:nvSpPr>
        <p:spPr bwMode="auto">
          <a:xfrm>
            <a:off x="3916363" y="3475038"/>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296" name="Rectangle 32"/>
          <p:cNvSpPr>
            <a:spLocks noChangeArrowheads="1"/>
          </p:cNvSpPr>
          <p:nvPr/>
        </p:nvSpPr>
        <p:spPr bwMode="auto">
          <a:xfrm>
            <a:off x="4022725"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297" name="Rectangle 33"/>
          <p:cNvSpPr>
            <a:spLocks noChangeArrowheads="1"/>
          </p:cNvSpPr>
          <p:nvPr/>
        </p:nvSpPr>
        <p:spPr bwMode="auto">
          <a:xfrm>
            <a:off x="3275013" y="3706813"/>
            <a:ext cx="71437"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298" name="Rectangle 34"/>
          <p:cNvSpPr>
            <a:spLocks noChangeArrowheads="1"/>
          </p:cNvSpPr>
          <p:nvPr/>
        </p:nvSpPr>
        <p:spPr bwMode="auto">
          <a:xfrm>
            <a:off x="3344863" y="3706813"/>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299" name="Rectangle 35"/>
          <p:cNvSpPr>
            <a:spLocks noChangeArrowheads="1"/>
          </p:cNvSpPr>
          <p:nvPr/>
        </p:nvSpPr>
        <p:spPr bwMode="auto">
          <a:xfrm>
            <a:off x="3452813" y="3706813"/>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00" name="Rectangle 36"/>
          <p:cNvSpPr>
            <a:spLocks noChangeArrowheads="1"/>
          </p:cNvSpPr>
          <p:nvPr/>
        </p:nvSpPr>
        <p:spPr bwMode="auto">
          <a:xfrm>
            <a:off x="3524250" y="3706813"/>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01" name="Rectangle 37"/>
          <p:cNvSpPr>
            <a:spLocks noChangeArrowheads="1"/>
          </p:cNvSpPr>
          <p:nvPr/>
        </p:nvSpPr>
        <p:spPr bwMode="auto">
          <a:xfrm>
            <a:off x="3640138" y="3706813"/>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02" name="Rectangle 38"/>
          <p:cNvSpPr>
            <a:spLocks noChangeArrowheads="1"/>
          </p:cNvSpPr>
          <p:nvPr/>
        </p:nvSpPr>
        <p:spPr bwMode="auto">
          <a:xfrm>
            <a:off x="3711575" y="3706813"/>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303" name="Rectangle 39"/>
          <p:cNvSpPr>
            <a:spLocks noChangeArrowheads="1"/>
          </p:cNvSpPr>
          <p:nvPr/>
        </p:nvSpPr>
        <p:spPr bwMode="auto">
          <a:xfrm>
            <a:off x="3827463" y="3706813"/>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 </a:t>
            </a:r>
            <a:endParaRPr lang="en-US">
              <a:latin typeface="Times" pitchFamily="-109" charset="0"/>
            </a:endParaRPr>
          </a:p>
        </p:txBody>
      </p:sp>
      <p:sp>
        <p:nvSpPr>
          <p:cNvPr id="11304" name="Rectangle 40"/>
          <p:cNvSpPr>
            <a:spLocks noChangeArrowheads="1"/>
          </p:cNvSpPr>
          <p:nvPr/>
        </p:nvSpPr>
        <p:spPr bwMode="auto">
          <a:xfrm>
            <a:off x="3879850" y="3706813"/>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2</a:t>
            </a:r>
            <a:endParaRPr lang="en-US">
              <a:latin typeface="Times" pitchFamily="-109" charset="0"/>
            </a:endParaRPr>
          </a:p>
        </p:txBody>
      </p:sp>
      <p:sp>
        <p:nvSpPr>
          <p:cNvPr id="11305" name="Rectangle 41"/>
          <p:cNvSpPr>
            <a:spLocks noChangeArrowheads="1"/>
          </p:cNvSpPr>
          <p:nvPr/>
        </p:nvSpPr>
        <p:spPr bwMode="auto">
          <a:xfrm>
            <a:off x="3995738" y="3706813"/>
            <a:ext cx="71437"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308" name="Rectangle 44"/>
          <p:cNvSpPr>
            <a:spLocks noChangeArrowheads="1"/>
          </p:cNvSpPr>
          <p:nvPr/>
        </p:nvSpPr>
        <p:spPr bwMode="auto">
          <a:xfrm>
            <a:off x="5137150" y="3475038"/>
            <a:ext cx="15557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D</a:t>
            </a:r>
            <a:endParaRPr lang="en-US">
              <a:latin typeface="Times" pitchFamily="-109" charset="0"/>
            </a:endParaRPr>
          </a:p>
        </p:txBody>
      </p:sp>
      <p:sp>
        <p:nvSpPr>
          <p:cNvPr id="11309" name="Rectangle 45"/>
          <p:cNvSpPr>
            <a:spLocks noChangeArrowheads="1"/>
          </p:cNvSpPr>
          <p:nvPr/>
        </p:nvSpPr>
        <p:spPr bwMode="auto">
          <a:xfrm>
            <a:off x="5297488"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10" name="Rectangle 46"/>
          <p:cNvSpPr>
            <a:spLocks noChangeArrowheads="1"/>
          </p:cNvSpPr>
          <p:nvPr/>
        </p:nvSpPr>
        <p:spPr bwMode="auto">
          <a:xfrm>
            <a:off x="5413375" y="34750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11" name="Rectangle 47"/>
          <p:cNvSpPr>
            <a:spLocks noChangeArrowheads="1"/>
          </p:cNvSpPr>
          <p:nvPr/>
        </p:nvSpPr>
        <p:spPr bwMode="auto">
          <a:xfrm>
            <a:off x="5484813"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12" name="Rectangle 48"/>
          <p:cNvSpPr>
            <a:spLocks noChangeArrowheads="1"/>
          </p:cNvSpPr>
          <p:nvPr/>
        </p:nvSpPr>
        <p:spPr bwMode="auto">
          <a:xfrm>
            <a:off x="5600700"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b</a:t>
            </a:r>
            <a:endParaRPr lang="en-US">
              <a:latin typeface="Times" pitchFamily="-109" charset="0"/>
            </a:endParaRPr>
          </a:p>
        </p:txBody>
      </p:sp>
      <p:sp>
        <p:nvSpPr>
          <p:cNvPr id="11313" name="Rectangle 49"/>
          <p:cNvSpPr>
            <a:spLocks noChangeArrowheads="1"/>
          </p:cNvSpPr>
          <p:nvPr/>
        </p:nvSpPr>
        <p:spPr bwMode="auto">
          <a:xfrm>
            <a:off x="5726113"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14" name="Rectangle 50"/>
          <p:cNvSpPr>
            <a:spLocks noChangeArrowheads="1"/>
          </p:cNvSpPr>
          <p:nvPr/>
        </p:nvSpPr>
        <p:spPr bwMode="auto">
          <a:xfrm>
            <a:off x="5842000" y="3475038"/>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315" name="Rectangle 51"/>
          <p:cNvSpPr>
            <a:spLocks noChangeArrowheads="1"/>
          </p:cNvSpPr>
          <p:nvPr/>
        </p:nvSpPr>
        <p:spPr bwMode="auto">
          <a:xfrm>
            <a:off x="5948363"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316" name="Rectangle 52"/>
          <p:cNvSpPr>
            <a:spLocks noChangeArrowheads="1"/>
          </p:cNvSpPr>
          <p:nvPr/>
        </p:nvSpPr>
        <p:spPr bwMode="auto">
          <a:xfrm>
            <a:off x="5199063" y="3706813"/>
            <a:ext cx="71437"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317" name="Rectangle 53"/>
          <p:cNvSpPr>
            <a:spLocks noChangeArrowheads="1"/>
          </p:cNvSpPr>
          <p:nvPr/>
        </p:nvSpPr>
        <p:spPr bwMode="auto">
          <a:xfrm>
            <a:off x="5270500" y="3706813"/>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318" name="Rectangle 54"/>
          <p:cNvSpPr>
            <a:spLocks noChangeArrowheads="1"/>
          </p:cNvSpPr>
          <p:nvPr/>
        </p:nvSpPr>
        <p:spPr bwMode="auto">
          <a:xfrm>
            <a:off x="5378450" y="3706813"/>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19" name="Rectangle 55"/>
          <p:cNvSpPr>
            <a:spLocks noChangeArrowheads="1"/>
          </p:cNvSpPr>
          <p:nvPr/>
        </p:nvSpPr>
        <p:spPr bwMode="auto">
          <a:xfrm>
            <a:off x="5449888" y="3706813"/>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20" name="Rectangle 56"/>
          <p:cNvSpPr>
            <a:spLocks noChangeArrowheads="1"/>
          </p:cNvSpPr>
          <p:nvPr/>
        </p:nvSpPr>
        <p:spPr bwMode="auto">
          <a:xfrm>
            <a:off x="5565775" y="3706813"/>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21" name="Rectangle 57"/>
          <p:cNvSpPr>
            <a:spLocks noChangeArrowheads="1"/>
          </p:cNvSpPr>
          <p:nvPr/>
        </p:nvSpPr>
        <p:spPr bwMode="auto">
          <a:xfrm>
            <a:off x="5635625" y="3706813"/>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322" name="Rectangle 58"/>
          <p:cNvSpPr>
            <a:spLocks noChangeArrowheads="1"/>
          </p:cNvSpPr>
          <p:nvPr/>
        </p:nvSpPr>
        <p:spPr bwMode="auto">
          <a:xfrm>
            <a:off x="5751513" y="3706813"/>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 </a:t>
            </a:r>
            <a:endParaRPr lang="en-US">
              <a:latin typeface="Times" pitchFamily="-109" charset="0"/>
            </a:endParaRPr>
          </a:p>
        </p:txBody>
      </p:sp>
      <p:sp>
        <p:nvSpPr>
          <p:cNvPr id="11323" name="Rectangle 59"/>
          <p:cNvSpPr>
            <a:spLocks noChangeArrowheads="1"/>
          </p:cNvSpPr>
          <p:nvPr/>
        </p:nvSpPr>
        <p:spPr bwMode="auto">
          <a:xfrm>
            <a:off x="5805488" y="3706813"/>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3</a:t>
            </a:r>
            <a:endParaRPr lang="en-US">
              <a:latin typeface="Times" pitchFamily="-109" charset="0"/>
            </a:endParaRPr>
          </a:p>
        </p:txBody>
      </p:sp>
      <p:sp>
        <p:nvSpPr>
          <p:cNvPr id="11324" name="Rectangle 60"/>
          <p:cNvSpPr>
            <a:spLocks noChangeArrowheads="1"/>
          </p:cNvSpPr>
          <p:nvPr/>
        </p:nvSpPr>
        <p:spPr bwMode="auto">
          <a:xfrm>
            <a:off x="5921375" y="3706813"/>
            <a:ext cx="71438"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327" name="Rectangle 63"/>
          <p:cNvSpPr>
            <a:spLocks noChangeArrowheads="1"/>
          </p:cNvSpPr>
          <p:nvPr/>
        </p:nvSpPr>
        <p:spPr bwMode="auto">
          <a:xfrm>
            <a:off x="7062788" y="3475038"/>
            <a:ext cx="15557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D</a:t>
            </a:r>
            <a:endParaRPr lang="en-US">
              <a:latin typeface="Times" pitchFamily="-109" charset="0"/>
            </a:endParaRPr>
          </a:p>
        </p:txBody>
      </p:sp>
      <p:sp>
        <p:nvSpPr>
          <p:cNvPr id="11328" name="Rectangle 64"/>
          <p:cNvSpPr>
            <a:spLocks noChangeArrowheads="1"/>
          </p:cNvSpPr>
          <p:nvPr/>
        </p:nvSpPr>
        <p:spPr bwMode="auto">
          <a:xfrm>
            <a:off x="7223125"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29" name="Rectangle 65"/>
          <p:cNvSpPr>
            <a:spLocks noChangeArrowheads="1"/>
          </p:cNvSpPr>
          <p:nvPr/>
        </p:nvSpPr>
        <p:spPr bwMode="auto">
          <a:xfrm>
            <a:off x="7339013" y="34750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30" name="Rectangle 66"/>
          <p:cNvSpPr>
            <a:spLocks noChangeArrowheads="1"/>
          </p:cNvSpPr>
          <p:nvPr/>
        </p:nvSpPr>
        <p:spPr bwMode="auto">
          <a:xfrm>
            <a:off x="7410450"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31" name="Rectangle 67"/>
          <p:cNvSpPr>
            <a:spLocks noChangeArrowheads="1"/>
          </p:cNvSpPr>
          <p:nvPr/>
        </p:nvSpPr>
        <p:spPr bwMode="auto">
          <a:xfrm>
            <a:off x="7526338"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b</a:t>
            </a:r>
            <a:endParaRPr lang="en-US">
              <a:latin typeface="Times" pitchFamily="-109" charset="0"/>
            </a:endParaRPr>
          </a:p>
        </p:txBody>
      </p:sp>
      <p:sp>
        <p:nvSpPr>
          <p:cNvPr id="11332" name="Rectangle 68"/>
          <p:cNvSpPr>
            <a:spLocks noChangeArrowheads="1"/>
          </p:cNvSpPr>
          <p:nvPr/>
        </p:nvSpPr>
        <p:spPr bwMode="auto">
          <a:xfrm>
            <a:off x="7650163"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33" name="Rectangle 69"/>
          <p:cNvSpPr>
            <a:spLocks noChangeArrowheads="1"/>
          </p:cNvSpPr>
          <p:nvPr/>
        </p:nvSpPr>
        <p:spPr bwMode="auto">
          <a:xfrm>
            <a:off x="7766050" y="3475038"/>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334" name="Rectangle 70"/>
          <p:cNvSpPr>
            <a:spLocks noChangeArrowheads="1"/>
          </p:cNvSpPr>
          <p:nvPr/>
        </p:nvSpPr>
        <p:spPr bwMode="auto">
          <a:xfrm>
            <a:off x="7874000" y="34750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335" name="Rectangle 71"/>
          <p:cNvSpPr>
            <a:spLocks noChangeArrowheads="1"/>
          </p:cNvSpPr>
          <p:nvPr/>
        </p:nvSpPr>
        <p:spPr bwMode="auto">
          <a:xfrm>
            <a:off x="7124700" y="3706813"/>
            <a:ext cx="71438"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336" name="Rectangle 72"/>
          <p:cNvSpPr>
            <a:spLocks noChangeArrowheads="1"/>
          </p:cNvSpPr>
          <p:nvPr/>
        </p:nvSpPr>
        <p:spPr bwMode="auto">
          <a:xfrm>
            <a:off x="7196138" y="3706813"/>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337" name="Rectangle 73"/>
          <p:cNvSpPr>
            <a:spLocks noChangeArrowheads="1"/>
          </p:cNvSpPr>
          <p:nvPr/>
        </p:nvSpPr>
        <p:spPr bwMode="auto">
          <a:xfrm>
            <a:off x="7302500" y="3706813"/>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38" name="Rectangle 74"/>
          <p:cNvSpPr>
            <a:spLocks noChangeArrowheads="1"/>
          </p:cNvSpPr>
          <p:nvPr/>
        </p:nvSpPr>
        <p:spPr bwMode="auto">
          <a:xfrm>
            <a:off x="7373938" y="3706813"/>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39" name="Rectangle 75"/>
          <p:cNvSpPr>
            <a:spLocks noChangeArrowheads="1"/>
          </p:cNvSpPr>
          <p:nvPr/>
        </p:nvSpPr>
        <p:spPr bwMode="auto">
          <a:xfrm>
            <a:off x="7489825" y="3706813"/>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40" name="Rectangle 76"/>
          <p:cNvSpPr>
            <a:spLocks noChangeArrowheads="1"/>
          </p:cNvSpPr>
          <p:nvPr/>
        </p:nvSpPr>
        <p:spPr bwMode="auto">
          <a:xfrm>
            <a:off x="7561263" y="3706813"/>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341" name="Rectangle 77"/>
          <p:cNvSpPr>
            <a:spLocks noChangeArrowheads="1"/>
          </p:cNvSpPr>
          <p:nvPr/>
        </p:nvSpPr>
        <p:spPr bwMode="auto">
          <a:xfrm>
            <a:off x="7677150" y="3706813"/>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 </a:t>
            </a:r>
            <a:endParaRPr lang="en-US">
              <a:latin typeface="Times" pitchFamily="-109" charset="0"/>
            </a:endParaRPr>
          </a:p>
        </p:txBody>
      </p:sp>
      <p:sp>
        <p:nvSpPr>
          <p:cNvPr id="11342" name="Rectangle 78"/>
          <p:cNvSpPr>
            <a:spLocks noChangeArrowheads="1"/>
          </p:cNvSpPr>
          <p:nvPr/>
        </p:nvSpPr>
        <p:spPr bwMode="auto">
          <a:xfrm>
            <a:off x="7731125" y="3706813"/>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4</a:t>
            </a:r>
            <a:endParaRPr lang="en-US">
              <a:latin typeface="Times" pitchFamily="-109" charset="0"/>
            </a:endParaRPr>
          </a:p>
        </p:txBody>
      </p:sp>
      <p:sp>
        <p:nvSpPr>
          <p:cNvPr id="11343" name="Rectangle 79"/>
          <p:cNvSpPr>
            <a:spLocks noChangeArrowheads="1"/>
          </p:cNvSpPr>
          <p:nvPr/>
        </p:nvSpPr>
        <p:spPr bwMode="auto">
          <a:xfrm>
            <a:off x="7847013" y="3706813"/>
            <a:ext cx="71437"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346" name="Rectangle 82"/>
          <p:cNvSpPr>
            <a:spLocks noChangeArrowheads="1"/>
          </p:cNvSpPr>
          <p:nvPr/>
        </p:nvSpPr>
        <p:spPr bwMode="auto">
          <a:xfrm>
            <a:off x="3211513" y="5397500"/>
            <a:ext cx="15557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D</a:t>
            </a:r>
            <a:endParaRPr lang="en-US">
              <a:latin typeface="Times" pitchFamily="-109" charset="0"/>
            </a:endParaRPr>
          </a:p>
        </p:txBody>
      </p:sp>
      <p:sp>
        <p:nvSpPr>
          <p:cNvPr id="11347" name="Rectangle 83"/>
          <p:cNvSpPr>
            <a:spLocks noChangeArrowheads="1"/>
          </p:cNvSpPr>
          <p:nvPr/>
        </p:nvSpPr>
        <p:spPr bwMode="auto">
          <a:xfrm>
            <a:off x="3371850" y="5397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48" name="Rectangle 84"/>
          <p:cNvSpPr>
            <a:spLocks noChangeArrowheads="1"/>
          </p:cNvSpPr>
          <p:nvPr/>
        </p:nvSpPr>
        <p:spPr bwMode="auto">
          <a:xfrm>
            <a:off x="3487738" y="5397500"/>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49" name="Rectangle 85"/>
          <p:cNvSpPr>
            <a:spLocks noChangeArrowheads="1"/>
          </p:cNvSpPr>
          <p:nvPr/>
        </p:nvSpPr>
        <p:spPr bwMode="auto">
          <a:xfrm>
            <a:off x="3559175" y="5397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50" name="Rectangle 86"/>
          <p:cNvSpPr>
            <a:spLocks noChangeArrowheads="1"/>
          </p:cNvSpPr>
          <p:nvPr/>
        </p:nvSpPr>
        <p:spPr bwMode="auto">
          <a:xfrm>
            <a:off x="3675063" y="5397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b</a:t>
            </a:r>
            <a:endParaRPr lang="en-US">
              <a:latin typeface="Times" pitchFamily="-109" charset="0"/>
            </a:endParaRPr>
          </a:p>
        </p:txBody>
      </p:sp>
      <p:sp>
        <p:nvSpPr>
          <p:cNvPr id="11351" name="Rectangle 87"/>
          <p:cNvSpPr>
            <a:spLocks noChangeArrowheads="1"/>
          </p:cNvSpPr>
          <p:nvPr/>
        </p:nvSpPr>
        <p:spPr bwMode="auto">
          <a:xfrm>
            <a:off x="3800475" y="5397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52" name="Rectangle 88"/>
          <p:cNvSpPr>
            <a:spLocks noChangeArrowheads="1"/>
          </p:cNvSpPr>
          <p:nvPr/>
        </p:nvSpPr>
        <p:spPr bwMode="auto">
          <a:xfrm>
            <a:off x="3916363" y="5397500"/>
            <a:ext cx="1079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353" name="Rectangle 89"/>
          <p:cNvSpPr>
            <a:spLocks noChangeArrowheads="1"/>
          </p:cNvSpPr>
          <p:nvPr/>
        </p:nvSpPr>
        <p:spPr bwMode="auto">
          <a:xfrm>
            <a:off x="4022725" y="539750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354" name="Rectangle 90"/>
          <p:cNvSpPr>
            <a:spLocks noChangeArrowheads="1"/>
          </p:cNvSpPr>
          <p:nvPr/>
        </p:nvSpPr>
        <p:spPr bwMode="auto">
          <a:xfrm>
            <a:off x="3275013" y="5629275"/>
            <a:ext cx="71437"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355" name="Rectangle 91"/>
          <p:cNvSpPr>
            <a:spLocks noChangeArrowheads="1"/>
          </p:cNvSpPr>
          <p:nvPr/>
        </p:nvSpPr>
        <p:spPr bwMode="auto">
          <a:xfrm>
            <a:off x="3344863" y="5629275"/>
            <a:ext cx="1079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356" name="Rectangle 92"/>
          <p:cNvSpPr>
            <a:spLocks noChangeArrowheads="1"/>
          </p:cNvSpPr>
          <p:nvPr/>
        </p:nvSpPr>
        <p:spPr bwMode="auto">
          <a:xfrm>
            <a:off x="3452813" y="5629275"/>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57" name="Rectangle 93"/>
          <p:cNvSpPr>
            <a:spLocks noChangeArrowheads="1"/>
          </p:cNvSpPr>
          <p:nvPr/>
        </p:nvSpPr>
        <p:spPr bwMode="auto">
          <a:xfrm>
            <a:off x="3524250" y="5629275"/>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58" name="Rectangle 94"/>
          <p:cNvSpPr>
            <a:spLocks noChangeArrowheads="1"/>
          </p:cNvSpPr>
          <p:nvPr/>
        </p:nvSpPr>
        <p:spPr bwMode="auto">
          <a:xfrm>
            <a:off x="3640138" y="5629275"/>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59" name="Rectangle 95"/>
          <p:cNvSpPr>
            <a:spLocks noChangeArrowheads="1"/>
          </p:cNvSpPr>
          <p:nvPr/>
        </p:nvSpPr>
        <p:spPr bwMode="auto">
          <a:xfrm>
            <a:off x="3711575" y="5629275"/>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360" name="Rectangle 96"/>
          <p:cNvSpPr>
            <a:spLocks noChangeArrowheads="1"/>
          </p:cNvSpPr>
          <p:nvPr/>
        </p:nvSpPr>
        <p:spPr bwMode="auto">
          <a:xfrm>
            <a:off x="3827463" y="5629275"/>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 </a:t>
            </a:r>
            <a:endParaRPr lang="en-US">
              <a:latin typeface="Times" pitchFamily="-109" charset="0"/>
            </a:endParaRPr>
          </a:p>
        </p:txBody>
      </p:sp>
      <p:sp>
        <p:nvSpPr>
          <p:cNvPr id="11361" name="Rectangle 97"/>
          <p:cNvSpPr>
            <a:spLocks noChangeArrowheads="1"/>
          </p:cNvSpPr>
          <p:nvPr/>
        </p:nvSpPr>
        <p:spPr bwMode="auto">
          <a:xfrm>
            <a:off x="3879850" y="5629275"/>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2</a:t>
            </a:r>
            <a:endParaRPr lang="en-US">
              <a:latin typeface="Times" pitchFamily="-109" charset="0"/>
            </a:endParaRPr>
          </a:p>
        </p:txBody>
      </p:sp>
      <p:sp>
        <p:nvSpPr>
          <p:cNvPr id="11362" name="Rectangle 98"/>
          <p:cNvSpPr>
            <a:spLocks noChangeArrowheads="1"/>
          </p:cNvSpPr>
          <p:nvPr/>
        </p:nvSpPr>
        <p:spPr bwMode="auto">
          <a:xfrm>
            <a:off x="3995738" y="5629275"/>
            <a:ext cx="71437"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t>
            </a:r>
            <a:endParaRPr lang="en-US">
              <a:latin typeface="Times" pitchFamily="-109" charset="0"/>
            </a:endParaRPr>
          </a:p>
        </p:txBody>
      </p:sp>
      <p:sp>
        <p:nvSpPr>
          <p:cNvPr id="11363" name="Freeform 99"/>
          <p:cNvSpPr>
            <a:spLocks/>
          </p:cNvSpPr>
          <p:nvPr/>
        </p:nvSpPr>
        <p:spPr bwMode="auto">
          <a:xfrm>
            <a:off x="2828925" y="3633788"/>
            <a:ext cx="212725" cy="141287"/>
          </a:xfrm>
          <a:custGeom>
            <a:avLst/>
            <a:gdLst/>
            <a:ahLst/>
            <a:cxnLst>
              <a:cxn ang="0">
                <a:pos x="8" y="0"/>
              </a:cxn>
              <a:cxn ang="0">
                <a:pos x="8" y="0"/>
              </a:cxn>
              <a:cxn ang="0">
                <a:pos x="0" y="45"/>
              </a:cxn>
              <a:cxn ang="0">
                <a:pos x="8" y="89"/>
              </a:cxn>
              <a:cxn ang="0">
                <a:pos x="134" y="45"/>
              </a:cxn>
              <a:cxn ang="0">
                <a:pos x="8" y="0"/>
              </a:cxn>
            </a:cxnLst>
            <a:rect l="0" t="0" r="r" b="b"/>
            <a:pathLst>
              <a:path w="134" h="89">
                <a:moveTo>
                  <a:pt x="8" y="0"/>
                </a:moveTo>
                <a:lnTo>
                  <a:pt x="8" y="0"/>
                </a:lnTo>
                <a:lnTo>
                  <a:pt x="0" y="45"/>
                </a:lnTo>
                <a:lnTo>
                  <a:pt x="8" y="89"/>
                </a:lnTo>
                <a:lnTo>
                  <a:pt x="134" y="45"/>
                </a:lnTo>
                <a:lnTo>
                  <a:pt x="8" y="0"/>
                </a:lnTo>
                <a:close/>
              </a:path>
            </a:pathLst>
          </a:custGeom>
          <a:solidFill>
            <a:srgbClr val="000000"/>
          </a:solidFill>
          <a:ln w="9525">
            <a:noFill/>
            <a:round/>
            <a:headEnd/>
            <a:tailEnd/>
          </a:ln>
        </p:spPr>
        <p:txBody>
          <a:bodyPr>
            <a:prstTxWarp prst="textNoShape">
              <a:avLst/>
            </a:prstTxWarp>
          </a:bodyPr>
          <a:lstStyle/>
          <a:p>
            <a:endParaRPr lang="en-US"/>
          </a:p>
        </p:txBody>
      </p:sp>
      <p:sp>
        <p:nvSpPr>
          <p:cNvPr id="11364" name="Freeform 100"/>
          <p:cNvSpPr>
            <a:spLocks/>
          </p:cNvSpPr>
          <p:nvPr/>
        </p:nvSpPr>
        <p:spPr bwMode="auto">
          <a:xfrm>
            <a:off x="4733925" y="3633788"/>
            <a:ext cx="214313" cy="141287"/>
          </a:xfrm>
          <a:custGeom>
            <a:avLst/>
            <a:gdLst/>
            <a:ahLst/>
            <a:cxnLst>
              <a:cxn ang="0">
                <a:pos x="9" y="0"/>
              </a:cxn>
              <a:cxn ang="0">
                <a:pos x="9" y="0"/>
              </a:cxn>
              <a:cxn ang="0">
                <a:pos x="0" y="45"/>
              </a:cxn>
              <a:cxn ang="0">
                <a:pos x="9" y="89"/>
              </a:cxn>
              <a:cxn ang="0">
                <a:pos x="135" y="45"/>
              </a:cxn>
              <a:cxn ang="0">
                <a:pos x="9" y="0"/>
              </a:cxn>
            </a:cxnLst>
            <a:rect l="0" t="0" r="r" b="b"/>
            <a:pathLst>
              <a:path w="135" h="89">
                <a:moveTo>
                  <a:pt x="9" y="0"/>
                </a:moveTo>
                <a:lnTo>
                  <a:pt x="9" y="0"/>
                </a:lnTo>
                <a:lnTo>
                  <a:pt x="0" y="45"/>
                </a:lnTo>
                <a:lnTo>
                  <a:pt x="9" y="89"/>
                </a:lnTo>
                <a:lnTo>
                  <a:pt x="135" y="45"/>
                </a:lnTo>
                <a:lnTo>
                  <a:pt x="9" y="0"/>
                </a:lnTo>
                <a:close/>
              </a:path>
            </a:pathLst>
          </a:custGeom>
          <a:solidFill>
            <a:srgbClr val="000000"/>
          </a:solidFill>
          <a:ln w="9525">
            <a:noFill/>
            <a:round/>
            <a:headEnd/>
            <a:tailEnd/>
          </a:ln>
        </p:spPr>
        <p:txBody>
          <a:bodyPr>
            <a:prstTxWarp prst="textNoShape">
              <a:avLst/>
            </a:prstTxWarp>
          </a:bodyPr>
          <a:lstStyle/>
          <a:p>
            <a:endParaRPr lang="en-US"/>
          </a:p>
        </p:txBody>
      </p:sp>
      <p:sp>
        <p:nvSpPr>
          <p:cNvPr id="11365" name="Line 101"/>
          <p:cNvSpPr>
            <a:spLocks noChangeShapeType="1"/>
          </p:cNvSpPr>
          <p:nvPr/>
        </p:nvSpPr>
        <p:spPr bwMode="auto">
          <a:xfrm>
            <a:off x="2373313" y="3695700"/>
            <a:ext cx="457200" cy="1588"/>
          </a:xfrm>
          <a:prstGeom prst="line">
            <a:avLst/>
          </a:prstGeom>
          <a:noFill/>
          <a:ln w="17463">
            <a:solidFill>
              <a:srgbClr val="000000"/>
            </a:solidFill>
            <a:round/>
            <a:headEnd/>
            <a:tailEnd/>
          </a:ln>
        </p:spPr>
        <p:txBody>
          <a:bodyPr>
            <a:prstTxWarp prst="textNoShape">
              <a:avLst/>
            </a:prstTxWarp>
          </a:bodyPr>
          <a:lstStyle/>
          <a:p>
            <a:endParaRPr lang="en-US"/>
          </a:p>
        </p:txBody>
      </p:sp>
      <p:sp>
        <p:nvSpPr>
          <p:cNvPr id="11366" name="Line 102"/>
          <p:cNvSpPr>
            <a:spLocks noChangeShapeType="1"/>
          </p:cNvSpPr>
          <p:nvPr/>
        </p:nvSpPr>
        <p:spPr bwMode="auto">
          <a:xfrm>
            <a:off x="4271963" y="3695700"/>
            <a:ext cx="458787" cy="1588"/>
          </a:xfrm>
          <a:prstGeom prst="line">
            <a:avLst/>
          </a:prstGeom>
          <a:noFill/>
          <a:ln w="17463">
            <a:solidFill>
              <a:srgbClr val="000000"/>
            </a:solidFill>
            <a:round/>
            <a:headEnd/>
            <a:tailEnd/>
          </a:ln>
        </p:spPr>
        <p:txBody>
          <a:bodyPr>
            <a:prstTxWarp prst="textNoShape">
              <a:avLst/>
            </a:prstTxWarp>
          </a:bodyPr>
          <a:lstStyle/>
          <a:p>
            <a:endParaRPr lang="en-US"/>
          </a:p>
        </p:txBody>
      </p:sp>
      <p:sp>
        <p:nvSpPr>
          <p:cNvPr id="11367" name="Freeform 103"/>
          <p:cNvSpPr>
            <a:spLocks/>
          </p:cNvSpPr>
          <p:nvPr/>
        </p:nvSpPr>
        <p:spPr bwMode="auto">
          <a:xfrm>
            <a:off x="6719888" y="3624263"/>
            <a:ext cx="214312" cy="141287"/>
          </a:xfrm>
          <a:custGeom>
            <a:avLst/>
            <a:gdLst/>
            <a:ahLst/>
            <a:cxnLst>
              <a:cxn ang="0">
                <a:pos x="9" y="0"/>
              </a:cxn>
              <a:cxn ang="0">
                <a:pos x="9" y="0"/>
              </a:cxn>
              <a:cxn ang="0">
                <a:pos x="0" y="45"/>
              </a:cxn>
              <a:cxn ang="0">
                <a:pos x="9" y="89"/>
              </a:cxn>
              <a:cxn ang="0">
                <a:pos x="135" y="45"/>
              </a:cxn>
              <a:cxn ang="0">
                <a:pos x="9" y="0"/>
              </a:cxn>
            </a:cxnLst>
            <a:rect l="0" t="0" r="r" b="b"/>
            <a:pathLst>
              <a:path w="135" h="89">
                <a:moveTo>
                  <a:pt x="9" y="0"/>
                </a:moveTo>
                <a:lnTo>
                  <a:pt x="9" y="0"/>
                </a:lnTo>
                <a:lnTo>
                  <a:pt x="0" y="45"/>
                </a:lnTo>
                <a:lnTo>
                  <a:pt x="9" y="89"/>
                </a:lnTo>
                <a:lnTo>
                  <a:pt x="135" y="45"/>
                </a:lnTo>
                <a:lnTo>
                  <a:pt x="9" y="0"/>
                </a:lnTo>
                <a:close/>
              </a:path>
            </a:pathLst>
          </a:custGeom>
          <a:solidFill>
            <a:srgbClr val="000000"/>
          </a:solidFill>
          <a:ln w="9525">
            <a:noFill/>
            <a:round/>
            <a:headEnd/>
            <a:tailEnd/>
          </a:ln>
        </p:spPr>
        <p:txBody>
          <a:bodyPr>
            <a:prstTxWarp prst="textNoShape">
              <a:avLst/>
            </a:prstTxWarp>
          </a:bodyPr>
          <a:lstStyle/>
          <a:p>
            <a:endParaRPr lang="en-US"/>
          </a:p>
        </p:txBody>
      </p:sp>
      <p:sp>
        <p:nvSpPr>
          <p:cNvPr id="11368" name="Freeform 104"/>
          <p:cNvSpPr>
            <a:spLocks/>
          </p:cNvSpPr>
          <p:nvPr/>
        </p:nvSpPr>
        <p:spPr bwMode="auto">
          <a:xfrm>
            <a:off x="3594100" y="4772025"/>
            <a:ext cx="142875" cy="214313"/>
          </a:xfrm>
          <a:custGeom>
            <a:avLst/>
            <a:gdLst/>
            <a:ahLst/>
            <a:cxnLst>
              <a:cxn ang="0">
                <a:pos x="90" y="9"/>
              </a:cxn>
              <a:cxn ang="0">
                <a:pos x="90" y="9"/>
              </a:cxn>
              <a:cxn ang="0">
                <a:pos x="45" y="0"/>
              </a:cxn>
              <a:cxn ang="0">
                <a:pos x="0" y="9"/>
              </a:cxn>
              <a:cxn ang="0">
                <a:pos x="45" y="135"/>
              </a:cxn>
              <a:cxn ang="0">
                <a:pos x="90" y="9"/>
              </a:cxn>
            </a:cxnLst>
            <a:rect l="0" t="0" r="r" b="b"/>
            <a:pathLst>
              <a:path w="90" h="135">
                <a:moveTo>
                  <a:pt x="90" y="9"/>
                </a:moveTo>
                <a:lnTo>
                  <a:pt x="90" y="9"/>
                </a:lnTo>
                <a:lnTo>
                  <a:pt x="45" y="0"/>
                </a:lnTo>
                <a:lnTo>
                  <a:pt x="0" y="9"/>
                </a:lnTo>
                <a:lnTo>
                  <a:pt x="45" y="135"/>
                </a:lnTo>
                <a:lnTo>
                  <a:pt x="90" y="9"/>
                </a:lnTo>
                <a:close/>
              </a:path>
            </a:pathLst>
          </a:custGeom>
          <a:solidFill>
            <a:srgbClr val="000000"/>
          </a:solidFill>
          <a:ln w="9525">
            <a:noFill/>
            <a:round/>
            <a:headEnd/>
            <a:tailEnd/>
          </a:ln>
        </p:spPr>
        <p:txBody>
          <a:bodyPr>
            <a:prstTxWarp prst="textNoShape">
              <a:avLst/>
            </a:prstTxWarp>
          </a:bodyPr>
          <a:lstStyle/>
          <a:p>
            <a:endParaRPr lang="en-US"/>
          </a:p>
        </p:txBody>
      </p:sp>
      <p:sp>
        <p:nvSpPr>
          <p:cNvPr id="11369" name="Line 105"/>
          <p:cNvSpPr>
            <a:spLocks noChangeShapeType="1"/>
          </p:cNvSpPr>
          <p:nvPr/>
        </p:nvSpPr>
        <p:spPr bwMode="auto">
          <a:xfrm>
            <a:off x="6197600" y="3695700"/>
            <a:ext cx="515938" cy="1588"/>
          </a:xfrm>
          <a:prstGeom prst="line">
            <a:avLst/>
          </a:prstGeom>
          <a:noFill/>
          <a:ln w="17463">
            <a:solidFill>
              <a:srgbClr val="000000"/>
            </a:solidFill>
            <a:round/>
            <a:headEnd/>
            <a:tailEnd/>
          </a:ln>
        </p:spPr>
        <p:txBody>
          <a:bodyPr>
            <a:prstTxWarp prst="textNoShape">
              <a:avLst/>
            </a:prstTxWarp>
          </a:bodyPr>
          <a:lstStyle/>
          <a:p>
            <a:endParaRPr lang="en-US"/>
          </a:p>
        </p:txBody>
      </p:sp>
      <p:sp>
        <p:nvSpPr>
          <p:cNvPr id="11370" name="Line 106"/>
          <p:cNvSpPr>
            <a:spLocks noChangeShapeType="1"/>
          </p:cNvSpPr>
          <p:nvPr/>
        </p:nvSpPr>
        <p:spPr bwMode="auto">
          <a:xfrm>
            <a:off x="3656013" y="4354513"/>
            <a:ext cx="1587" cy="412750"/>
          </a:xfrm>
          <a:prstGeom prst="line">
            <a:avLst/>
          </a:prstGeom>
          <a:noFill/>
          <a:ln w="17463">
            <a:solidFill>
              <a:srgbClr val="000000"/>
            </a:solidFill>
            <a:round/>
            <a:headEnd/>
            <a:tailEnd/>
          </a:ln>
        </p:spPr>
        <p:txBody>
          <a:bodyPr>
            <a:prstTxWarp prst="textNoShape">
              <a:avLst/>
            </a:prstTxWarp>
          </a:bodyPr>
          <a:lstStyle/>
          <a:p>
            <a:endParaRPr lang="en-US"/>
          </a:p>
        </p:txBody>
      </p:sp>
      <p:sp>
        <p:nvSpPr>
          <p:cNvPr id="11371" name="Rectangle 107"/>
          <p:cNvSpPr>
            <a:spLocks noChangeArrowheads="1"/>
          </p:cNvSpPr>
          <p:nvPr/>
        </p:nvSpPr>
        <p:spPr bwMode="auto">
          <a:xfrm>
            <a:off x="2351088" y="2114550"/>
            <a:ext cx="15557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U</a:t>
            </a:r>
            <a:endParaRPr lang="en-US">
              <a:latin typeface="Times" pitchFamily="-109" charset="0"/>
            </a:endParaRPr>
          </a:p>
        </p:txBody>
      </p:sp>
      <p:sp>
        <p:nvSpPr>
          <p:cNvPr id="11372" name="Rectangle 108"/>
          <p:cNvSpPr>
            <a:spLocks noChangeArrowheads="1"/>
          </p:cNvSpPr>
          <p:nvPr/>
        </p:nvSpPr>
        <p:spPr bwMode="auto">
          <a:xfrm>
            <a:off x="2511425"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p</a:t>
            </a:r>
            <a:endParaRPr lang="en-US">
              <a:latin typeface="Times" pitchFamily="-109" charset="0"/>
            </a:endParaRPr>
          </a:p>
        </p:txBody>
      </p:sp>
      <p:sp>
        <p:nvSpPr>
          <p:cNvPr id="11373" name="Rectangle 109"/>
          <p:cNvSpPr>
            <a:spLocks noChangeArrowheads="1"/>
          </p:cNvSpPr>
          <p:nvPr/>
        </p:nvSpPr>
        <p:spPr bwMode="auto">
          <a:xfrm>
            <a:off x="2636838"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d</a:t>
            </a:r>
            <a:endParaRPr lang="en-US">
              <a:latin typeface="Times" pitchFamily="-109" charset="0"/>
            </a:endParaRPr>
          </a:p>
        </p:txBody>
      </p:sp>
      <p:sp>
        <p:nvSpPr>
          <p:cNvPr id="11374" name="Rectangle 110"/>
          <p:cNvSpPr>
            <a:spLocks noChangeArrowheads="1"/>
          </p:cNvSpPr>
          <p:nvPr/>
        </p:nvSpPr>
        <p:spPr bwMode="auto">
          <a:xfrm>
            <a:off x="2762250"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75" name="Rectangle 111"/>
          <p:cNvSpPr>
            <a:spLocks noChangeArrowheads="1"/>
          </p:cNvSpPr>
          <p:nvPr/>
        </p:nvSpPr>
        <p:spPr bwMode="auto">
          <a:xfrm>
            <a:off x="2878138" y="2114550"/>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76" name="Rectangle 112"/>
          <p:cNvSpPr>
            <a:spLocks noChangeArrowheads="1"/>
          </p:cNvSpPr>
          <p:nvPr/>
        </p:nvSpPr>
        <p:spPr bwMode="auto">
          <a:xfrm>
            <a:off x="2949575"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377" name="Rectangle 113"/>
          <p:cNvSpPr>
            <a:spLocks noChangeArrowheads="1"/>
          </p:cNvSpPr>
          <p:nvPr/>
        </p:nvSpPr>
        <p:spPr bwMode="auto">
          <a:xfrm>
            <a:off x="2071688" y="23447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78" name="Rectangle 114"/>
          <p:cNvSpPr>
            <a:spLocks noChangeArrowheads="1"/>
          </p:cNvSpPr>
          <p:nvPr/>
        </p:nvSpPr>
        <p:spPr bwMode="auto">
          <a:xfrm>
            <a:off x="2141538" y="2344738"/>
            <a:ext cx="71437"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r</a:t>
            </a:r>
            <a:endParaRPr lang="en-US">
              <a:latin typeface="Times" pitchFamily="-109" charset="0"/>
            </a:endParaRPr>
          </a:p>
        </p:txBody>
      </p:sp>
      <p:sp>
        <p:nvSpPr>
          <p:cNvPr id="11379" name="Rectangle 115"/>
          <p:cNvSpPr>
            <a:spLocks noChangeArrowheads="1"/>
          </p:cNvSpPr>
          <p:nvPr/>
        </p:nvSpPr>
        <p:spPr bwMode="auto">
          <a:xfrm>
            <a:off x="2222500"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80" name="Rectangle 116"/>
          <p:cNvSpPr>
            <a:spLocks noChangeArrowheads="1"/>
          </p:cNvSpPr>
          <p:nvPr/>
        </p:nvSpPr>
        <p:spPr bwMode="auto">
          <a:xfrm>
            <a:off x="2338388"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n</a:t>
            </a:r>
            <a:endParaRPr lang="en-US">
              <a:latin typeface="Times" pitchFamily="-109" charset="0"/>
            </a:endParaRPr>
          </a:p>
        </p:txBody>
      </p:sp>
      <p:sp>
        <p:nvSpPr>
          <p:cNvPr id="11381" name="Rectangle 117"/>
          <p:cNvSpPr>
            <a:spLocks noChangeArrowheads="1"/>
          </p:cNvSpPr>
          <p:nvPr/>
        </p:nvSpPr>
        <p:spPr bwMode="auto">
          <a:xfrm>
            <a:off x="2463800" y="2344738"/>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382" name="Rectangle 118"/>
          <p:cNvSpPr>
            <a:spLocks noChangeArrowheads="1"/>
          </p:cNvSpPr>
          <p:nvPr/>
        </p:nvSpPr>
        <p:spPr bwMode="auto">
          <a:xfrm>
            <a:off x="2570163"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83" name="Rectangle 119"/>
          <p:cNvSpPr>
            <a:spLocks noChangeArrowheads="1"/>
          </p:cNvSpPr>
          <p:nvPr/>
        </p:nvSpPr>
        <p:spPr bwMode="auto">
          <a:xfrm>
            <a:off x="2686050" y="2344738"/>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c</a:t>
            </a:r>
            <a:endParaRPr lang="en-US">
              <a:latin typeface="Times" pitchFamily="-109" charset="0"/>
            </a:endParaRPr>
          </a:p>
        </p:txBody>
      </p:sp>
      <p:sp>
        <p:nvSpPr>
          <p:cNvPr id="11384" name="Rectangle 120"/>
          <p:cNvSpPr>
            <a:spLocks noChangeArrowheads="1"/>
          </p:cNvSpPr>
          <p:nvPr/>
        </p:nvSpPr>
        <p:spPr bwMode="auto">
          <a:xfrm>
            <a:off x="2792413" y="23447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85" name="Rectangle 121"/>
          <p:cNvSpPr>
            <a:spLocks noChangeArrowheads="1"/>
          </p:cNvSpPr>
          <p:nvPr/>
        </p:nvSpPr>
        <p:spPr bwMode="auto">
          <a:xfrm>
            <a:off x="2863850" y="2344738"/>
            <a:ext cx="476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i</a:t>
            </a:r>
            <a:endParaRPr lang="en-US">
              <a:latin typeface="Times" pitchFamily="-109" charset="0"/>
            </a:endParaRPr>
          </a:p>
        </p:txBody>
      </p:sp>
      <p:sp>
        <p:nvSpPr>
          <p:cNvPr id="11386" name="Rectangle 122"/>
          <p:cNvSpPr>
            <a:spLocks noChangeArrowheads="1"/>
          </p:cNvSpPr>
          <p:nvPr/>
        </p:nvSpPr>
        <p:spPr bwMode="auto">
          <a:xfrm>
            <a:off x="2917825"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o</a:t>
            </a:r>
            <a:endParaRPr lang="en-US">
              <a:latin typeface="Times" pitchFamily="-109" charset="0"/>
            </a:endParaRPr>
          </a:p>
        </p:txBody>
      </p:sp>
      <p:sp>
        <p:nvSpPr>
          <p:cNvPr id="11387" name="Rectangle 123"/>
          <p:cNvSpPr>
            <a:spLocks noChangeArrowheads="1"/>
          </p:cNvSpPr>
          <p:nvPr/>
        </p:nvSpPr>
        <p:spPr bwMode="auto">
          <a:xfrm>
            <a:off x="3033713"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n</a:t>
            </a:r>
            <a:endParaRPr lang="en-US">
              <a:latin typeface="Times" pitchFamily="-109" charset="0"/>
            </a:endParaRPr>
          </a:p>
        </p:txBody>
      </p:sp>
      <p:sp>
        <p:nvSpPr>
          <p:cNvPr id="11388" name="Rectangle 124"/>
          <p:cNvSpPr>
            <a:spLocks noChangeArrowheads="1"/>
          </p:cNvSpPr>
          <p:nvPr/>
        </p:nvSpPr>
        <p:spPr bwMode="auto">
          <a:xfrm>
            <a:off x="3159125" y="23447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 </a:t>
            </a:r>
            <a:endParaRPr lang="en-US">
              <a:latin typeface="Times" pitchFamily="-109" charset="0"/>
            </a:endParaRPr>
          </a:p>
        </p:txBody>
      </p:sp>
      <p:sp>
        <p:nvSpPr>
          <p:cNvPr id="11389" name="Rectangle 125"/>
          <p:cNvSpPr>
            <a:spLocks noChangeArrowheads="1"/>
          </p:cNvSpPr>
          <p:nvPr/>
        </p:nvSpPr>
        <p:spPr bwMode="auto">
          <a:xfrm>
            <a:off x="3211513" y="2344738"/>
            <a:ext cx="144462"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90" name="Rectangle 126"/>
          <p:cNvSpPr>
            <a:spLocks noChangeArrowheads="1"/>
          </p:cNvSpPr>
          <p:nvPr/>
        </p:nvSpPr>
        <p:spPr bwMode="auto">
          <a:xfrm>
            <a:off x="4276725" y="2114550"/>
            <a:ext cx="15557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U</a:t>
            </a:r>
            <a:endParaRPr lang="en-US">
              <a:latin typeface="Times" pitchFamily="-109" charset="0"/>
            </a:endParaRPr>
          </a:p>
        </p:txBody>
      </p:sp>
      <p:sp>
        <p:nvSpPr>
          <p:cNvPr id="11391" name="Rectangle 127"/>
          <p:cNvSpPr>
            <a:spLocks noChangeArrowheads="1"/>
          </p:cNvSpPr>
          <p:nvPr/>
        </p:nvSpPr>
        <p:spPr bwMode="auto">
          <a:xfrm>
            <a:off x="4437063"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p</a:t>
            </a:r>
            <a:endParaRPr lang="en-US">
              <a:latin typeface="Times" pitchFamily="-109" charset="0"/>
            </a:endParaRPr>
          </a:p>
        </p:txBody>
      </p:sp>
      <p:sp>
        <p:nvSpPr>
          <p:cNvPr id="11392" name="Rectangle 128"/>
          <p:cNvSpPr>
            <a:spLocks noChangeArrowheads="1"/>
          </p:cNvSpPr>
          <p:nvPr/>
        </p:nvSpPr>
        <p:spPr bwMode="auto">
          <a:xfrm>
            <a:off x="4562475"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d</a:t>
            </a:r>
            <a:endParaRPr lang="en-US">
              <a:latin typeface="Times" pitchFamily="-109" charset="0"/>
            </a:endParaRPr>
          </a:p>
        </p:txBody>
      </p:sp>
      <p:sp>
        <p:nvSpPr>
          <p:cNvPr id="11393" name="Rectangle 129"/>
          <p:cNvSpPr>
            <a:spLocks noChangeArrowheads="1"/>
          </p:cNvSpPr>
          <p:nvPr/>
        </p:nvSpPr>
        <p:spPr bwMode="auto">
          <a:xfrm>
            <a:off x="4686300"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94" name="Rectangle 130"/>
          <p:cNvSpPr>
            <a:spLocks noChangeArrowheads="1"/>
          </p:cNvSpPr>
          <p:nvPr/>
        </p:nvSpPr>
        <p:spPr bwMode="auto">
          <a:xfrm>
            <a:off x="4802188" y="2114550"/>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95" name="Rectangle 131"/>
          <p:cNvSpPr>
            <a:spLocks noChangeArrowheads="1"/>
          </p:cNvSpPr>
          <p:nvPr/>
        </p:nvSpPr>
        <p:spPr bwMode="auto">
          <a:xfrm>
            <a:off x="4873625"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396" name="Rectangle 132"/>
          <p:cNvSpPr>
            <a:spLocks noChangeArrowheads="1"/>
          </p:cNvSpPr>
          <p:nvPr/>
        </p:nvSpPr>
        <p:spPr bwMode="auto">
          <a:xfrm>
            <a:off x="3995738" y="23447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397" name="Rectangle 133"/>
          <p:cNvSpPr>
            <a:spLocks noChangeArrowheads="1"/>
          </p:cNvSpPr>
          <p:nvPr/>
        </p:nvSpPr>
        <p:spPr bwMode="auto">
          <a:xfrm>
            <a:off x="4067175" y="2344738"/>
            <a:ext cx="71438"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r</a:t>
            </a:r>
            <a:endParaRPr lang="en-US">
              <a:latin typeface="Times" pitchFamily="-109" charset="0"/>
            </a:endParaRPr>
          </a:p>
        </p:txBody>
      </p:sp>
      <p:sp>
        <p:nvSpPr>
          <p:cNvPr id="11398" name="Rectangle 134"/>
          <p:cNvSpPr>
            <a:spLocks noChangeArrowheads="1"/>
          </p:cNvSpPr>
          <p:nvPr/>
        </p:nvSpPr>
        <p:spPr bwMode="auto">
          <a:xfrm>
            <a:off x="4148138"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399" name="Rectangle 135"/>
          <p:cNvSpPr>
            <a:spLocks noChangeArrowheads="1"/>
          </p:cNvSpPr>
          <p:nvPr/>
        </p:nvSpPr>
        <p:spPr bwMode="auto">
          <a:xfrm>
            <a:off x="4264025"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n</a:t>
            </a:r>
            <a:endParaRPr lang="en-US">
              <a:latin typeface="Times" pitchFamily="-109" charset="0"/>
            </a:endParaRPr>
          </a:p>
        </p:txBody>
      </p:sp>
      <p:sp>
        <p:nvSpPr>
          <p:cNvPr id="11400" name="Rectangle 136"/>
          <p:cNvSpPr>
            <a:spLocks noChangeArrowheads="1"/>
          </p:cNvSpPr>
          <p:nvPr/>
        </p:nvSpPr>
        <p:spPr bwMode="auto">
          <a:xfrm>
            <a:off x="4387850" y="2344738"/>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401" name="Rectangle 137"/>
          <p:cNvSpPr>
            <a:spLocks noChangeArrowheads="1"/>
          </p:cNvSpPr>
          <p:nvPr/>
        </p:nvSpPr>
        <p:spPr bwMode="auto">
          <a:xfrm>
            <a:off x="4495800"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402" name="Rectangle 138"/>
          <p:cNvSpPr>
            <a:spLocks noChangeArrowheads="1"/>
          </p:cNvSpPr>
          <p:nvPr/>
        </p:nvSpPr>
        <p:spPr bwMode="auto">
          <a:xfrm>
            <a:off x="4611688" y="2344738"/>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c</a:t>
            </a:r>
            <a:endParaRPr lang="en-US">
              <a:latin typeface="Times" pitchFamily="-109" charset="0"/>
            </a:endParaRPr>
          </a:p>
        </p:txBody>
      </p:sp>
      <p:sp>
        <p:nvSpPr>
          <p:cNvPr id="11403" name="Rectangle 139"/>
          <p:cNvSpPr>
            <a:spLocks noChangeArrowheads="1"/>
          </p:cNvSpPr>
          <p:nvPr/>
        </p:nvSpPr>
        <p:spPr bwMode="auto">
          <a:xfrm>
            <a:off x="4718050" y="23447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404" name="Rectangle 140"/>
          <p:cNvSpPr>
            <a:spLocks noChangeArrowheads="1"/>
          </p:cNvSpPr>
          <p:nvPr/>
        </p:nvSpPr>
        <p:spPr bwMode="auto">
          <a:xfrm>
            <a:off x="4789488" y="2344738"/>
            <a:ext cx="476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i</a:t>
            </a:r>
            <a:endParaRPr lang="en-US">
              <a:latin typeface="Times" pitchFamily="-109" charset="0"/>
            </a:endParaRPr>
          </a:p>
        </p:txBody>
      </p:sp>
      <p:sp>
        <p:nvSpPr>
          <p:cNvPr id="11405" name="Rectangle 141"/>
          <p:cNvSpPr>
            <a:spLocks noChangeArrowheads="1"/>
          </p:cNvSpPr>
          <p:nvPr/>
        </p:nvSpPr>
        <p:spPr bwMode="auto">
          <a:xfrm>
            <a:off x="4843463"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o</a:t>
            </a:r>
            <a:endParaRPr lang="en-US">
              <a:latin typeface="Times" pitchFamily="-109" charset="0"/>
            </a:endParaRPr>
          </a:p>
        </p:txBody>
      </p:sp>
      <p:sp>
        <p:nvSpPr>
          <p:cNvPr id="11406" name="Rectangle 142"/>
          <p:cNvSpPr>
            <a:spLocks noChangeArrowheads="1"/>
          </p:cNvSpPr>
          <p:nvPr/>
        </p:nvSpPr>
        <p:spPr bwMode="auto">
          <a:xfrm>
            <a:off x="4959350"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n</a:t>
            </a:r>
            <a:endParaRPr lang="en-US">
              <a:latin typeface="Times" pitchFamily="-109" charset="0"/>
            </a:endParaRPr>
          </a:p>
        </p:txBody>
      </p:sp>
      <p:sp>
        <p:nvSpPr>
          <p:cNvPr id="11407" name="Rectangle 143"/>
          <p:cNvSpPr>
            <a:spLocks noChangeArrowheads="1"/>
          </p:cNvSpPr>
          <p:nvPr/>
        </p:nvSpPr>
        <p:spPr bwMode="auto">
          <a:xfrm>
            <a:off x="5083175" y="23447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 </a:t>
            </a:r>
            <a:endParaRPr lang="en-US">
              <a:latin typeface="Times" pitchFamily="-109" charset="0"/>
            </a:endParaRPr>
          </a:p>
        </p:txBody>
      </p:sp>
      <p:sp>
        <p:nvSpPr>
          <p:cNvPr id="11408" name="Rectangle 144"/>
          <p:cNvSpPr>
            <a:spLocks noChangeArrowheads="1"/>
          </p:cNvSpPr>
          <p:nvPr/>
        </p:nvSpPr>
        <p:spPr bwMode="auto">
          <a:xfrm>
            <a:off x="5137150" y="2344738"/>
            <a:ext cx="144463"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B</a:t>
            </a:r>
            <a:endParaRPr lang="en-US">
              <a:latin typeface="Times" pitchFamily="-109" charset="0"/>
            </a:endParaRPr>
          </a:p>
        </p:txBody>
      </p:sp>
      <p:sp>
        <p:nvSpPr>
          <p:cNvPr id="11409" name="Rectangle 145"/>
          <p:cNvSpPr>
            <a:spLocks noChangeArrowheads="1"/>
          </p:cNvSpPr>
          <p:nvPr/>
        </p:nvSpPr>
        <p:spPr bwMode="auto">
          <a:xfrm>
            <a:off x="6202363" y="2114550"/>
            <a:ext cx="15557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U</a:t>
            </a:r>
            <a:endParaRPr lang="en-US">
              <a:latin typeface="Times" pitchFamily="-109" charset="0"/>
            </a:endParaRPr>
          </a:p>
        </p:txBody>
      </p:sp>
      <p:sp>
        <p:nvSpPr>
          <p:cNvPr id="11410" name="Rectangle 146"/>
          <p:cNvSpPr>
            <a:spLocks noChangeArrowheads="1"/>
          </p:cNvSpPr>
          <p:nvPr/>
        </p:nvSpPr>
        <p:spPr bwMode="auto">
          <a:xfrm>
            <a:off x="6362700"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p</a:t>
            </a:r>
            <a:endParaRPr lang="en-US">
              <a:latin typeface="Times" pitchFamily="-109" charset="0"/>
            </a:endParaRPr>
          </a:p>
        </p:txBody>
      </p:sp>
      <p:sp>
        <p:nvSpPr>
          <p:cNvPr id="11411" name="Rectangle 147"/>
          <p:cNvSpPr>
            <a:spLocks noChangeArrowheads="1"/>
          </p:cNvSpPr>
          <p:nvPr/>
        </p:nvSpPr>
        <p:spPr bwMode="auto">
          <a:xfrm>
            <a:off x="6488113"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d</a:t>
            </a:r>
            <a:endParaRPr lang="en-US">
              <a:latin typeface="Times" pitchFamily="-109" charset="0"/>
            </a:endParaRPr>
          </a:p>
        </p:txBody>
      </p:sp>
      <p:sp>
        <p:nvSpPr>
          <p:cNvPr id="11412" name="Rectangle 148"/>
          <p:cNvSpPr>
            <a:spLocks noChangeArrowheads="1"/>
          </p:cNvSpPr>
          <p:nvPr/>
        </p:nvSpPr>
        <p:spPr bwMode="auto">
          <a:xfrm>
            <a:off x="6611938"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413" name="Rectangle 149"/>
          <p:cNvSpPr>
            <a:spLocks noChangeArrowheads="1"/>
          </p:cNvSpPr>
          <p:nvPr/>
        </p:nvSpPr>
        <p:spPr bwMode="auto">
          <a:xfrm>
            <a:off x="6727825" y="2114550"/>
            <a:ext cx="60325"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414" name="Rectangle 150"/>
          <p:cNvSpPr>
            <a:spLocks noChangeArrowheads="1"/>
          </p:cNvSpPr>
          <p:nvPr/>
        </p:nvSpPr>
        <p:spPr bwMode="auto">
          <a:xfrm>
            <a:off x="6799263" y="2114550"/>
            <a:ext cx="120650" cy="258763"/>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e</a:t>
            </a:r>
            <a:endParaRPr lang="en-US">
              <a:latin typeface="Times" pitchFamily="-109" charset="0"/>
            </a:endParaRPr>
          </a:p>
        </p:txBody>
      </p:sp>
      <p:sp>
        <p:nvSpPr>
          <p:cNvPr id="11415" name="Rectangle 151"/>
          <p:cNvSpPr>
            <a:spLocks noChangeArrowheads="1"/>
          </p:cNvSpPr>
          <p:nvPr/>
        </p:nvSpPr>
        <p:spPr bwMode="auto">
          <a:xfrm>
            <a:off x="5916613" y="23447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416" name="Rectangle 152"/>
          <p:cNvSpPr>
            <a:spLocks noChangeArrowheads="1"/>
          </p:cNvSpPr>
          <p:nvPr/>
        </p:nvSpPr>
        <p:spPr bwMode="auto">
          <a:xfrm>
            <a:off x="5988050" y="2344738"/>
            <a:ext cx="71438"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r</a:t>
            </a:r>
            <a:endParaRPr lang="en-US">
              <a:latin typeface="Times" pitchFamily="-109" charset="0"/>
            </a:endParaRPr>
          </a:p>
        </p:txBody>
      </p:sp>
      <p:sp>
        <p:nvSpPr>
          <p:cNvPr id="11417" name="Rectangle 153"/>
          <p:cNvSpPr>
            <a:spLocks noChangeArrowheads="1"/>
          </p:cNvSpPr>
          <p:nvPr/>
        </p:nvSpPr>
        <p:spPr bwMode="auto">
          <a:xfrm>
            <a:off x="6069013"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418" name="Rectangle 154"/>
          <p:cNvSpPr>
            <a:spLocks noChangeArrowheads="1"/>
          </p:cNvSpPr>
          <p:nvPr/>
        </p:nvSpPr>
        <p:spPr bwMode="auto">
          <a:xfrm>
            <a:off x="6184900"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n</a:t>
            </a:r>
            <a:endParaRPr lang="en-US">
              <a:latin typeface="Times" pitchFamily="-109" charset="0"/>
            </a:endParaRPr>
          </a:p>
        </p:txBody>
      </p:sp>
      <p:sp>
        <p:nvSpPr>
          <p:cNvPr id="11419" name="Rectangle 155"/>
          <p:cNvSpPr>
            <a:spLocks noChangeArrowheads="1"/>
          </p:cNvSpPr>
          <p:nvPr/>
        </p:nvSpPr>
        <p:spPr bwMode="auto">
          <a:xfrm>
            <a:off x="6308725" y="2344738"/>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s</a:t>
            </a:r>
            <a:endParaRPr lang="en-US">
              <a:latin typeface="Times" pitchFamily="-109" charset="0"/>
            </a:endParaRPr>
          </a:p>
        </p:txBody>
      </p:sp>
      <p:sp>
        <p:nvSpPr>
          <p:cNvPr id="11420" name="Rectangle 156"/>
          <p:cNvSpPr>
            <a:spLocks noChangeArrowheads="1"/>
          </p:cNvSpPr>
          <p:nvPr/>
        </p:nvSpPr>
        <p:spPr bwMode="auto">
          <a:xfrm>
            <a:off x="6416675"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a</a:t>
            </a:r>
            <a:endParaRPr lang="en-US">
              <a:latin typeface="Times" pitchFamily="-109" charset="0"/>
            </a:endParaRPr>
          </a:p>
        </p:txBody>
      </p:sp>
      <p:sp>
        <p:nvSpPr>
          <p:cNvPr id="11421" name="Rectangle 157"/>
          <p:cNvSpPr>
            <a:spLocks noChangeArrowheads="1"/>
          </p:cNvSpPr>
          <p:nvPr/>
        </p:nvSpPr>
        <p:spPr bwMode="auto">
          <a:xfrm>
            <a:off x="6532563" y="2344738"/>
            <a:ext cx="1079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c</a:t>
            </a:r>
            <a:endParaRPr lang="en-US">
              <a:latin typeface="Times" pitchFamily="-109" charset="0"/>
            </a:endParaRPr>
          </a:p>
        </p:txBody>
      </p:sp>
      <p:sp>
        <p:nvSpPr>
          <p:cNvPr id="11422" name="Rectangle 158"/>
          <p:cNvSpPr>
            <a:spLocks noChangeArrowheads="1"/>
          </p:cNvSpPr>
          <p:nvPr/>
        </p:nvSpPr>
        <p:spPr bwMode="auto">
          <a:xfrm>
            <a:off x="6638925" y="23447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t</a:t>
            </a:r>
            <a:endParaRPr lang="en-US">
              <a:latin typeface="Times" pitchFamily="-109" charset="0"/>
            </a:endParaRPr>
          </a:p>
        </p:txBody>
      </p:sp>
      <p:sp>
        <p:nvSpPr>
          <p:cNvPr id="11423" name="Rectangle 159"/>
          <p:cNvSpPr>
            <a:spLocks noChangeArrowheads="1"/>
          </p:cNvSpPr>
          <p:nvPr/>
        </p:nvSpPr>
        <p:spPr bwMode="auto">
          <a:xfrm>
            <a:off x="6710363" y="2344738"/>
            <a:ext cx="476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i</a:t>
            </a:r>
            <a:endParaRPr lang="en-US">
              <a:latin typeface="Times" pitchFamily="-109" charset="0"/>
            </a:endParaRPr>
          </a:p>
        </p:txBody>
      </p:sp>
      <p:sp>
        <p:nvSpPr>
          <p:cNvPr id="11424" name="Rectangle 160"/>
          <p:cNvSpPr>
            <a:spLocks noChangeArrowheads="1"/>
          </p:cNvSpPr>
          <p:nvPr/>
        </p:nvSpPr>
        <p:spPr bwMode="auto">
          <a:xfrm>
            <a:off x="6764338"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o</a:t>
            </a:r>
            <a:endParaRPr lang="en-US">
              <a:latin typeface="Times" pitchFamily="-109" charset="0"/>
            </a:endParaRPr>
          </a:p>
        </p:txBody>
      </p:sp>
      <p:sp>
        <p:nvSpPr>
          <p:cNvPr id="11425" name="Rectangle 161"/>
          <p:cNvSpPr>
            <a:spLocks noChangeArrowheads="1"/>
          </p:cNvSpPr>
          <p:nvPr/>
        </p:nvSpPr>
        <p:spPr bwMode="auto">
          <a:xfrm>
            <a:off x="6880225" y="2344738"/>
            <a:ext cx="120650"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n</a:t>
            </a:r>
            <a:endParaRPr lang="en-US">
              <a:latin typeface="Times" pitchFamily="-109" charset="0"/>
            </a:endParaRPr>
          </a:p>
        </p:txBody>
      </p:sp>
      <p:sp>
        <p:nvSpPr>
          <p:cNvPr id="11426" name="Rectangle 162"/>
          <p:cNvSpPr>
            <a:spLocks noChangeArrowheads="1"/>
          </p:cNvSpPr>
          <p:nvPr/>
        </p:nvSpPr>
        <p:spPr bwMode="auto">
          <a:xfrm>
            <a:off x="7004050" y="2344738"/>
            <a:ext cx="6032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 </a:t>
            </a:r>
            <a:endParaRPr lang="en-US">
              <a:latin typeface="Times" pitchFamily="-109" charset="0"/>
            </a:endParaRPr>
          </a:p>
        </p:txBody>
      </p:sp>
      <p:sp>
        <p:nvSpPr>
          <p:cNvPr id="11427" name="Rectangle 163"/>
          <p:cNvSpPr>
            <a:spLocks noChangeArrowheads="1"/>
          </p:cNvSpPr>
          <p:nvPr/>
        </p:nvSpPr>
        <p:spPr bwMode="auto">
          <a:xfrm>
            <a:off x="7058025" y="2344738"/>
            <a:ext cx="155575" cy="258762"/>
          </a:xfrm>
          <a:prstGeom prst="rect">
            <a:avLst/>
          </a:prstGeom>
          <a:noFill/>
          <a:ln w="9525">
            <a:noFill/>
            <a:miter lim="800000"/>
            <a:headEnd/>
            <a:tailEnd/>
          </a:ln>
        </p:spPr>
        <p:txBody>
          <a:bodyPr wrap="none" lIns="0" tIns="0" rIns="0" bIns="0">
            <a:prstTxWarp prst="textNoShape">
              <a:avLst/>
            </a:prstTxWarp>
            <a:spAutoFit/>
          </a:bodyPr>
          <a:lstStyle/>
          <a:p>
            <a:r>
              <a:rPr lang="en-US" sz="1700">
                <a:solidFill>
                  <a:srgbClr val="000000"/>
                </a:solidFill>
                <a:latin typeface="Helvetica" pitchFamily="-109" charset="0"/>
              </a:rPr>
              <a:t>C</a:t>
            </a:r>
            <a:endParaRPr lang="en-US">
              <a:latin typeface="Times" pitchFamily="-109" charset="0"/>
            </a:endParaRPr>
          </a:p>
        </p:txBody>
      </p:sp>
      <p:sp>
        <p:nvSpPr>
          <p:cNvPr id="11428" name="Freeform 164"/>
          <p:cNvSpPr>
            <a:spLocks/>
          </p:cNvSpPr>
          <p:nvPr/>
        </p:nvSpPr>
        <p:spPr bwMode="auto">
          <a:xfrm>
            <a:off x="2630488" y="3170238"/>
            <a:ext cx="142875" cy="214312"/>
          </a:xfrm>
          <a:custGeom>
            <a:avLst/>
            <a:gdLst/>
            <a:ahLst/>
            <a:cxnLst>
              <a:cxn ang="0">
                <a:pos x="90" y="9"/>
              </a:cxn>
              <a:cxn ang="0">
                <a:pos x="90" y="9"/>
              </a:cxn>
              <a:cxn ang="0">
                <a:pos x="45" y="0"/>
              </a:cxn>
              <a:cxn ang="0">
                <a:pos x="0" y="9"/>
              </a:cxn>
              <a:cxn ang="0">
                <a:pos x="45" y="135"/>
              </a:cxn>
              <a:cxn ang="0">
                <a:pos x="90" y="9"/>
              </a:cxn>
            </a:cxnLst>
            <a:rect l="0" t="0" r="r" b="b"/>
            <a:pathLst>
              <a:path w="90" h="135">
                <a:moveTo>
                  <a:pt x="90" y="9"/>
                </a:moveTo>
                <a:lnTo>
                  <a:pt x="90" y="9"/>
                </a:lnTo>
                <a:lnTo>
                  <a:pt x="45" y="0"/>
                </a:lnTo>
                <a:lnTo>
                  <a:pt x="0" y="9"/>
                </a:lnTo>
                <a:lnTo>
                  <a:pt x="45" y="135"/>
                </a:lnTo>
                <a:lnTo>
                  <a:pt x="90" y="9"/>
                </a:lnTo>
                <a:close/>
              </a:path>
            </a:pathLst>
          </a:custGeom>
          <a:solidFill>
            <a:srgbClr val="000000"/>
          </a:solidFill>
          <a:ln w="9525">
            <a:noFill/>
            <a:round/>
            <a:headEnd/>
            <a:tailEnd/>
          </a:ln>
        </p:spPr>
        <p:txBody>
          <a:bodyPr>
            <a:prstTxWarp prst="textNoShape">
              <a:avLst/>
            </a:prstTxWarp>
          </a:bodyPr>
          <a:lstStyle/>
          <a:p>
            <a:endParaRPr lang="en-US"/>
          </a:p>
        </p:txBody>
      </p:sp>
      <p:sp>
        <p:nvSpPr>
          <p:cNvPr id="11429" name="Freeform 165"/>
          <p:cNvSpPr>
            <a:spLocks/>
          </p:cNvSpPr>
          <p:nvPr/>
        </p:nvSpPr>
        <p:spPr bwMode="auto">
          <a:xfrm>
            <a:off x="4556125" y="3170238"/>
            <a:ext cx="142875" cy="214312"/>
          </a:xfrm>
          <a:custGeom>
            <a:avLst/>
            <a:gdLst/>
            <a:ahLst/>
            <a:cxnLst>
              <a:cxn ang="0">
                <a:pos x="90" y="9"/>
              </a:cxn>
              <a:cxn ang="0">
                <a:pos x="90" y="9"/>
              </a:cxn>
              <a:cxn ang="0">
                <a:pos x="45" y="0"/>
              </a:cxn>
              <a:cxn ang="0">
                <a:pos x="0" y="9"/>
              </a:cxn>
              <a:cxn ang="0">
                <a:pos x="45" y="135"/>
              </a:cxn>
              <a:cxn ang="0">
                <a:pos x="90" y="9"/>
              </a:cxn>
            </a:cxnLst>
            <a:rect l="0" t="0" r="r" b="b"/>
            <a:pathLst>
              <a:path w="90" h="135">
                <a:moveTo>
                  <a:pt x="90" y="9"/>
                </a:moveTo>
                <a:lnTo>
                  <a:pt x="90" y="9"/>
                </a:lnTo>
                <a:lnTo>
                  <a:pt x="45" y="0"/>
                </a:lnTo>
                <a:lnTo>
                  <a:pt x="0" y="9"/>
                </a:lnTo>
                <a:lnTo>
                  <a:pt x="45" y="135"/>
                </a:lnTo>
                <a:lnTo>
                  <a:pt x="90" y="9"/>
                </a:lnTo>
                <a:close/>
              </a:path>
            </a:pathLst>
          </a:custGeom>
          <a:solidFill>
            <a:srgbClr val="000000"/>
          </a:solidFill>
          <a:ln w="9525">
            <a:noFill/>
            <a:round/>
            <a:headEnd/>
            <a:tailEnd/>
          </a:ln>
        </p:spPr>
        <p:txBody>
          <a:bodyPr>
            <a:prstTxWarp prst="textNoShape">
              <a:avLst/>
            </a:prstTxWarp>
          </a:bodyPr>
          <a:lstStyle/>
          <a:p>
            <a:endParaRPr lang="en-US"/>
          </a:p>
        </p:txBody>
      </p:sp>
      <p:sp>
        <p:nvSpPr>
          <p:cNvPr id="11430" name="Line 166"/>
          <p:cNvSpPr>
            <a:spLocks noChangeShapeType="1"/>
          </p:cNvSpPr>
          <p:nvPr/>
        </p:nvSpPr>
        <p:spPr bwMode="auto">
          <a:xfrm>
            <a:off x="2693988" y="2735263"/>
            <a:ext cx="1587" cy="430212"/>
          </a:xfrm>
          <a:prstGeom prst="line">
            <a:avLst/>
          </a:prstGeom>
          <a:noFill/>
          <a:ln w="17463">
            <a:solidFill>
              <a:srgbClr val="000000"/>
            </a:solidFill>
            <a:round/>
            <a:headEnd/>
            <a:tailEnd/>
          </a:ln>
        </p:spPr>
        <p:txBody>
          <a:bodyPr>
            <a:prstTxWarp prst="textNoShape">
              <a:avLst/>
            </a:prstTxWarp>
          </a:bodyPr>
          <a:lstStyle/>
          <a:p>
            <a:endParaRPr lang="en-US"/>
          </a:p>
        </p:txBody>
      </p:sp>
      <p:sp>
        <p:nvSpPr>
          <p:cNvPr id="11431" name="Line 167"/>
          <p:cNvSpPr>
            <a:spLocks noChangeShapeType="1"/>
          </p:cNvSpPr>
          <p:nvPr/>
        </p:nvSpPr>
        <p:spPr bwMode="auto">
          <a:xfrm>
            <a:off x="4618038" y="2735263"/>
            <a:ext cx="1587" cy="430212"/>
          </a:xfrm>
          <a:prstGeom prst="line">
            <a:avLst/>
          </a:prstGeom>
          <a:noFill/>
          <a:ln w="17463">
            <a:solidFill>
              <a:srgbClr val="000000"/>
            </a:solidFill>
            <a:round/>
            <a:headEnd/>
            <a:tailEnd/>
          </a:ln>
        </p:spPr>
        <p:txBody>
          <a:bodyPr>
            <a:prstTxWarp prst="textNoShape">
              <a:avLst/>
            </a:prstTxWarp>
          </a:bodyPr>
          <a:lstStyle/>
          <a:p>
            <a:endParaRPr lang="en-US"/>
          </a:p>
        </p:txBody>
      </p:sp>
      <p:sp>
        <p:nvSpPr>
          <p:cNvPr id="11432" name="Freeform 168"/>
          <p:cNvSpPr>
            <a:spLocks/>
          </p:cNvSpPr>
          <p:nvPr/>
        </p:nvSpPr>
        <p:spPr bwMode="auto">
          <a:xfrm>
            <a:off x="6481763" y="3170238"/>
            <a:ext cx="142875" cy="214312"/>
          </a:xfrm>
          <a:custGeom>
            <a:avLst/>
            <a:gdLst/>
            <a:ahLst/>
            <a:cxnLst>
              <a:cxn ang="0">
                <a:pos x="90" y="9"/>
              </a:cxn>
              <a:cxn ang="0">
                <a:pos x="90" y="9"/>
              </a:cxn>
              <a:cxn ang="0">
                <a:pos x="45" y="0"/>
              </a:cxn>
              <a:cxn ang="0">
                <a:pos x="0" y="9"/>
              </a:cxn>
              <a:cxn ang="0">
                <a:pos x="45" y="135"/>
              </a:cxn>
              <a:cxn ang="0">
                <a:pos x="90" y="9"/>
              </a:cxn>
            </a:cxnLst>
            <a:rect l="0" t="0" r="r" b="b"/>
            <a:pathLst>
              <a:path w="90" h="135">
                <a:moveTo>
                  <a:pt x="90" y="9"/>
                </a:moveTo>
                <a:lnTo>
                  <a:pt x="90" y="9"/>
                </a:lnTo>
                <a:lnTo>
                  <a:pt x="45" y="0"/>
                </a:lnTo>
                <a:lnTo>
                  <a:pt x="0" y="9"/>
                </a:lnTo>
                <a:lnTo>
                  <a:pt x="45" y="135"/>
                </a:lnTo>
                <a:lnTo>
                  <a:pt x="90" y="9"/>
                </a:lnTo>
                <a:close/>
              </a:path>
            </a:pathLst>
          </a:custGeom>
          <a:solidFill>
            <a:srgbClr val="000000"/>
          </a:solidFill>
          <a:ln w="9525">
            <a:noFill/>
            <a:round/>
            <a:headEnd/>
            <a:tailEnd/>
          </a:ln>
        </p:spPr>
        <p:txBody>
          <a:bodyPr>
            <a:prstTxWarp prst="textNoShape">
              <a:avLst/>
            </a:prstTxWarp>
          </a:bodyPr>
          <a:lstStyle/>
          <a:p>
            <a:endParaRPr lang="en-US"/>
          </a:p>
        </p:txBody>
      </p:sp>
      <p:sp>
        <p:nvSpPr>
          <p:cNvPr id="11433" name="Line 169"/>
          <p:cNvSpPr>
            <a:spLocks noChangeShapeType="1"/>
          </p:cNvSpPr>
          <p:nvPr/>
        </p:nvSpPr>
        <p:spPr bwMode="auto">
          <a:xfrm>
            <a:off x="6543675" y="2735263"/>
            <a:ext cx="1588" cy="430212"/>
          </a:xfrm>
          <a:prstGeom prst="line">
            <a:avLst/>
          </a:prstGeom>
          <a:noFill/>
          <a:ln w="17463">
            <a:solidFill>
              <a:srgbClr val="000000"/>
            </a:solidFill>
            <a:round/>
            <a:headEnd/>
            <a:tailEnd/>
          </a:ln>
        </p:spPr>
        <p:txBody>
          <a:bodyPr>
            <a:prstTxWarp prst="textNoShape">
              <a:avLst/>
            </a:prstTxWarp>
          </a:bodyPr>
          <a:lstStyle/>
          <a:p>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33450" y="76200"/>
            <a:ext cx="7753350" cy="1143000"/>
          </a:xfrm>
          <a:noFill/>
          <a:ln/>
        </p:spPr>
        <p:txBody>
          <a:bodyPr lIns="90488" tIns="44450" rIns="90488" bIns="44450" anchor="ctr"/>
          <a:lstStyle/>
          <a:p>
            <a:r>
              <a:rPr lang="en-US"/>
              <a:t>Potential backup procedures</a:t>
            </a:r>
          </a:p>
        </p:txBody>
      </p:sp>
      <p:pic>
        <p:nvPicPr>
          <p:cNvPr id="2" name="Picture 1"/>
          <p:cNvPicPr>
            <a:picLocks noChangeAspect="1"/>
          </p:cNvPicPr>
          <p:nvPr/>
        </p:nvPicPr>
        <p:blipFill>
          <a:blip r:embed="rId3"/>
          <a:stretch>
            <a:fillRect/>
          </a:stretch>
        </p:blipFill>
        <p:spPr>
          <a:xfrm>
            <a:off x="773843" y="1383030"/>
            <a:ext cx="7101590" cy="4572000"/>
          </a:xfrm>
          <a:prstGeom prst="rect">
            <a:avLst/>
          </a:prstGeom>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Backup options</a:t>
            </a:r>
          </a:p>
        </p:txBody>
      </p:sp>
      <p:graphicFrame>
        <p:nvGraphicFramePr>
          <p:cNvPr id="58407" name="Group 39"/>
          <p:cNvGraphicFramePr>
            <a:graphicFrameLocks noGrp="1"/>
          </p:cNvGraphicFramePr>
          <p:nvPr>
            <p:extLst>
              <p:ext uri="{D42A27DB-BD31-4B8C-83A1-F6EECF244321}">
                <p14:modId xmlns:p14="http://schemas.microsoft.com/office/powerpoint/2010/main" val="584171063"/>
              </p:ext>
            </p:extLst>
          </p:nvPr>
        </p:nvGraphicFramePr>
        <p:xfrm>
          <a:off x="768350" y="1905000"/>
          <a:ext cx="7747000" cy="3048000"/>
        </p:xfrm>
        <a:graphic>
          <a:graphicData uri="http://schemas.openxmlformats.org/drawingml/2006/table">
            <a:tbl>
              <a:tblPr firstRow="1">
                <a:tableStyleId>{775DCB02-9BB8-47FD-8907-85C794F793BA}</a:tableStyleId>
              </a:tblPr>
              <a:tblGrid>
                <a:gridCol w="3833812">
                  <a:extLst>
                    <a:ext uri="{9D8B030D-6E8A-4147-A177-3AD203B41FA5}">
                      <a16:colId xmlns:a16="http://schemas.microsoft.com/office/drawing/2014/main" val="20000"/>
                    </a:ext>
                  </a:extLst>
                </a:gridCol>
                <a:gridCol w="3913188">
                  <a:extLst>
                    <a:ext uri="{9D8B030D-6E8A-4147-A177-3AD203B41FA5}">
                      <a16:colId xmlns:a16="http://schemas.microsoft.com/office/drawing/2014/main" val="20001"/>
                    </a:ext>
                  </a:extLst>
                </a:gridCol>
              </a:tblGrid>
              <a:tr h="2032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1" u="none" strike="noStrike" cap="none" normalizeH="0" baseline="0">
                          <a:ln>
                            <a:noFill/>
                          </a:ln>
                          <a:solidFill>
                            <a:schemeClr val="tx1"/>
                          </a:solidFill>
                          <a:effectLst/>
                        </a:rPr>
                        <a:t>Objective</a:t>
                      </a:r>
                      <a:endParaRPr kumimoji="0" lang="en-US" sz="20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1" u="none" strike="noStrike" cap="none" normalizeH="0" baseline="0">
                          <a:ln>
                            <a:noFill/>
                          </a:ln>
                          <a:solidFill>
                            <a:schemeClr val="tx1"/>
                          </a:solidFill>
                          <a:effectLst/>
                        </a:rPr>
                        <a:t>Action</a:t>
                      </a:r>
                      <a:endParaRPr kumimoji="0" lang="en-US" sz="20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2032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a:ln>
                            <a:noFill/>
                          </a:ln>
                          <a:solidFill>
                            <a:schemeClr val="tx1"/>
                          </a:solidFill>
                          <a:effectLst/>
                        </a:rPr>
                        <a:t>Complete copy of database</a:t>
                      </a:r>
                      <a:endParaRPr kumimoji="0" lang="en-US" sz="20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a:ln>
                            <a:noFill/>
                          </a:ln>
                          <a:solidFill>
                            <a:schemeClr val="tx1"/>
                          </a:solidFill>
                          <a:effectLst/>
                        </a:rPr>
                        <a:t>Dual recording of data (mirroring)</a:t>
                      </a:r>
                      <a:endParaRPr kumimoji="0" lang="en-US" sz="20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2032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dirty="0">
                          <a:ln>
                            <a:noFill/>
                          </a:ln>
                          <a:solidFill>
                            <a:schemeClr val="tx1"/>
                          </a:solidFill>
                          <a:effectLst/>
                        </a:rPr>
                        <a:t>Past states of the database</a:t>
                      </a: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dirty="0">
                          <a:ln>
                            <a:noFill/>
                          </a:ln>
                          <a:solidFill>
                            <a:schemeClr val="tx1"/>
                          </a:solidFill>
                          <a:effectLst/>
                        </a:rPr>
                        <a:t>(also known as database dumps)</a:t>
                      </a:r>
                      <a:endParaRPr kumimoji="0" lang="en-US" sz="20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a:ln>
                            <a:noFill/>
                          </a:ln>
                          <a:solidFill>
                            <a:schemeClr val="tx1"/>
                          </a:solidFill>
                          <a:effectLst/>
                        </a:rPr>
                        <a:t>Database backup</a:t>
                      </a:r>
                      <a:endParaRPr kumimoji="0" lang="en-US" sz="20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2032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a:ln>
                            <a:noFill/>
                          </a:ln>
                          <a:solidFill>
                            <a:schemeClr val="tx1"/>
                          </a:solidFill>
                          <a:effectLst/>
                        </a:rPr>
                        <a:t>Changes to the database</a:t>
                      </a:r>
                      <a:endParaRPr kumimoji="0" lang="en-US" sz="20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a:ln>
                            <a:noFill/>
                          </a:ln>
                          <a:solidFill>
                            <a:schemeClr val="tx1"/>
                          </a:solidFill>
                          <a:effectLst/>
                        </a:rPr>
                        <a:t>Before image log or journal</a:t>
                      </a:r>
                    </a:p>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a:ln>
                            <a:noFill/>
                          </a:ln>
                          <a:solidFill>
                            <a:schemeClr val="tx1"/>
                          </a:solidFill>
                          <a:effectLst/>
                        </a:rPr>
                        <a:t>After image log or journal</a:t>
                      </a:r>
                      <a:endParaRPr kumimoji="0" lang="en-US" sz="20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r h="2032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a:ln>
                            <a:noFill/>
                          </a:ln>
                          <a:solidFill>
                            <a:schemeClr val="tx1"/>
                          </a:solidFill>
                          <a:effectLst/>
                        </a:rPr>
                        <a:t>Transactions that caused a change in the state of the database</a:t>
                      </a:r>
                      <a:endParaRPr kumimoji="0" lang="en-US" sz="20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u="none" strike="noStrike" cap="none" normalizeH="0" baseline="0" dirty="0">
                          <a:ln>
                            <a:noFill/>
                          </a:ln>
                          <a:solidFill>
                            <a:schemeClr val="tx1"/>
                          </a:solidFill>
                          <a:effectLst/>
                        </a:rPr>
                        <a:t>Transaction log or journal</a:t>
                      </a:r>
                      <a:endParaRPr kumimoji="0" lang="en-US" sz="20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Transaction failure and recovery</a:t>
            </a:r>
          </a:p>
        </p:txBody>
      </p:sp>
      <p:sp>
        <p:nvSpPr>
          <p:cNvPr id="55299" name="Rectangle 3"/>
          <p:cNvSpPr>
            <a:spLocks noGrp="1" noChangeArrowheads="1"/>
          </p:cNvSpPr>
          <p:nvPr>
            <p:ph idx="1"/>
          </p:nvPr>
        </p:nvSpPr>
        <p:spPr/>
        <p:txBody>
          <a:bodyPr/>
          <a:lstStyle/>
          <a:p>
            <a:r>
              <a:rPr lang="en-US"/>
              <a:t>Program error</a:t>
            </a:r>
          </a:p>
          <a:p>
            <a:r>
              <a:rPr lang="en-US"/>
              <a:t>Action by the transaction manager</a:t>
            </a:r>
          </a:p>
          <a:p>
            <a:r>
              <a:rPr lang="en-US"/>
              <a:t>Self-abort</a:t>
            </a:r>
          </a:p>
          <a:p>
            <a:r>
              <a:rPr lang="en-US"/>
              <a:t>System failure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Recovery strategies</a:t>
            </a:r>
          </a:p>
        </p:txBody>
      </p:sp>
      <p:sp>
        <p:nvSpPr>
          <p:cNvPr id="13315" name="Rectangle 3"/>
          <p:cNvSpPr>
            <a:spLocks noGrp="1" noChangeArrowheads="1"/>
          </p:cNvSpPr>
          <p:nvPr>
            <p:ph idx="1"/>
          </p:nvPr>
        </p:nvSpPr>
        <p:spPr/>
        <p:txBody>
          <a:bodyPr/>
          <a:lstStyle/>
          <a:p>
            <a:r>
              <a:rPr lang="en-US"/>
              <a:t>Switch to a duplicate database</a:t>
            </a:r>
          </a:p>
          <a:p>
            <a:pPr lvl="1"/>
            <a:r>
              <a:rPr lang="en-US"/>
              <a:t>RAID technology approach</a:t>
            </a:r>
          </a:p>
          <a:p>
            <a:r>
              <a:rPr lang="en-US"/>
              <a:t>Backup recovery or rollback</a:t>
            </a:r>
          </a:p>
          <a:p>
            <a:pPr lvl="1"/>
            <a:r>
              <a:rPr lang="en-US"/>
              <a:t>Return to prior state by applying before-images</a:t>
            </a:r>
          </a:p>
          <a:p>
            <a:r>
              <a:rPr lang="en-US"/>
              <a:t>Forward recovery or rollforward</a:t>
            </a:r>
          </a:p>
          <a:p>
            <a:pPr lvl="1"/>
            <a:r>
              <a:rPr lang="en-US"/>
              <a:t>Recreate by applying after-images to prior backup</a:t>
            </a:r>
          </a:p>
          <a:p>
            <a:r>
              <a:rPr lang="en-US"/>
              <a:t>Reprocess transactions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lIns="90488" tIns="44450" rIns="90488" bIns="44450" anchor="ctr"/>
          <a:lstStyle/>
          <a:p>
            <a:r>
              <a:rPr lang="en-US"/>
              <a:t>Data recovery</a:t>
            </a:r>
          </a:p>
        </p:txBody>
      </p:sp>
      <p:graphicFrame>
        <p:nvGraphicFramePr>
          <p:cNvPr id="14406" name="Group 70"/>
          <p:cNvGraphicFramePr>
            <a:graphicFrameLocks noGrp="1"/>
          </p:cNvGraphicFramePr>
          <p:nvPr>
            <p:extLst>
              <p:ext uri="{D42A27DB-BD31-4B8C-83A1-F6EECF244321}">
                <p14:modId xmlns:p14="http://schemas.microsoft.com/office/powerpoint/2010/main" val="966979286"/>
              </p:ext>
            </p:extLst>
          </p:nvPr>
        </p:nvGraphicFramePr>
        <p:xfrm>
          <a:off x="628650" y="1690689"/>
          <a:ext cx="7932738" cy="4779963"/>
        </p:xfrm>
        <a:graphic>
          <a:graphicData uri="http://schemas.openxmlformats.org/drawingml/2006/table">
            <a:tbl>
              <a:tblPr>
                <a:tableStyleId>{775DCB02-9BB8-47FD-8907-85C794F793BA}</a:tableStyleId>
              </a:tblPr>
              <a:tblGrid>
                <a:gridCol w="3386138">
                  <a:extLst>
                    <a:ext uri="{9D8B030D-6E8A-4147-A177-3AD203B41FA5}">
                      <a16:colId xmlns:a16="http://schemas.microsoft.com/office/drawing/2014/main" val="20000"/>
                    </a:ext>
                  </a:extLst>
                </a:gridCol>
                <a:gridCol w="4546600">
                  <a:extLst>
                    <a:ext uri="{9D8B030D-6E8A-4147-A177-3AD203B41FA5}">
                      <a16:colId xmlns:a16="http://schemas.microsoft.com/office/drawing/2014/main" val="20001"/>
                    </a:ext>
                  </a:extLst>
                </a:gridCol>
              </a:tblGrid>
              <a:tr h="334963">
                <a:tc>
                  <a:txBody>
                    <a:bodyPr/>
                    <a:lstStyle/>
                    <a:p>
                      <a:pPr marL="0" marR="0" lvl="0" indent="0" algn="l" defTabSz="914400" rtl="0" eaLnBrk="1" fontAlgn="base" latinLnBrk="0" hangingPunct="1">
                        <a:lnSpc>
                          <a:spcPct val="100000"/>
                        </a:lnSpc>
                        <a:spcBef>
                          <a:spcPts val="850"/>
                        </a:spcBef>
                        <a:spcAft>
                          <a:spcPct val="0"/>
                        </a:spcAft>
                        <a:buClrTx/>
                        <a:buSzTx/>
                        <a:buFontTx/>
                        <a:buNone/>
                        <a:tabLst/>
                      </a:pPr>
                      <a:r>
                        <a:rPr kumimoji="0" lang="en-US" sz="1600" b="1" u="none" strike="noStrike" cap="none" normalizeH="0" baseline="0" dirty="0">
                          <a:ln>
                            <a:noFill/>
                          </a:ln>
                          <a:solidFill>
                            <a:schemeClr val="tx1"/>
                          </a:solidFill>
                          <a:effectLst/>
                        </a:rPr>
                        <a:t>Problem</a:t>
                      </a:r>
                      <a:endParaRPr kumimoji="0" lang="en-US" sz="1600" b="0" i="0" u="none" strike="noStrike" cap="none" normalizeH="0" baseline="0" dirty="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ts val="850"/>
                        </a:spcBef>
                        <a:spcAft>
                          <a:spcPct val="0"/>
                        </a:spcAft>
                        <a:buClrTx/>
                        <a:buSzTx/>
                        <a:buFontTx/>
                        <a:buNone/>
                        <a:tabLst/>
                      </a:pPr>
                      <a:r>
                        <a:rPr kumimoji="0" lang="en-US" sz="1600" b="1" u="none" strike="noStrike" cap="none" normalizeH="0" baseline="0">
                          <a:ln>
                            <a:noFill/>
                          </a:ln>
                          <a:solidFill>
                            <a:schemeClr val="tx1"/>
                          </a:solidFill>
                          <a:effectLst/>
                        </a:rPr>
                        <a:t>Recovery Procedures</a:t>
                      </a:r>
                      <a:endParaRPr kumimoji="0" lang="en-US" sz="16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0"/>
                  </a:ext>
                </a:extLst>
              </a:tr>
              <a:tr h="1303338">
                <a:tc>
                  <a:txBody>
                    <a:bodyPr/>
                    <a:lstStyle/>
                    <a:p>
                      <a:pPr marL="0" marR="0" lvl="0" indent="0" algn="l" defTabSz="914400" rtl="0" eaLnBrk="1" fontAlgn="base" latinLnBrk="0" hangingPunct="1">
                        <a:lnSpc>
                          <a:spcPct val="100000"/>
                        </a:lnSpc>
                        <a:spcBef>
                          <a:spcPts val="925"/>
                        </a:spcBef>
                        <a:spcAft>
                          <a:spcPct val="0"/>
                        </a:spcAft>
                        <a:buClrTx/>
                        <a:buSzTx/>
                        <a:buFontTx/>
                        <a:buNone/>
                        <a:tabLst/>
                      </a:pPr>
                      <a:r>
                        <a:rPr kumimoji="0" lang="en-US" sz="1800" b="0" u="none" strike="noStrike" cap="none" normalizeH="0" baseline="0">
                          <a:ln>
                            <a:noFill/>
                          </a:ln>
                          <a:solidFill>
                            <a:schemeClr val="tx1"/>
                          </a:solidFill>
                          <a:effectLst/>
                        </a:rPr>
                        <a:t>Storage medium destruction</a:t>
                      </a:r>
                    </a:p>
                    <a:p>
                      <a:pPr marL="0" marR="0" lvl="0" indent="0" algn="l" defTabSz="914400" rtl="0" eaLnBrk="1" fontAlgn="base" latinLnBrk="0" hangingPunct="1">
                        <a:lnSpc>
                          <a:spcPct val="100000"/>
                        </a:lnSpc>
                        <a:spcBef>
                          <a:spcPts val="925"/>
                        </a:spcBef>
                        <a:spcAft>
                          <a:spcPct val="0"/>
                        </a:spcAft>
                        <a:buClrTx/>
                        <a:buSzTx/>
                        <a:buFontTx/>
                        <a:buNone/>
                        <a:tabLst/>
                      </a:pPr>
                      <a:r>
                        <a:rPr kumimoji="0" lang="en-US" sz="1800" b="0" u="none" strike="noStrike" cap="none" normalizeH="0" baseline="0">
                          <a:ln>
                            <a:noFill/>
                          </a:ln>
                          <a:solidFill>
                            <a:schemeClr val="tx1"/>
                          </a:solidFill>
                          <a:effectLst/>
                        </a:rPr>
                        <a:t>(database is unreadable)</a:t>
                      </a:r>
                      <a:endParaRPr kumimoji="0" lang="en-US" sz="1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925"/>
                        </a:spcBef>
                        <a:spcAft>
                          <a:spcPct val="0"/>
                        </a:spcAft>
                        <a:buClrTx/>
                        <a:buSzTx/>
                        <a:buFontTx/>
                        <a:buNone/>
                        <a:tabLst/>
                      </a:pPr>
                      <a:r>
                        <a:rPr kumimoji="0" lang="en-US" sz="1800" b="0" u="none" strike="noStrike" cap="none" normalizeH="0" baseline="0">
                          <a:ln>
                            <a:noFill/>
                          </a:ln>
                          <a:solidFill>
                            <a:schemeClr val="tx1"/>
                          </a:solidFill>
                          <a:effectLst/>
                        </a:rPr>
                        <a:t>*Switch to duplicate database—this can be transparent with RAID </a:t>
                      </a:r>
                    </a:p>
                    <a:p>
                      <a:pPr marL="0" marR="0" lvl="0" indent="0" algn="l" defTabSz="914400" rtl="0" eaLnBrk="1" fontAlgn="base" latinLnBrk="0" hangingPunct="1">
                        <a:lnSpc>
                          <a:spcPct val="100000"/>
                        </a:lnSpc>
                        <a:spcBef>
                          <a:spcPts val="925"/>
                        </a:spcBef>
                        <a:spcAft>
                          <a:spcPct val="0"/>
                        </a:spcAft>
                        <a:buClrTx/>
                        <a:buSzTx/>
                        <a:buFontTx/>
                        <a:buNone/>
                        <a:tabLst/>
                      </a:pPr>
                      <a:r>
                        <a:rPr kumimoji="0" lang="en-US" sz="1800" b="0" u="none" strike="noStrike" cap="none" normalizeH="0" baseline="0">
                          <a:ln>
                            <a:noFill/>
                          </a:ln>
                          <a:solidFill>
                            <a:schemeClr val="tx1"/>
                          </a:solidFill>
                          <a:effectLst/>
                        </a:rPr>
                        <a:t>Forward recovery</a:t>
                      </a:r>
                    </a:p>
                    <a:p>
                      <a:pPr marL="0" marR="0" lvl="0" indent="0" algn="l" defTabSz="914400" rtl="0" eaLnBrk="1" fontAlgn="base" latinLnBrk="0" hangingPunct="1">
                        <a:lnSpc>
                          <a:spcPct val="100000"/>
                        </a:lnSpc>
                        <a:spcBef>
                          <a:spcPts val="925"/>
                        </a:spcBef>
                        <a:spcAft>
                          <a:spcPct val="0"/>
                        </a:spcAft>
                        <a:buClrTx/>
                        <a:buSzTx/>
                        <a:buFontTx/>
                        <a:buNone/>
                        <a:tabLst/>
                      </a:pPr>
                      <a:r>
                        <a:rPr kumimoji="0" lang="en-US" sz="1800" b="0" u="none" strike="noStrike" cap="none" normalizeH="0" baseline="0">
                          <a:ln>
                            <a:noFill/>
                          </a:ln>
                          <a:solidFill>
                            <a:schemeClr val="tx1"/>
                          </a:solidFill>
                          <a:effectLst/>
                        </a:rPr>
                        <a:t>Reprocess transactions</a:t>
                      </a:r>
                      <a:endParaRPr kumimoji="0" lang="en-US" sz="18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1376363">
                <a:tc>
                  <a:txBody>
                    <a:bodyPr/>
                    <a:lstStyle/>
                    <a:p>
                      <a:pPr marL="0" marR="0" lvl="0" indent="0" algn="l" defTabSz="914400" rtl="0" eaLnBrk="1" fontAlgn="base" latinLnBrk="0" hangingPunct="1">
                        <a:lnSpc>
                          <a:spcPct val="100000"/>
                        </a:lnSpc>
                        <a:spcBef>
                          <a:spcPts val="500"/>
                        </a:spcBef>
                        <a:spcAft>
                          <a:spcPct val="0"/>
                        </a:spcAft>
                        <a:buClrTx/>
                        <a:buSzTx/>
                        <a:buFontTx/>
                        <a:buNone/>
                        <a:tabLst/>
                      </a:pPr>
                      <a:r>
                        <a:rPr kumimoji="0" lang="en-US" sz="1800" b="0" u="none" strike="noStrike" cap="none" normalizeH="0" baseline="0">
                          <a:ln>
                            <a:noFill/>
                          </a:ln>
                          <a:solidFill>
                            <a:schemeClr val="tx1"/>
                          </a:solidFill>
                          <a:effectLst/>
                        </a:rPr>
                        <a:t>Abnormal termination of an update transaction</a:t>
                      </a:r>
                    </a:p>
                    <a:p>
                      <a:pPr marL="0" marR="0" lvl="0" indent="0" algn="l" defTabSz="914400" rtl="0" eaLnBrk="1" fontAlgn="base" latinLnBrk="0" hangingPunct="1">
                        <a:lnSpc>
                          <a:spcPct val="100000"/>
                        </a:lnSpc>
                        <a:spcBef>
                          <a:spcPts val="500"/>
                        </a:spcBef>
                        <a:spcAft>
                          <a:spcPct val="0"/>
                        </a:spcAft>
                        <a:buClrTx/>
                        <a:buSzTx/>
                        <a:buFontTx/>
                        <a:buNone/>
                        <a:tabLst/>
                      </a:pPr>
                      <a:r>
                        <a:rPr kumimoji="0" lang="en-US" sz="1800" b="0" u="none" strike="noStrike" cap="none" normalizeH="0" baseline="0">
                          <a:ln>
                            <a:noFill/>
                          </a:ln>
                          <a:solidFill>
                            <a:schemeClr val="tx1"/>
                          </a:solidFill>
                          <a:effectLst/>
                        </a:rPr>
                        <a:t>(transaction error or system failure)</a:t>
                      </a:r>
                      <a:endParaRPr kumimoji="0" lang="en-US" sz="1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500"/>
                        </a:spcBef>
                        <a:spcAft>
                          <a:spcPct val="0"/>
                        </a:spcAft>
                        <a:buClrTx/>
                        <a:buSzTx/>
                        <a:buFontTx/>
                        <a:buNone/>
                        <a:tabLst/>
                      </a:pPr>
                      <a:r>
                        <a:rPr kumimoji="0" lang="en-US" sz="1800" b="0" u="none" strike="noStrike" cap="none" normalizeH="0" baseline="0">
                          <a:ln>
                            <a:noFill/>
                          </a:ln>
                          <a:solidFill>
                            <a:schemeClr val="tx1"/>
                          </a:solidFill>
                          <a:effectLst/>
                        </a:rPr>
                        <a:t>*Backward recovery</a:t>
                      </a:r>
                    </a:p>
                    <a:p>
                      <a:pPr marL="0" marR="0" lvl="0" indent="0" algn="l" defTabSz="914400" rtl="0" eaLnBrk="1" fontAlgn="base" latinLnBrk="0" hangingPunct="1">
                        <a:lnSpc>
                          <a:spcPct val="100000"/>
                        </a:lnSpc>
                        <a:spcBef>
                          <a:spcPts val="500"/>
                        </a:spcBef>
                        <a:spcAft>
                          <a:spcPct val="0"/>
                        </a:spcAft>
                        <a:buClrTx/>
                        <a:buSzTx/>
                        <a:buFontTx/>
                        <a:buNone/>
                        <a:tabLst/>
                      </a:pPr>
                      <a:r>
                        <a:rPr kumimoji="0" lang="en-US" sz="1800" b="0" u="none" strike="noStrike" cap="none" normalizeH="0" baseline="0">
                          <a:ln>
                            <a:noFill/>
                          </a:ln>
                          <a:solidFill>
                            <a:schemeClr val="tx1"/>
                          </a:solidFill>
                          <a:effectLst/>
                        </a:rPr>
                        <a:t>Forward recovery or reprocess transactions—bring forward to the state just before termination of the transaction</a:t>
                      </a:r>
                      <a:endParaRPr kumimoji="0" lang="en-US" sz="18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1195388">
                <a:tc>
                  <a:txBody>
                    <a:bodyPr/>
                    <a:lstStyle/>
                    <a:p>
                      <a:pPr marL="0" marR="0" lvl="0" indent="0" algn="l" defTabSz="914400" rtl="0" eaLnBrk="1" fontAlgn="base" latinLnBrk="0" hangingPunct="1">
                        <a:lnSpc>
                          <a:spcPct val="100000"/>
                        </a:lnSpc>
                        <a:spcBef>
                          <a:spcPts val="500"/>
                        </a:spcBef>
                        <a:spcAft>
                          <a:spcPct val="0"/>
                        </a:spcAft>
                        <a:buClrTx/>
                        <a:buSzTx/>
                        <a:buFontTx/>
                        <a:buNone/>
                        <a:tabLst/>
                      </a:pPr>
                      <a:r>
                        <a:rPr kumimoji="0" lang="en-US" sz="1800" b="0" u="none" strike="noStrike" cap="none" normalizeH="0" baseline="0">
                          <a:ln>
                            <a:noFill/>
                          </a:ln>
                          <a:solidFill>
                            <a:schemeClr val="tx1"/>
                          </a:solidFill>
                          <a:effectLst/>
                        </a:rPr>
                        <a:t>Incorrect data detected</a:t>
                      </a:r>
                    </a:p>
                    <a:p>
                      <a:pPr marL="0" marR="0" lvl="0" indent="0" algn="l" defTabSz="914400" rtl="0" eaLnBrk="1" fontAlgn="base" latinLnBrk="0" hangingPunct="1">
                        <a:lnSpc>
                          <a:spcPct val="100000"/>
                        </a:lnSpc>
                        <a:spcBef>
                          <a:spcPts val="500"/>
                        </a:spcBef>
                        <a:spcAft>
                          <a:spcPct val="0"/>
                        </a:spcAft>
                        <a:buClrTx/>
                        <a:buSzTx/>
                        <a:buFontTx/>
                        <a:buNone/>
                        <a:tabLst/>
                      </a:pPr>
                      <a:r>
                        <a:rPr kumimoji="0" lang="en-US" sz="1800" b="0" u="none" strike="noStrike" cap="none" normalizeH="0" baseline="0">
                          <a:ln>
                            <a:noFill/>
                          </a:ln>
                          <a:solidFill>
                            <a:schemeClr val="tx1"/>
                          </a:solidFill>
                          <a:effectLst/>
                        </a:rPr>
                        <a:t>(database has been incorrectly updated)</a:t>
                      </a:r>
                      <a:endParaRPr kumimoji="0" lang="en-US" sz="18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ts val="500"/>
                        </a:spcBef>
                        <a:spcAft>
                          <a:spcPct val="0"/>
                        </a:spcAft>
                        <a:buClrTx/>
                        <a:buSzTx/>
                        <a:buFontTx/>
                        <a:buNone/>
                        <a:tabLst/>
                      </a:pPr>
                      <a:r>
                        <a:rPr kumimoji="0" lang="en-US" sz="1800" b="0" u="none" strike="noStrike" cap="none" normalizeH="0" baseline="0">
                          <a:ln>
                            <a:noFill/>
                          </a:ln>
                          <a:solidFill>
                            <a:schemeClr val="tx1"/>
                          </a:solidFill>
                          <a:effectLst/>
                        </a:rPr>
                        <a:t>*Backward recovery</a:t>
                      </a:r>
                    </a:p>
                    <a:p>
                      <a:pPr marL="0" marR="0" lvl="0" indent="0" algn="l" defTabSz="914400" rtl="0" eaLnBrk="1" fontAlgn="base" latinLnBrk="0" hangingPunct="1">
                        <a:lnSpc>
                          <a:spcPct val="100000"/>
                        </a:lnSpc>
                        <a:spcBef>
                          <a:spcPts val="500"/>
                        </a:spcBef>
                        <a:spcAft>
                          <a:spcPct val="0"/>
                        </a:spcAft>
                        <a:buClrTx/>
                        <a:buSzTx/>
                        <a:buFontTx/>
                        <a:buNone/>
                        <a:tabLst/>
                      </a:pPr>
                      <a:r>
                        <a:rPr kumimoji="0" lang="en-US" sz="1800" b="0" u="none" strike="noStrike" cap="none" normalizeH="0" baseline="0">
                          <a:ln>
                            <a:noFill/>
                          </a:ln>
                          <a:solidFill>
                            <a:schemeClr val="tx1"/>
                          </a:solidFill>
                          <a:effectLst/>
                        </a:rPr>
                        <a:t>Reprocess transactions</a:t>
                      </a:r>
                    </a:p>
                    <a:p>
                      <a:pPr marL="0" marR="0" lvl="0" indent="0" algn="l" defTabSz="914400" rtl="0" eaLnBrk="1" fontAlgn="base" latinLnBrk="0" hangingPunct="1">
                        <a:lnSpc>
                          <a:spcPct val="100000"/>
                        </a:lnSpc>
                        <a:spcBef>
                          <a:spcPts val="500"/>
                        </a:spcBef>
                        <a:spcAft>
                          <a:spcPct val="0"/>
                        </a:spcAft>
                        <a:buClrTx/>
                        <a:buSzTx/>
                        <a:buFontTx/>
                        <a:buNone/>
                        <a:tabLst/>
                      </a:pPr>
                      <a:r>
                        <a:rPr kumimoji="0" lang="en-US" sz="1800" b="0" u="none" strike="noStrike" cap="none" normalizeH="0" baseline="0">
                          <a:ln>
                            <a:noFill/>
                          </a:ln>
                          <a:solidFill>
                            <a:schemeClr val="tx1"/>
                          </a:solidFill>
                          <a:effectLst/>
                        </a:rPr>
                        <a:t>(Excluding those from the update program that created incorrect data)</a:t>
                      </a:r>
                      <a:endParaRPr kumimoji="0" lang="en-US" sz="18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r h="334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ts val="500"/>
                        </a:spcBef>
                        <a:spcAft>
                          <a:spcPct val="0"/>
                        </a:spcAft>
                        <a:buClrTx/>
                        <a:buSzTx/>
                        <a:buFontTx/>
                        <a:buNone/>
                        <a:tabLst/>
                      </a:pPr>
                      <a:r>
                        <a:rPr kumimoji="0" lang="en-US" sz="1600" b="0" u="none" strike="noStrike" cap="none" normalizeH="0" baseline="0" dirty="0">
                          <a:ln>
                            <a:noFill/>
                          </a:ln>
                          <a:solidFill>
                            <a:schemeClr val="tx1"/>
                          </a:solidFill>
                          <a:effectLst/>
                        </a:rPr>
                        <a:t>* preferred strategy</a:t>
                      </a:r>
                      <a:endParaRPr kumimoji="0" lang="en-US" sz="1600" b="0" i="0" u="none" strike="noStrike" cap="none" normalizeH="0" baseline="0" dirty="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Data quality</a:t>
            </a:r>
          </a:p>
        </p:txBody>
      </p:sp>
      <p:sp>
        <p:nvSpPr>
          <p:cNvPr id="65539" name="Rectangle 3"/>
          <p:cNvSpPr>
            <a:spLocks noGrp="1" noChangeArrowheads="1"/>
          </p:cNvSpPr>
          <p:nvPr>
            <p:ph idx="1"/>
          </p:nvPr>
        </p:nvSpPr>
        <p:spPr/>
        <p:txBody>
          <a:bodyPr/>
          <a:lstStyle/>
          <a:p>
            <a:r>
              <a:rPr lang="en-US" dirty="0"/>
              <a:t>Definition</a:t>
            </a:r>
          </a:p>
          <a:p>
            <a:pPr lvl="1"/>
            <a:r>
              <a:rPr lang="en-US" dirty="0"/>
              <a:t>Data are high quality if they fit their intended uses in operations, decision making, and planning</a:t>
            </a:r>
          </a:p>
          <a:p>
            <a:pPr lvl="1"/>
            <a:r>
              <a:rPr lang="en-US" dirty="0"/>
              <a:t>They are fit for use if they are free of defects and possess desired features</a:t>
            </a:r>
          </a:p>
          <a:p>
            <a:r>
              <a:rPr lang="en-US" dirty="0"/>
              <a:t>Determined by the customer</a:t>
            </a:r>
          </a:p>
          <a:p>
            <a:r>
              <a:rPr lang="en-US" dirty="0"/>
              <a:t>Relative to the task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Data quality</a:t>
            </a:r>
          </a:p>
        </p:txBody>
      </p:sp>
      <p:sp>
        <p:nvSpPr>
          <p:cNvPr id="67587" name="Rectangle 3"/>
          <p:cNvSpPr>
            <a:spLocks noGrp="1" noChangeArrowheads="1"/>
          </p:cNvSpPr>
          <p:nvPr>
            <p:ph idx="1"/>
          </p:nvPr>
        </p:nvSpPr>
        <p:spPr/>
        <p:txBody>
          <a:bodyPr/>
          <a:lstStyle/>
          <a:p>
            <a:r>
              <a:rPr lang="en-US"/>
              <a:t>Poor quality data</a:t>
            </a:r>
          </a:p>
          <a:p>
            <a:pPr lvl="1"/>
            <a:r>
              <a:rPr lang="en-US"/>
              <a:t>Customer service declines</a:t>
            </a:r>
          </a:p>
          <a:p>
            <a:pPr lvl="2"/>
            <a:r>
              <a:rPr lang="en-US"/>
              <a:t>Effectiveness loss</a:t>
            </a:r>
          </a:p>
          <a:p>
            <a:pPr lvl="1"/>
            <a:r>
              <a:rPr lang="en-US"/>
              <a:t>Data processing is interrupted</a:t>
            </a:r>
          </a:p>
          <a:p>
            <a:pPr lvl="2"/>
            <a:r>
              <a:rPr lang="en-US"/>
              <a:t>Efficiency loss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0488" tIns="44450" rIns="90488" bIns="44450" anchor="ctr"/>
          <a:lstStyle/>
          <a:p>
            <a:r>
              <a:rPr lang="en-US"/>
              <a:t>Management of organizational memories</a:t>
            </a:r>
          </a:p>
        </p:txBody>
      </p:sp>
      <p:pic>
        <p:nvPicPr>
          <p:cNvPr id="5124" name="Picture 4" descr="FireLite:Books:Data Management:6e:Art PNG:19-goals.png"/>
          <p:cNvPicPr>
            <a:picLocks noChangeAspect="1" noChangeArrowheads="1"/>
          </p:cNvPicPr>
          <p:nvPr/>
        </p:nvPicPr>
        <p:blipFill>
          <a:blip r:embed="rId3" r:link="rId4"/>
          <a:srcRect/>
          <a:stretch>
            <a:fillRect/>
          </a:stretch>
        </p:blipFill>
        <p:spPr bwMode="auto">
          <a:xfrm>
            <a:off x="732155" y="1854200"/>
            <a:ext cx="4502150" cy="4116388"/>
          </a:xfrm>
          <a:prstGeom prst="rect">
            <a:avLst/>
          </a:prstGeom>
          <a:noFill/>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dirty="0"/>
              <a:t>Customer-oriented data quality</a:t>
            </a:r>
          </a:p>
        </p:txBody>
      </p:sp>
      <p:graphicFrame>
        <p:nvGraphicFramePr>
          <p:cNvPr id="69737" name="Group 105"/>
          <p:cNvGraphicFramePr>
            <a:graphicFrameLocks noGrp="1"/>
          </p:cNvGraphicFramePr>
          <p:nvPr>
            <p:ph type="tbl" idx="1"/>
            <p:extLst>
              <p:ext uri="{D42A27DB-BD31-4B8C-83A1-F6EECF244321}">
                <p14:modId xmlns:p14="http://schemas.microsoft.com/office/powerpoint/2010/main" val="2475665081"/>
              </p:ext>
            </p:extLst>
          </p:nvPr>
        </p:nvGraphicFramePr>
        <p:xfrm>
          <a:off x="1066800" y="2292668"/>
          <a:ext cx="7167563" cy="1983169"/>
        </p:xfrm>
        <a:graphic>
          <a:graphicData uri="http://schemas.openxmlformats.org/drawingml/2006/table">
            <a:tbl>
              <a:tblPr/>
              <a:tblGrid>
                <a:gridCol w="1358900">
                  <a:extLst>
                    <a:ext uri="{9D8B030D-6E8A-4147-A177-3AD203B41FA5}">
                      <a16:colId xmlns:a16="http://schemas.microsoft.com/office/drawing/2014/main" val="20000"/>
                    </a:ext>
                  </a:extLst>
                </a:gridCol>
                <a:gridCol w="593725">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gridCol w="2725738">
                  <a:extLst>
                    <a:ext uri="{9D8B030D-6E8A-4147-A177-3AD203B41FA5}">
                      <a16:colId xmlns:a16="http://schemas.microsoft.com/office/drawing/2014/main" val="20003"/>
                    </a:ext>
                  </a:extLst>
                </a:gridCol>
              </a:tblGrid>
              <a:tr h="612775">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rebuchet MS" pitchFamily="-109" charset="0"/>
                        </a:rPr>
                        <a:t>Firm performance variation</a:t>
                      </a:r>
                    </a:p>
                  </a:txBody>
                  <a:tcPr anchor="ctr" horzOverflow="overflow">
                    <a:lnL cap="flat">
                      <a:noFill/>
                    </a:lnL>
                    <a:lnR>
                      <a:noFill/>
                    </a:lnR>
                    <a:lnT cap="flat">
                      <a:noFill/>
                    </a:lnT>
                    <a:lnB>
                      <a:noFill/>
                    </a:lnB>
                    <a:lnTlToBr>
                      <a:noFill/>
                    </a:lnTlToBr>
                    <a:lnBlToTr>
                      <a:noFill/>
                    </a:lnBlToTr>
                    <a:solidFill>
                      <a:schemeClr val="accent4"/>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rebuchet MS" pitchFamily="-109" charset="0"/>
                        </a:rPr>
                        <a:t>High</a:t>
                      </a:r>
                    </a:p>
                  </a:txBody>
                  <a:tcPr horzOverflow="overflow">
                    <a:lnL>
                      <a:noFill/>
                    </a:lnL>
                    <a:lnR w="12700" cap="flat" cmpd="sng" algn="ctr">
                      <a:solidFill>
                        <a:schemeClr val="tx1"/>
                      </a:solidFill>
                      <a:prstDash val="solid"/>
                      <a:round/>
                      <a:headEnd type="none" w="sm" len="sm"/>
                      <a:tailEnd type="none" w="sm" len="sm"/>
                    </a:lnR>
                    <a:lnT cap="flat">
                      <a:noFill/>
                    </a:lnT>
                    <a:lnB>
                      <a:noFill/>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rebuchet MS" pitchFamily="-109" charset="0"/>
                        </a:rPr>
                        <a:t>Tracking</a:t>
                      </a:r>
                      <a:endParaRPr kumimoji="0" lang="en-US" sz="1600" b="0" i="0" u="none" strike="noStrike" cap="none" normalizeH="0" baseline="0">
                        <a:ln>
                          <a:noFill/>
                        </a:ln>
                        <a:solidFill>
                          <a:schemeClr val="tx1"/>
                        </a:solidFill>
                        <a:effectLst/>
                        <a:latin typeface="Trebuchet MS" pitchFamily="-109"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rebuchet MS" pitchFamily="-109" charset="0"/>
                        </a:rPr>
                        <a:t>Performance deviation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rebuchet MS" pitchFamily="-109" charset="0"/>
                        </a:rPr>
                        <a:t>Knowledge management</a:t>
                      </a:r>
                      <a:endParaRPr kumimoji="0" lang="en-US" sz="1600" b="0" i="0" u="none" strike="noStrike" cap="none" normalizeH="0" baseline="0" dirty="0">
                        <a:ln>
                          <a:noFill/>
                        </a:ln>
                        <a:solidFill>
                          <a:schemeClr val="tx1"/>
                        </a:solidFill>
                        <a:effectLst/>
                        <a:latin typeface="Trebuchet MS" pitchFamily="-109"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rebuchet MS" pitchFamily="-109" charset="0"/>
                        </a:rPr>
                        <a:t>Advice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0"/>
                  </a:ext>
                </a:extLst>
              </a:tr>
              <a:tr h="48736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rebuchet MS" pitchFamily="-109" charset="0"/>
                        </a:rPr>
                        <a:t>Low</a:t>
                      </a:r>
                    </a:p>
                  </a:txBody>
                  <a:tcPr anchor="b"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rebuchet MS" pitchFamily="-109" charset="0"/>
                        </a:rPr>
                        <a:t>Transaction processing</a:t>
                      </a:r>
                      <a:endParaRPr kumimoji="0" lang="en-US" sz="1600" b="0" i="0" u="none" strike="noStrike" cap="none" normalizeH="0" baseline="0" dirty="0">
                        <a:ln>
                          <a:noFill/>
                        </a:ln>
                        <a:solidFill>
                          <a:schemeClr val="tx1"/>
                        </a:solidFill>
                        <a:effectLst/>
                        <a:latin typeface="Trebuchet MS" pitchFamily="-109"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rebuchet MS" pitchFamily="-109" charset="0"/>
                        </a:rPr>
                        <a:t>Confirmation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rebuchet MS" pitchFamily="-109" charset="0"/>
                        </a:rPr>
                        <a:t>Expert system</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rebuchet MS" pitchFamily="-109" charset="0"/>
                        </a:rPr>
                        <a:t>Recommendation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19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rebuchet MS" pitchFamily="-109" charset="0"/>
                        </a:rPr>
                        <a:t>Low</a:t>
                      </a: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accent4">
                        <a:lumMod val="20000"/>
                        <a:lumOff val="80000"/>
                      </a:schemeClr>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rebuchet MS" pitchFamily="-109" charset="0"/>
                        </a:rPr>
                        <a:t>High</a:t>
                      </a:r>
                    </a:p>
                  </a:txBody>
                  <a:tcPr horzOverflow="overflow">
                    <a:lnL>
                      <a:noFill/>
                    </a:lnL>
                    <a:lnR cap="flat">
                      <a:noFill/>
                    </a:lnR>
                    <a:lnT w="12700" cap="flat" cmpd="sng" algn="ctr">
                      <a:solidFill>
                        <a:schemeClr val="tx1"/>
                      </a:solidFill>
                      <a:prstDash val="solid"/>
                      <a:round/>
                      <a:headEnd type="none" w="sm" len="sm"/>
                      <a:tailEnd type="none" w="sm" len="sm"/>
                    </a:lnT>
                    <a:lnB>
                      <a:noFill/>
                    </a:lnB>
                    <a:lnTlToBr>
                      <a:noFill/>
                    </a:lnTlToBr>
                    <a:lnBlToTr>
                      <a:noFill/>
                    </a:lnBlToTr>
                    <a:solidFill>
                      <a:schemeClr val="accent4">
                        <a:lumMod val="20000"/>
                        <a:lumOff val="80000"/>
                      </a:schemeClr>
                    </a:solidFill>
                  </a:tcPr>
                </a:tc>
                <a:extLst>
                  <a:ext uri="{0D108BD9-81ED-4DB2-BD59-A6C34878D82A}">
                    <a16:rowId xmlns:a16="http://schemas.microsoft.com/office/drawing/2014/main" val="10002"/>
                  </a:ext>
                </a:extLst>
              </a:tr>
              <a:tr h="392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Trebuchet MS" pitchFamily="-109" charset="0"/>
                      </a:endParaRPr>
                    </a:p>
                  </a:txBody>
                  <a:tcPr horzOverflow="overflow">
                    <a:lnL>
                      <a:noFill/>
                    </a:lnL>
                    <a:lnR>
                      <a:noFill/>
                    </a:lnR>
                    <a:ln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rebuchet MS" pitchFamily="-109" charset="0"/>
                        </a:rPr>
                        <a:t>Customer uncertainty</a:t>
                      </a:r>
                    </a:p>
                  </a:txBody>
                  <a:tcPr horzOverflow="overflow">
                    <a:lnL>
                      <a:noFill/>
                    </a:lnL>
                    <a:lnR cap="flat">
                      <a:noFill/>
                    </a:lnR>
                    <a:lnT>
                      <a:noFill/>
                    </a:lnT>
                    <a:lnB cap="flat">
                      <a:noFill/>
                    </a:lnB>
                    <a:lnTlToBr>
                      <a:noFill/>
                    </a:lnTlToBr>
                    <a:lnBlToTr>
                      <a:noFill/>
                    </a:lnBlToTr>
                    <a:solidFill>
                      <a:schemeClr val="accent4"/>
                    </a:solidFill>
                  </a:tcPr>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dirty="0"/>
              <a:t>Data quality generations</a:t>
            </a:r>
          </a:p>
        </p:txBody>
      </p:sp>
      <p:sp>
        <p:nvSpPr>
          <p:cNvPr id="71684" name="Rectangle 4"/>
          <p:cNvSpPr>
            <a:spLocks noGrp="1" noChangeArrowheads="1"/>
          </p:cNvSpPr>
          <p:nvPr>
            <p:ph idx="1"/>
          </p:nvPr>
        </p:nvSpPr>
        <p:spPr/>
        <p:txBody>
          <a:bodyPr/>
          <a:lstStyle/>
          <a:p>
            <a:pPr>
              <a:lnSpc>
                <a:spcPct val="90000"/>
              </a:lnSpc>
            </a:pPr>
            <a:r>
              <a:rPr lang="en-US" dirty="0"/>
              <a:t>First</a:t>
            </a:r>
          </a:p>
          <a:p>
            <a:pPr lvl="1">
              <a:lnSpc>
                <a:spcPct val="90000"/>
              </a:lnSpc>
            </a:pPr>
            <a:r>
              <a:rPr lang="en-US" dirty="0"/>
              <a:t>Finding and correcting existing errors</a:t>
            </a:r>
          </a:p>
          <a:p>
            <a:pPr>
              <a:lnSpc>
                <a:spcPct val="90000"/>
              </a:lnSpc>
            </a:pPr>
            <a:r>
              <a:rPr lang="en-US" dirty="0"/>
              <a:t>Second</a:t>
            </a:r>
          </a:p>
          <a:p>
            <a:pPr lvl="1">
              <a:lnSpc>
                <a:spcPct val="90000"/>
              </a:lnSpc>
            </a:pPr>
            <a:r>
              <a:rPr lang="en-US" dirty="0"/>
              <a:t>Preventing errors at the source</a:t>
            </a:r>
          </a:p>
          <a:p>
            <a:pPr>
              <a:lnSpc>
                <a:spcPct val="90000"/>
              </a:lnSpc>
            </a:pPr>
            <a:r>
              <a:rPr lang="en-US" dirty="0"/>
              <a:t>Third</a:t>
            </a:r>
          </a:p>
          <a:p>
            <a:pPr lvl="1">
              <a:lnSpc>
                <a:spcPct val="90000"/>
              </a:lnSpc>
            </a:pPr>
            <a:r>
              <a:rPr lang="en-US" dirty="0"/>
              <a:t>Defects are highly unlikely</a:t>
            </a:r>
          </a:p>
          <a:p>
            <a:pPr lvl="1">
              <a:lnSpc>
                <a:spcPct val="90000"/>
              </a:lnSpc>
            </a:pPr>
            <a:r>
              <a:rPr lang="en-US" dirty="0"/>
              <a:t>Six-sigma standards</a:t>
            </a:r>
          </a:p>
          <a:p>
            <a:pPr lvl="2">
              <a:lnSpc>
                <a:spcPct val="90000"/>
              </a:lnSpc>
            </a:pPr>
            <a:r>
              <a:rPr lang="en-US" dirty="0"/>
              <a:t>3.4 defects per million transactions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488" tIns="44450" rIns="90488" bIns="44450" anchor="ctr"/>
          <a:lstStyle/>
          <a:p>
            <a:r>
              <a:rPr lang="en-US"/>
              <a:t>Integrity constraints</a:t>
            </a:r>
          </a:p>
        </p:txBody>
      </p:sp>
      <p:graphicFrame>
        <p:nvGraphicFramePr>
          <p:cNvPr id="16525" name="Group 141"/>
          <p:cNvGraphicFramePr>
            <a:graphicFrameLocks noGrp="1"/>
          </p:cNvGraphicFramePr>
          <p:nvPr>
            <p:extLst>
              <p:ext uri="{D42A27DB-BD31-4B8C-83A1-F6EECF244321}">
                <p14:modId xmlns:p14="http://schemas.microsoft.com/office/powerpoint/2010/main" val="2055675621"/>
              </p:ext>
            </p:extLst>
          </p:nvPr>
        </p:nvGraphicFramePr>
        <p:xfrm>
          <a:off x="236538" y="1490663"/>
          <a:ext cx="8685212" cy="5195571"/>
        </p:xfrm>
        <a:graphic>
          <a:graphicData uri="http://schemas.openxmlformats.org/drawingml/2006/table">
            <a:tbl>
              <a:tblPr firstRow="1">
                <a:tableStyleId>{775DCB02-9BB8-47FD-8907-85C794F793BA}</a:tableStyleId>
              </a:tblPr>
              <a:tblGrid>
                <a:gridCol w="1185862">
                  <a:extLst>
                    <a:ext uri="{9D8B030D-6E8A-4147-A177-3AD203B41FA5}">
                      <a16:colId xmlns:a16="http://schemas.microsoft.com/office/drawing/2014/main" val="20000"/>
                    </a:ext>
                  </a:extLst>
                </a:gridCol>
                <a:gridCol w="3675063">
                  <a:extLst>
                    <a:ext uri="{9D8B030D-6E8A-4147-A177-3AD203B41FA5}">
                      <a16:colId xmlns:a16="http://schemas.microsoft.com/office/drawing/2014/main" val="20001"/>
                    </a:ext>
                  </a:extLst>
                </a:gridCol>
                <a:gridCol w="3824287">
                  <a:extLst>
                    <a:ext uri="{9D8B030D-6E8A-4147-A177-3AD203B41FA5}">
                      <a16:colId xmlns:a16="http://schemas.microsoft.com/office/drawing/2014/main" val="20002"/>
                    </a:ext>
                  </a:extLst>
                </a:gridCol>
              </a:tblGrid>
              <a:tr h="439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a:ln>
                            <a:noFill/>
                          </a:ln>
                          <a:solidFill>
                            <a:schemeClr val="tx1"/>
                          </a:solidFill>
                          <a:effectLst/>
                        </a:rPr>
                        <a:t>Type of constraint</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a:ln>
                            <a:noFill/>
                          </a:ln>
                          <a:solidFill>
                            <a:schemeClr val="tx1"/>
                          </a:solidFill>
                          <a:effectLst/>
                        </a:rPr>
                        <a:t>Explanation</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a:ln>
                            <a:noFill/>
                          </a:ln>
                          <a:solidFill>
                            <a:schemeClr val="tx1"/>
                          </a:solidFill>
                          <a:effectLst/>
                        </a:rPr>
                        <a:t>Example</a:t>
                      </a:r>
                      <a:endParaRPr kumimoji="0" lang="en-US" sz="12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0"/>
                  </a:ext>
                </a:extLst>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TYPE</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Validating a data item value against a specified data type.</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Supplier number is numeric.</a:t>
                      </a:r>
                      <a:endParaRPr kumimoji="0" lang="en-US" sz="12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SIZE</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Defining and validating the minimum and maximum size of a data item.</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Delivery number must be at least 3 digits and at most 5.</a:t>
                      </a:r>
                      <a:endParaRPr kumimoji="0" lang="en-US" sz="12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2"/>
                  </a:ext>
                </a:extLst>
              </a:tr>
              <a:tr h="338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VALUES</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Providing a list of acceptable values for a data item.</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Item colors must match the list provided.</a:t>
                      </a:r>
                      <a:endParaRPr kumimoji="0" lang="en-US" sz="12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3"/>
                  </a:ext>
                </a:extLst>
              </a:tr>
              <a:tr h="401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RANGE</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Providing one or more ranges within which the data item must fall or must NOT fall.</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Employee numbers must be in the range 1-100.</a:t>
                      </a:r>
                      <a:endParaRPr kumimoji="0" lang="en-US" sz="12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4"/>
                  </a:ext>
                </a:extLst>
              </a:tr>
              <a:tr h="468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PATTERN</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Providing a pattern of allowable characters which define permissible formats for data values.</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Department phone number must be of the form 542-nnnn (stands for exactly four decimal digits).</a:t>
                      </a:r>
                      <a:endParaRPr kumimoji="0" lang="en-US" sz="12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5"/>
                  </a:ext>
                </a:extLst>
              </a:tr>
              <a:tr h="585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PROCEDURE</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Providing a procedure to be invoked to validate data items.</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A delivery must have valid itemname, department, and supplier values before it can be added to the database. (Tables are checked for valid entries.)</a:t>
                      </a:r>
                      <a:endParaRPr kumimoji="0" lang="en-US" sz="12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6"/>
                  </a:ext>
                </a:extLst>
              </a:tr>
              <a:tr h="441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CONDITIONAL</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Providing one or more conditions to apply against data values.</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If item type is ‘Y’, then color is null.</a:t>
                      </a:r>
                      <a:endParaRPr kumimoji="0" lang="en-US" sz="12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7"/>
                  </a:ext>
                </a:extLst>
              </a:tr>
              <a:tr h="552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NOT NULL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(MANDATORY)</a:t>
                      </a:r>
                      <a:endParaRPr kumimoji="0" lang="en-US" sz="12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Indicating whether the data item value is mandatory (not null) or optional. The not null option is required for primary keys.</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Employee number is mandatory.</a:t>
                      </a:r>
                      <a:endParaRPr kumimoji="0" lang="en-US" sz="12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8"/>
                  </a:ext>
                </a:extLst>
              </a:tr>
              <a:tr h="700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UNIQUE</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a:ln>
                            <a:noFill/>
                          </a:ln>
                          <a:solidFill>
                            <a:schemeClr val="tx1"/>
                          </a:solidFill>
                          <a:effectLst/>
                        </a:rPr>
                        <a:t>Indicating whether stored values for this data item must be unique (unique compared to other values of the item within the same table or record type). The unique option is also required for identifiers.</a:t>
                      </a:r>
                      <a:endParaRPr kumimoji="0" lang="en-US" sz="12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cap="none" normalizeH="0" baseline="0" dirty="0">
                          <a:ln>
                            <a:noFill/>
                          </a:ln>
                          <a:solidFill>
                            <a:schemeClr val="tx1"/>
                          </a:solidFill>
                          <a:effectLst/>
                        </a:rPr>
                        <a:t>Supplier number is unique.</a:t>
                      </a:r>
                      <a:endParaRPr kumimoji="0" lang="en-US" sz="1200" b="0" i="0" u="none" strike="noStrike" cap="none" normalizeH="0" baseline="0" dirty="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lIns="90488" tIns="44450" rIns="90488" bIns="44450" anchor="ctr"/>
          <a:lstStyle/>
          <a:p>
            <a:r>
              <a:rPr lang="en-US"/>
              <a:t>Integrity constraints</a:t>
            </a:r>
          </a:p>
        </p:txBody>
      </p:sp>
      <p:graphicFrame>
        <p:nvGraphicFramePr>
          <p:cNvPr id="18476" name="Group 44"/>
          <p:cNvGraphicFramePr>
            <a:graphicFrameLocks noGrp="1"/>
          </p:cNvGraphicFramePr>
          <p:nvPr>
            <p:extLst>
              <p:ext uri="{D42A27DB-BD31-4B8C-83A1-F6EECF244321}">
                <p14:modId xmlns:p14="http://schemas.microsoft.com/office/powerpoint/2010/main" val="2707645188"/>
              </p:ext>
            </p:extLst>
          </p:nvPr>
        </p:nvGraphicFramePr>
        <p:xfrm>
          <a:off x="628650" y="1971040"/>
          <a:ext cx="8023225" cy="2688336"/>
        </p:xfrm>
        <a:graphic>
          <a:graphicData uri="http://schemas.openxmlformats.org/drawingml/2006/table">
            <a:tbl>
              <a:tblPr firstRow="1">
                <a:tableStyleId>{775DCB02-9BB8-47FD-8907-85C794F793BA}</a:tableStyleId>
              </a:tblPr>
              <a:tblGrid>
                <a:gridCol w="3995738">
                  <a:extLst>
                    <a:ext uri="{9D8B030D-6E8A-4147-A177-3AD203B41FA5}">
                      <a16:colId xmlns:a16="http://schemas.microsoft.com/office/drawing/2014/main" val="20000"/>
                    </a:ext>
                  </a:extLst>
                </a:gridCol>
                <a:gridCol w="4027487">
                  <a:extLst>
                    <a:ext uri="{9D8B030D-6E8A-4147-A177-3AD203B41FA5}">
                      <a16:colId xmlns:a16="http://schemas.microsoft.com/office/drawing/2014/main" val="20001"/>
                    </a:ext>
                  </a:extLst>
                </a:gridCol>
              </a:tblGrid>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u="none" strike="noStrike" cap="none" normalizeH="0" baseline="0">
                          <a:ln>
                            <a:noFill/>
                          </a:ln>
                          <a:solidFill>
                            <a:srgbClr val="000000"/>
                          </a:solidFill>
                          <a:effectLst/>
                        </a:rPr>
                        <a:t>Example</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u="none" strike="noStrike" cap="none" normalizeH="0" baseline="0" dirty="0">
                          <a:ln>
                            <a:noFill/>
                          </a:ln>
                          <a:solidFill>
                            <a:schemeClr val="tx1"/>
                          </a:solidFill>
                          <a:effectLst/>
                        </a:rPr>
                        <a:t>Explanation</a:t>
                      </a:r>
                      <a:endParaRPr kumimoji="0" lang="en-US" sz="1600" b="0" i="0" u="none" strike="noStrike" cap="none" normalizeH="0" baseline="0" dirty="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0"/>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a:ln>
                            <a:noFill/>
                          </a:ln>
                          <a:solidFill>
                            <a:srgbClr val="000000"/>
                          </a:solidFill>
                          <a:effectLst/>
                        </a:rPr>
                        <a:t>CREATE TABLE stock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a:ln>
                            <a:noFill/>
                          </a:ln>
                          <a:solidFill>
                            <a:srgbClr val="000000"/>
                          </a:solidFill>
                          <a:effectLst/>
                        </a:rPr>
                        <a:t>   stkcode CHAR(3),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a:ln>
                            <a:noFill/>
                          </a:ln>
                          <a:solidFill>
                            <a:srgbClr val="000000"/>
                          </a:solidFill>
                          <a:effectLst/>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a:ln>
                            <a:noFill/>
                          </a:ln>
                          <a:solidFill>
                            <a:srgbClr val="000000"/>
                          </a:solidFill>
                          <a:effectLst/>
                        </a:rPr>
                        <a:t>   natcode CHAR(3),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a:ln>
                            <a:noFill/>
                          </a:ln>
                          <a:solidFill>
                            <a:srgbClr val="000000"/>
                          </a:solidFill>
                          <a:effectLst/>
                        </a:rPr>
                        <a:t>      PRIMARY KEY(stkcode),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a:ln>
                            <a:noFill/>
                          </a:ln>
                          <a:solidFill>
                            <a:srgbClr val="000000"/>
                          </a:solidFill>
                          <a:effectLst/>
                        </a:rPr>
                        <a:t>      CONSTRAINT fk_stock_nation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a:ln>
                            <a:noFill/>
                          </a:ln>
                          <a:solidFill>
                            <a:srgbClr val="000000"/>
                          </a:solidFill>
                          <a:effectLst/>
                        </a:rPr>
                        <a:t>        FOREIGN KEY (natcode)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a:ln>
                            <a:noFill/>
                          </a:ln>
                          <a:solidFill>
                            <a:srgbClr val="000000"/>
                          </a:solidFill>
                          <a:effectLst/>
                        </a:rPr>
                        <a:t>         REFERENCES nation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a:ln>
                            <a:noFill/>
                          </a:ln>
                          <a:solidFill>
                            <a:srgbClr val="000000"/>
                          </a:solidFill>
                          <a:effectLst/>
                        </a:rPr>
                        <a:t>            ON DELETE RESRICT);</a:t>
                      </a:r>
                      <a:endParaRPr kumimoji="0" lang="en-US" sz="1400" b="0" i="0" u="none" strike="noStrike" cap="none" normalizeH="0" baseline="0">
                        <a:ln>
                          <a:noFill/>
                        </a:ln>
                        <a:solidFill>
                          <a:srgbClr val="000000"/>
                        </a:solidFill>
                        <a:effectLst/>
                        <a:latin typeface="Courier New" pitchFamily="-109" charset="0"/>
                        <a:ea typeface="Osaka" pitchFamily="-109" charset="-128"/>
                        <a:cs typeface="Osaka" pitchFamily="-109"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dirty="0">
                          <a:ln>
                            <a:noFill/>
                          </a:ln>
                          <a:solidFill>
                            <a:srgbClr val="000000"/>
                          </a:solidFill>
                          <a:effectLst/>
                        </a:rPr>
                        <a:t>Column </a:t>
                      </a:r>
                      <a:r>
                        <a:rPr kumimoji="0" lang="en-US" sz="1400" b="0" u="none" strike="noStrike" cap="none" normalizeH="0" baseline="0" dirty="0" err="1">
                          <a:ln>
                            <a:noFill/>
                          </a:ln>
                          <a:solidFill>
                            <a:srgbClr val="000000"/>
                          </a:solidFill>
                          <a:effectLst/>
                        </a:rPr>
                        <a:t>stkcode</a:t>
                      </a:r>
                      <a:r>
                        <a:rPr kumimoji="0" lang="en-US" sz="1400" b="0" u="none" strike="noStrike" cap="none" normalizeH="0" baseline="0" dirty="0">
                          <a:ln>
                            <a:noFill/>
                          </a:ln>
                          <a:solidFill>
                            <a:srgbClr val="000000"/>
                          </a:solidFill>
                          <a:effectLst/>
                        </a:rPr>
                        <a:t> must always be assigned a value of 3 or less alphanumeric characters. </a:t>
                      </a:r>
                      <a:r>
                        <a:rPr kumimoji="0" lang="en-US" sz="1400" b="0" u="none" strike="noStrike" cap="none" normalizeH="0" baseline="0" dirty="0" err="1">
                          <a:ln>
                            <a:noFill/>
                          </a:ln>
                          <a:solidFill>
                            <a:srgbClr val="000000"/>
                          </a:solidFill>
                          <a:effectLst/>
                        </a:rPr>
                        <a:t>stkcode</a:t>
                      </a:r>
                      <a:r>
                        <a:rPr kumimoji="0" lang="en-US" sz="1400" b="0" u="none" strike="noStrike" cap="none" normalizeH="0" baseline="0" dirty="0">
                          <a:ln>
                            <a:noFill/>
                          </a:ln>
                          <a:solidFill>
                            <a:srgbClr val="000000"/>
                          </a:solidFill>
                          <a:effectLst/>
                        </a:rPr>
                        <a:t> must be unique because it is a primary key.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dirty="0">
                          <a:ln>
                            <a:noFill/>
                          </a:ln>
                          <a:solidFill>
                            <a:srgbClr val="000000"/>
                          </a:solidFill>
                          <a:effectLst/>
                        </a:rPr>
                        <a:t>Column </a:t>
                      </a:r>
                      <a:r>
                        <a:rPr kumimoji="0" lang="en-US" sz="1400" b="0" u="none" strike="noStrike" cap="none" normalizeH="0" baseline="0" dirty="0" err="1">
                          <a:ln>
                            <a:noFill/>
                          </a:ln>
                          <a:solidFill>
                            <a:srgbClr val="000000"/>
                          </a:solidFill>
                          <a:effectLst/>
                        </a:rPr>
                        <a:t>natcode</a:t>
                      </a:r>
                      <a:r>
                        <a:rPr kumimoji="0" lang="en-US" sz="1400" b="0" u="none" strike="noStrike" cap="none" normalizeH="0" baseline="0" dirty="0">
                          <a:ln>
                            <a:noFill/>
                          </a:ln>
                          <a:solidFill>
                            <a:srgbClr val="000000"/>
                          </a:solidFill>
                          <a:effectLst/>
                        </a:rPr>
                        <a:t> must be assigned a value of 3 or less alphanumeric characters and must exist as the primary key of nation.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u="none" strike="noStrike" cap="none" normalizeH="0" baseline="0" dirty="0">
                          <a:ln>
                            <a:noFill/>
                          </a:ln>
                          <a:solidFill>
                            <a:srgbClr val="000000"/>
                          </a:solidFill>
                          <a:effectLst/>
                        </a:rPr>
                        <a:t>Do not allow the deletion of a row in nation while there still exist rows in stock containing the corresponding value of </a:t>
                      </a:r>
                      <a:r>
                        <a:rPr kumimoji="0" lang="en-US" sz="1400" b="0" u="none" strike="noStrike" cap="none" normalizeH="0" baseline="0" dirty="0" err="1">
                          <a:ln>
                            <a:noFill/>
                          </a:ln>
                          <a:solidFill>
                            <a:srgbClr val="000000"/>
                          </a:solidFill>
                          <a:effectLst/>
                        </a:rPr>
                        <a:t>natcode</a:t>
                      </a:r>
                      <a:r>
                        <a:rPr kumimoji="0" lang="en-US" sz="1400" b="0" u="none" strike="noStrike" cap="none" normalizeH="0" baseline="0" dirty="0">
                          <a:ln>
                            <a:noFill/>
                          </a:ln>
                          <a:solidFill>
                            <a:srgbClr val="000000"/>
                          </a:solidFill>
                          <a:effectLst/>
                        </a:rPr>
                        <a:t>.</a:t>
                      </a:r>
                      <a:endParaRPr kumimoji="0" lang="en-US" sz="1400" b="0" i="0" u="none" strike="noStrike" cap="none" normalizeH="0" baseline="0" dirty="0">
                        <a:ln>
                          <a:noFill/>
                        </a:ln>
                        <a:solidFill>
                          <a:srgbClr val="000000"/>
                        </a:solidFill>
                        <a:effectLst/>
                        <a:latin typeface="Trebuchet MS" pitchFamily="-109" charset="0"/>
                        <a:ea typeface="Osaka" pitchFamily="-109" charset="-128"/>
                        <a:cs typeface="Osaka" pitchFamily="-109" charset="-128"/>
                      </a:endParaRPr>
                    </a:p>
                  </a:txBody>
                  <a:tcPr horzOverflow="overflow"/>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lIns="90488" tIns="44450" rIns="90488" bIns="44450" anchor="ctr"/>
          <a:lstStyle/>
          <a:p>
            <a:r>
              <a:rPr lang="en-US"/>
              <a:t>A general model of data security</a:t>
            </a:r>
          </a:p>
        </p:txBody>
      </p:sp>
      <p:pic>
        <p:nvPicPr>
          <p:cNvPr id="2" name="Picture 1"/>
          <p:cNvPicPr>
            <a:picLocks noChangeAspect="1"/>
          </p:cNvPicPr>
          <p:nvPr/>
        </p:nvPicPr>
        <p:blipFill>
          <a:blip r:embed="rId3"/>
          <a:stretch>
            <a:fillRect/>
          </a:stretch>
        </p:blipFill>
        <p:spPr>
          <a:xfrm>
            <a:off x="507717" y="2185670"/>
            <a:ext cx="8128566" cy="3263900"/>
          </a:xfrm>
          <a:prstGeom prst="rect">
            <a:avLst/>
          </a:prstGeom>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Authenticating mechanisms</a:t>
            </a:r>
          </a:p>
        </p:txBody>
      </p:sp>
      <p:sp>
        <p:nvSpPr>
          <p:cNvPr id="23555" name="Rectangle 3"/>
          <p:cNvSpPr>
            <a:spLocks noGrp="1" noChangeArrowheads="1"/>
          </p:cNvSpPr>
          <p:nvPr>
            <p:ph idx="1"/>
          </p:nvPr>
        </p:nvSpPr>
        <p:spPr/>
        <p:txBody>
          <a:bodyPr/>
          <a:lstStyle/>
          <a:p>
            <a:r>
              <a:rPr lang="en-US" dirty="0"/>
              <a:t>Information remembered by the person</a:t>
            </a:r>
          </a:p>
          <a:p>
            <a:pPr lvl="1"/>
            <a:r>
              <a:rPr lang="en-US" dirty="0"/>
              <a:t>Name</a:t>
            </a:r>
          </a:p>
          <a:p>
            <a:pPr lvl="1"/>
            <a:r>
              <a:rPr lang="en-US" dirty="0"/>
              <a:t>Account number</a:t>
            </a:r>
          </a:p>
          <a:p>
            <a:pPr lvl="1"/>
            <a:r>
              <a:rPr lang="en-US" dirty="0"/>
              <a:t>Password</a:t>
            </a:r>
          </a:p>
          <a:p>
            <a:r>
              <a:rPr lang="en-US" dirty="0"/>
              <a:t>Object possessed by the person</a:t>
            </a:r>
          </a:p>
          <a:p>
            <a:pPr lvl="1"/>
            <a:r>
              <a:rPr lang="en-US" dirty="0"/>
              <a:t>Badge</a:t>
            </a:r>
          </a:p>
          <a:p>
            <a:pPr lvl="1"/>
            <a:r>
              <a:rPr lang="en-US" dirty="0"/>
              <a:t>Plastic card</a:t>
            </a:r>
          </a:p>
          <a:p>
            <a:pPr lvl="1"/>
            <a:r>
              <a:rPr lang="en-US" dirty="0"/>
              <a:t>Key</a:t>
            </a:r>
          </a:p>
          <a:p>
            <a:r>
              <a:rPr lang="en-US" dirty="0"/>
              <a:t>Personal characteristic</a:t>
            </a:r>
          </a:p>
          <a:p>
            <a:pPr lvl="1"/>
            <a:r>
              <a:rPr lang="en-US" dirty="0"/>
              <a:t>Fingerprint</a:t>
            </a:r>
          </a:p>
          <a:p>
            <a:pPr lvl="1"/>
            <a:r>
              <a:rPr lang="en-US" dirty="0"/>
              <a:t>Signature</a:t>
            </a:r>
          </a:p>
          <a:p>
            <a:pPr lvl="1"/>
            <a:r>
              <a:rPr lang="en-US" dirty="0"/>
              <a:t>Voiceprint</a:t>
            </a:r>
          </a:p>
          <a:p>
            <a:pPr lvl="1"/>
            <a:r>
              <a:rPr lang="en-US" dirty="0" err="1"/>
              <a:t>Handsize</a:t>
            </a:r>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Authorization tables</a:t>
            </a:r>
          </a:p>
        </p:txBody>
      </p:sp>
      <p:sp>
        <p:nvSpPr>
          <p:cNvPr id="24579" name="Rectangle 3"/>
          <p:cNvSpPr>
            <a:spLocks noGrp="1" noChangeArrowheads="1"/>
          </p:cNvSpPr>
          <p:nvPr>
            <p:ph idx="1"/>
          </p:nvPr>
        </p:nvSpPr>
        <p:spPr/>
        <p:txBody>
          <a:bodyPr/>
          <a:lstStyle/>
          <a:p>
            <a:r>
              <a:rPr lang="en-US" dirty="0"/>
              <a:t>Indicate authority of each user or group</a:t>
            </a:r>
          </a:p>
        </p:txBody>
      </p:sp>
      <p:graphicFrame>
        <p:nvGraphicFramePr>
          <p:cNvPr id="24689" name="Group 113"/>
          <p:cNvGraphicFramePr>
            <a:graphicFrameLocks noGrp="1"/>
          </p:cNvGraphicFramePr>
          <p:nvPr>
            <p:extLst>
              <p:ext uri="{D42A27DB-BD31-4B8C-83A1-F6EECF244321}">
                <p14:modId xmlns:p14="http://schemas.microsoft.com/office/powerpoint/2010/main" val="3301546889"/>
              </p:ext>
            </p:extLst>
          </p:nvPr>
        </p:nvGraphicFramePr>
        <p:xfrm>
          <a:off x="628650" y="2748598"/>
          <a:ext cx="8026400" cy="3344864"/>
        </p:xfrm>
        <a:graphic>
          <a:graphicData uri="http://schemas.openxmlformats.org/drawingml/2006/table">
            <a:tbl>
              <a:tblPr firstRow="1">
                <a:tableStyleId>{775DCB02-9BB8-47FD-8907-85C794F793BA}</a:tableStyleId>
              </a:tblPr>
              <a:tblGrid>
                <a:gridCol w="3206750">
                  <a:extLst>
                    <a:ext uri="{9D8B030D-6E8A-4147-A177-3AD203B41FA5}">
                      <a16:colId xmlns:a16="http://schemas.microsoft.com/office/drawing/2014/main" val="20000"/>
                    </a:ext>
                  </a:extLst>
                </a:gridCol>
                <a:gridCol w="965200">
                  <a:extLst>
                    <a:ext uri="{9D8B030D-6E8A-4147-A177-3AD203B41FA5}">
                      <a16:colId xmlns:a16="http://schemas.microsoft.com/office/drawing/2014/main" val="20001"/>
                    </a:ext>
                  </a:extLst>
                </a:gridCol>
                <a:gridCol w="1770062">
                  <a:extLst>
                    <a:ext uri="{9D8B030D-6E8A-4147-A177-3AD203B41FA5}">
                      <a16:colId xmlns:a16="http://schemas.microsoft.com/office/drawing/2014/main" val="20002"/>
                    </a:ext>
                  </a:extLst>
                </a:gridCol>
                <a:gridCol w="2084388">
                  <a:extLst>
                    <a:ext uri="{9D8B030D-6E8A-4147-A177-3AD203B41FA5}">
                      <a16:colId xmlns:a16="http://schemas.microsoft.com/office/drawing/2014/main" val="20003"/>
                    </a:ext>
                  </a:extLst>
                </a:gridCol>
              </a:tblGrid>
              <a:tr h="46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u="none" strike="noStrike" cap="none" normalizeH="0" baseline="0" dirty="0">
                          <a:ln>
                            <a:noFill/>
                          </a:ln>
                          <a:solidFill>
                            <a:schemeClr val="tx1"/>
                          </a:solidFill>
                          <a:effectLst/>
                        </a:rPr>
                        <a:t>Subject/Client</a:t>
                      </a:r>
                      <a:endParaRPr kumimoji="0" lang="en-US" sz="1600" b="0" i="0" u="none" strike="noStrike" cap="none" normalizeH="0" baseline="0" dirty="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u="none" strike="noStrike" cap="none" normalizeH="0" baseline="0">
                          <a:ln>
                            <a:noFill/>
                          </a:ln>
                          <a:solidFill>
                            <a:schemeClr val="tx1"/>
                          </a:solidFill>
                          <a:effectLst/>
                        </a:rPr>
                        <a:t>Action</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u="none" strike="noStrike" cap="none" normalizeH="0" baseline="0">
                          <a:ln>
                            <a:noFill/>
                          </a:ln>
                          <a:solidFill>
                            <a:schemeClr val="tx1"/>
                          </a:solidFill>
                          <a:effectLst/>
                        </a:rPr>
                        <a:t>Object</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u="none" strike="noStrike" cap="none" normalizeH="0" baseline="0">
                          <a:ln>
                            <a:noFill/>
                          </a:ln>
                          <a:solidFill>
                            <a:schemeClr val="tx1"/>
                          </a:solidFill>
                          <a:effectLst/>
                        </a:rPr>
                        <a:t>Constraint</a:t>
                      </a:r>
                      <a:endParaRPr kumimoji="0" lang="en-US" sz="16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0"/>
                  </a:ext>
                </a:extLst>
              </a:tr>
              <a:tr h="423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Accounting department</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Insert</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Supplier record</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None</a:t>
                      </a:r>
                      <a:endParaRPr kumimoji="0" lang="en-US" sz="16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Purchase department clerk</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Insert</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Supplier record</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If quantity &lt; 200</a:t>
                      </a:r>
                      <a:endParaRPr kumimoji="0" lang="en-US" sz="16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2"/>
                  </a:ext>
                </a:extLst>
              </a:tr>
              <a:tr h="473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Purchase department supervisor</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Insert</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Delivery record</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If quantity ≥ 200</a:t>
                      </a:r>
                      <a:endParaRPr kumimoji="0" lang="en-US" sz="16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3"/>
                  </a:ext>
                </a:extLst>
              </a:tr>
              <a:tr h="390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Production department</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Read</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Delivery record</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None</a:t>
                      </a:r>
                      <a:endParaRPr kumimoji="0" lang="en-US" sz="16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Todd</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Modify</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Item record</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Type and color only</a:t>
                      </a:r>
                      <a:endParaRPr kumimoji="0" lang="en-US" sz="16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5"/>
                  </a:ext>
                </a:extLst>
              </a:tr>
              <a:tr h="423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Order processing program</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Modify</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Sale record</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None</a:t>
                      </a:r>
                      <a:endParaRPr kumimoji="0" lang="en-US" sz="1600" b="0" i="0" u="none" strike="noStrike" cap="none" normalizeH="0" baseline="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6"/>
                  </a:ext>
                </a:extLst>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Brier</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Delete</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a:ln>
                            <a:noFill/>
                          </a:ln>
                          <a:solidFill>
                            <a:schemeClr val="tx1"/>
                          </a:solidFill>
                          <a:effectLst/>
                        </a:rPr>
                        <a:t>Supplier record</a:t>
                      </a:r>
                      <a:endParaRPr kumimoji="0" lang="en-US" sz="1600" b="0" i="0" u="none" strike="noStrike" cap="none" normalizeH="0" baseline="0">
                        <a:ln>
                          <a:noFill/>
                        </a:ln>
                        <a:solidFill>
                          <a:schemeClr val="tx1"/>
                        </a:solidFill>
                        <a:effectLst/>
                        <a:latin typeface="Georgia"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u="none" strike="noStrike" cap="none" normalizeH="0" baseline="0" dirty="0">
                          <a:ln>
                            <a:noFill/>
                          </a:ln>
                          <a:solidFill>
                            <a:schemeClr val="tx1"/>
                          </a:solidFill>
                          <a:effectLst/>
                        </a:rPr>
                        <a:t>None</a:t>
                      </a:r>
                      <a:endParaRPr kumimoji="0" lang="en-US" sz="1600" b="0" i="0" u="none" strike="noStrike" cap="none" normalizeH="0" baseline="0" dirty="0">
                        <a:ln>
                          <a:noFill/>
                        </a:ln>
                        <a:solidFill>
                          <a:schemeClr val="tx1"/>
                        </a:solidFill>
                        <a:effectLst/>
                        <a:latin typeface="Georgia" pitchFamily="-109" charset="0"/>
                      </a:endParaRPr>
                    </a:p>
                  </a:txBody>
                  <a:tcPr horzOverflow="overflow"/>
                </a:tc>
                <a:extLst>
                  <a:ext uri="{0D108BD9-81ED-4DB2-BD59-A6C34878D82A}">
                    <a16:rowId xmlns:a16="http://schemas.microsoft.com/office/drawing/2014/main" val="10007"/>
                  </a:ext>
                </a:extLst>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SQL authorization</a:t>
            </a:r>
          </a:p>
        </p:txBody>
      </p:sp>
      <p:sp>
        <p:nvSpPr>
          <p:cNvPr id="25603" name="Rectangle 3"/>
          <p:cNvSpPr>
            <a:spLocks noGrp="1" noChangeArrowheads="1"/>
          </p:cNvSpPr>
          <p:nvPr>
            <p:ph idx="1"/>
          </p:nvPr>
        </p:nvSpPr>
        <p:spPr/>
        <p:txBody>
          <a:bodyPr/>
          <a:lstStyle/>
          <a:p>
            <a:r>
              <a:rPr lang="en-US"/>
              <a:t>Grant</a:t>
            </a:r>
          </a:p>
          <a:p>
            <a:pPr lvl="1"/>
            <a:r>
              <a:rPr lang="en-US"/>
              <a:t>Giving privileges to users</a:t>
            </a:r>
          </a:p>
          <a:p>
            <a:r>
              <a:rPr lang="en-US"/>
              <a:t>Revoke</a:t>
            </a:r>
          </a:p>
          <a:p>
            <a:pPr lvl="1"/>
            <a:r>
              <a:rPr lang="en-US"/>
              <a:t>Removing privileges</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Firewall</a:t>
            </a:r>
          </a:p>
        </p:txBody>
      </p:sp>
      <p:sp>
        <p:nvSpPr>
          <p:cNvPr id="27651" name="Rectangle 3"/>
          <p:cNvSpPr>
            <a:spLocks noGrp="1" noChangeArrowheads="1"/>
          </p:cNvSpPr>
          <p:nvPr>
            <p:ph idx="1"/>
          </p:nvPr>
        </p:nvSpPr>
        <p:spPr/>
        <p:txBody>
          <a:bodyPr/>
          <a:lstStyle/>
          <a:p>
            <a:r>
              <a:rPr lang="en-US" dirty="0"/>
              <a:t>A device placed between an organization’s network and the Internet</a:t>
            </a:r>
          </a:p>
          <a:p>
            <a:r>
              <a:rPr lang="en-US" dirty="0"/>
              <a:t>Monitors and controls traffic between the Internet and Intranet</a:t>
            </a:r>
          </a:p>
          <a:p>
            <a:r>
              <a:rPr lang="en-US" dirty="0"/>
              <a:t>Approaches</a:t>
            </a:r>
          </a:p>
          <a:p>
            <a:pPr lvl="1"/>
            <a:r>
              <a:rPr lang="en-US" dirty="0"/>
              <a:t>Restrict packets to those with designated IP addresses</a:t>
            </a:r>
          </a:p>
          <a:p>
            <a:pPr lvl="1"/>
            <a:r>
              <a:rPr lang="en-US" dirty="0"/>
              <a:t>Restrict access to applications</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Encryption</a:t>
            </a:r>
          </a:p>
        </p:txBody>
      </p:sp>
      <p:sp>
        <p:nvSpPr>
          <p:cNvPr id="28675" name="Rectangle 3"/>
          <p:cNvSpPr>
            <a:spLocks noGrp="1" noChangeArrowheads="1"/>
          </p:cNvSpPr>
          <p:nvPr>
            <p:ph idx="1"/>
          </p:nvPr>
        </p:nvSpPr>
        <p:spPr/>
        <p:txBody>
          <a:bodyPr/>
          <a:lstStyle/>
          <a:p>
            <a:r>
              <a:rPr lang="en-US" dirty="0"/>
              <a:t>Encryption is as old as writing</a:t>
            </a:r>
          </a:p>
          <a:p>
            <a:r>
              <a:rPr lang="en-US" dirty="0"/>
              <a:t>Sensitive information needs to remain secure</a:t>
            </a:r>
          </a:p>
          <a:p>
            <a:r>
              <a:rPr lang="en-US" dirty="0"/>
              <a:t>Critical to electronic commerce</a:t>
            </a:r>
          </a:p>
          <a:p>
            <a:r>
              <a:rPr lang="en-US" dirty="0"/>
              <a:t>Encryption hides the meaning of a message</a:t>
            </a:r>
          </a:p>
          <a:p>
            <a:r>
              <a:rPr lang="en-US" dirty="0"/>
              <a:t>Decryption reveals the meaning of an encrypted message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Goals of data integrity</a:t>
            </a:r>
          </a:p>
        </p:txBody>
      </p:sp>
      <p:sp>
        <p:nvSpPr>
          <p:cNvPr id="9219" name="Rectangle 3"/>
          <p:cNvSpPr>
            <a:spLocks noGrp="1" noChangeArrowheads="1"/>
          </p:cNvSpPr>
          <p:nvPr>
            <p:ph idx="1"/>
          </p:nvPr>
        </p:nvSpPr>
        <p:spPr/>
        <p:txBody>
          <a:bodyPr/>
          <a:lstStyle/>
          <a:p>
            <a:r>
              <a:rPr lang="en-US" dirty="0"/>
              <a:t>Protecting existence</a:t>
            </a:r>
          </a:p>
          <a:p>
            <a:pPr lvl="1"/>
            <a:r>
              <a:rPr lang="en-US" dirty="0"/>
              <a:t>Preventative</a:t>
            </a:r>
          </a:p>
          <a:p>
            <a:pPr lvl="2"/>
            <a:r>
              <a:rPr lang="en-US" dirty="0"/>
              <a:t>Isolation</a:t>
            </a:r>
          </a:p>
          <a:p>
            <a:pPr lvl="1"/>
            <a:r>
              <a:rPr lang="en-US" dirty="0"/>
              <a:t>Remedial</a:t>
            </a:r>
          </a:p>
          <a:p>
            <a:pPr lvl="2"/>
            <a:r>
              <a:rPr lang="en-US" dirty="0"/>
              <a:t>Database backup and recovery</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lIns="90488" tIns="44450" rIns="90488" bIns="44450" anchor="ctr"/>
          <a:lstStyle/>
          <a:p>
            <a:r>
              <a:rPr lang="en-US"/>
              <a:t>Public key encryption</a:t>
            </a:r>
          </a:p>
        </p:txBody>
      </p:sp>
      <p:sp>
        <p:nvSpPr>
          <p:cNvPr id="29700" name="AutoShape 4"/>
          <p:cNvSpPr>
            <a:spLocks noChangeArrowheads="1"/>
          </p:cNvSpPr>
          <p:nvPr/>
        </p:nvSpPr>
        <p:spPr bwMode="auto">
          <a:xfrm>
            <a:off x="628650" y="2404745"/>
            <a:ext cx="1384300" cy="671513"/>
          </a:xfrm>
          <a:prstGeom prst="roundRect">
            <a:avLst>
              <a:gd name="adj" fmla="val 34750"/>
            </a:avLst>
          </a:prstGeom>
          <a:solidFill>
            <a:schemeClr val="accent4">
              <a:lumMod val="20000"/>
              <a:lumOff val="80000"/>
            </a:schemeClr>
          </a:solidFill>
          <a:ln w="19050">
            <a:solidFill>
              <a:srgbClr val="000000"/>
            </a:solidFill>
            <a:round/>
            <a:headEnd/>
            <a:tailEnd/>
          </a:ln>
        </p:spPr>
        <p:txBody>
          <a:bodyPr>
            <a:prstTxWarp prst="textNoShape">
              <a:avLst/>
            </a:prstTxWarp>
          </a:bodyPr>
          <a:lstStyle/>
          <a:p>
            <a:endParaRPr lang="en-US"/>
          </a:p>
        </p:txBody>
      </p:sp>
      <p:grpSp>
        <p:nvGrpSpPr>
          <p:cNvPr id="29784" name="Group 88"/>
          <p:cNvGrpSpPr>
            <a:grpSpLocks/>
          </p:cNvGrpSpPr>
          <p:nvPr/>
        </p:nvGrpSpPr>
        <p:grpSpPr bwMode="auto">
          <a:xfrm>
            <a:off x="4789488" y="2655570"/>
            <a:ext cx="665162" cy="365125"/>
            <a:chOff x="3375" y="2112"/>
            <a:chExt cx="419" cy="230"/>
          </a:xfrm>
        </p:grpSpPr>
        <p:sp>
          <p:nvSpPr>
            <p:cNvPr id="29740" name="Rectangle 44"/>
            <p:cNvSpPr>
              <a:spLocks noChangeArrowheads="1"/>
            </p:cNvSpPr>
            <p:nvPr/>
          </p:nvSpPr>
          <p:spPr bwMode="auto">
            <a:xfrm>
              <a:off x="3375" y="2112"/>
              <a:ext cx="0" cy="230"/>
            </a:xfrm>
            <a:prstGeom prst="rect">
              <a:avLst/>
            </a:prstGeom>
            <a:noFill/>
            <a:ln w="9525">
              <a:noFill/>
              <a:miter lim="800000"/>
              <a:headEnd/>
              <a:tailEnd/>
            </a:ln>
          </p:spPr>
          <p:txBody>
            <a:bodyPr wrap="none" lIns="0" tIns="0" rIns="0" bIns="0">
              <a:prstTxWarp prst="textNoShape">
                <a:avLst/>
              </a:prstTxWarp>
              <a:spAutoFit/>
            </a:bodyPr>
            <a:lstStyle/>
            <a:p>
              <a:endParaRPr lang="en-US">
                <a:latin typeface="Times" pitchFamily="-109" charset="0"/>
              </a:endParaRPr>
            </a:p>
          </p:txBody>
        </p:sp>
        <p:sp>
          <p:nvSpPr>
            <p:cNvPr id="29741" name="Rectangle 45"/>
            <p:cNvSpPr>
              <a:spLocks noChangeArrowheads="1"/>
            </p:cNvSpPr>
            <p:nvPr/>
          </p:nvSpPr>
          <p:spPr bwMode="auto">
            <a:xfrm>
              <a:off x="3471" y="2112"/>
              <a:ext cx="0" cy="230"/>
            </a:xfrm>
            <a:prstGeom prst="rect">
              <a:avLst/>
            </a:prstGeom>
            <a:noFill/>
            <a:ln w="9525">
              <a:noFill/>
              <a:miter lim="800000"/>
              <a:headEnd/>
              <a:tailEnd/>
            </a:ln>
          </p:spPr>
          <p:txBody>
            <a:bodyPr wrap="none" lIns="0" tIns="0" rIns="0" bIns="0">
              <a:prstTxWarp prst="textNoShape">
                <a:avLst/>
              </a:prstTxWarp>
              <a:spAutoFit/>
            </a:bodyPr>
            <a:lstStyle/>
            <a:p>
              <a:endParaRPr lang="en-US">
                <a:latin typeface="Times" pitchFamily="-109" charset="0"/>
              </a:endParaRPr>
            </a:p>
          </p:txBody>
        </p:sp>
        <p:sp>
          <p:nvSpPr>
            <p:cNvPr id="29744" name="Rectangle 48"/>
            <p:cNvSpPr>
              <a:spLocks noChangeArrowheads="1"/>
            </p:cNvSpPr>
            <p:nvPr/>
          </p:nvSpPr>
          <p:spPr bwMode="auto">
            <a:xfrm>
              <a:off x="3650" y="2112"/>
              <a:ext cx="0" cy="230"/>
            </a:xfrm>
            <a:prstGeom prst="rect">
              <a:avLst/>
            </a:prstGeom>
            <a:noFill/>
            <a:ln w="9525">
              <a:noFill/>
              <a:miter lim="800000"/>
              <a:headEnd/>
              <a:tailEnd/>
            </a:ln>
          </p:spPr>
          <p:txBody>
            <a:bodyPr wrap="none" lIns="0" tIns="0" rIns="0" bIns="0">
              <a:prstTxWarp prst="textNoShape">
                <a:avLst/>
              </a:prstTxWarp>
              <a:spAutoFit/>
            </a:bodyPr>
            <a:lstStyle/>
            <a:p>
              <a:endParaRPr lang="en-US">
                <a:latin typeface="Times" pitchFamily="-109" charset="0"/>
              </a:endParaRPr>
            </a:p>
          </p:txBody>
        </p:sp>
        <p:sp>
          <p:nvSpPr>
            <p:cNvPr id="29746" name="Rectangle 50"/>
            <p:cNvSpPr>
              <a:spLocks noChangeArrowheads="1"/>
            </p:cNvSpPr>
            <p:nvPr/>
          </p:nvSpPr>
          <p:spPr bwMode="auto">
            <a:xfrm>
              <a:off x="3794" y="2112"/>
              <a:ext cx="0" cy="230"/>
            </a:xfrm>
            <a:prstGeom prst="rect">
              <a:avLst/>
            </a:prstGeom>
            <a:noFill/>
            <a:ln w="9525">
              <a:noFill/>
              <a:miter lim="800000"/>
              <a:headEnd/>
              <a:tailEnd/>
            </a:ln>
          </p:spPr>
          <p:txBody>
            <a:bodyPr wrap="none" lIns="0" tIns="0" rIns="0" bIns="0">
              <a:prstTxWarp prst="textNoShape">
                <a:avLst/>
              </a:prstTxWarp>
              <a:spAutoFit/>
            </a:bodyPr>
            <a:lstStyle/>
            <a:p>
              <a:endParaRPr lang="en-US">
                <a:latin typeface="Times" pitchFamily="-109" charset="0"/>
              </a:endParaRPr>
            </a:p>
          </p:txBody>
        </p:sp>
      </p:grpSp>
      <p:sp>
        <p:nvSpPr>
          <p:cNvPr id="29747" name="AutoShape 51"/>
          <p:cNvSpPr>
            <a:spLocks noChangeArrowheads="1"/>
          </p:cNvSpPr>
          <p:nvPr/>
        </p:nvSpPr>
        <p:spPr bwMode="auto">
          <a:xfrm>
            <a:off x="6089650" y="2404745"/>
            <a:ext cx="1385888" cy="671513"/>
          </a:xfrm>
          <a:prstGeom prst="roundRect">
            <a:avLst>
              <a:gd name="adj" fmla="val 34750"/>
            </a:avLst>
          </a:prstGeom>
          <a:solidFill>
            <a:schemeClr val="accent4">
              <a:lumMod val="20000"/>
              <a:lumOff val="80000"/>
            </a:schemeClr>
          </a:solidFill>
          <a:ln w="19050">
            <a:solidFill>
              <a:srgbClr val="000000"/>
            </a:solidFill>
            <a:round/>
            <a:headEnd/>
            <a:tailEnd/>
          </a:ln>
        </p:spPr>
        <p:txBody>
          <a:bodyPr>
            <a:prstTxWarp prst="textNoShape">
              <a:avLst/>
            </a:prstTxWarp>
          </a:bodyPr>
          <a:lstStyle/>
          <a:p>
            <a:endParaRPr lang="en-US"/>
          </a:p>
        </p:txBody>
      </p:sp>
      <p:sp>
        <p:nvSpPr>
          <p:cNvPr id="29781" name="Oval 85"/>
          <p:cNvSpPr>
            <a:spLocks noChangeArrowheads="1"/>
          </p:cNvSpPr>
          <p:nvPr/>
        </p:nvSpPr>
        <p:spPr bwMode="auto">
          <a:xfrm>
            <a:off x="2524125" y="2338070"/>
            <a:ext cx="812800" cy="812800"/>
          </a:xfrm>
          <a:prstGeom prst="ellipse">
            <a:avLst/>
          </a:prstGeom>
          <a:solidFill>
            <a:schemeClr val="accent4"/>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9782" name="Oval 86"/>
          <p:cNvSpPr>
            <a:spLocks noChangeArrowheads="1"/>
          </p:cNvSpPr>
          <p:nvPr/>
        </p:nvSpPr>
        <p:spPr bwMode="auto">
          <a:xfrm>
            <a:off x="4752975" y="2325370"/>
            <a:ext cx="812800" cy="812800"/>
          </a:xfrm>
          <a:prstGeom prst="ellipse">
            <a:avLst/>
          </a:prstGeom>
          <a:solidFill>
            <a:schemeClr val="accent4"/>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9785" name="Text Box 89"/>
          <p:cNvSpPr txBox="1">
            <a:spLocks noChangeArrowheads="1"/>
          </p:cNvSpPr>
          <p:nvPr/>
        </p:nvSpPr>
        <p:spPr bwMode="auto">
          <a:xfrm>
            <a:off x="4724400" y="2563495"/>
            <a:ext cx="893763" cy="336550"/>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Decrypt</a:t>
            </a:r>
            <a:endParaRPr lang="en-US" sz="1600">
              <a:latin typeface="Times" pitchFamily="-109" charset="0"/>
            </a:endParaRPr>
          </a:p>
        </p:txBody>
      </p:sp>
      <p:sp>
        <p:nvSpPr>
          <p:cNvPr id="29786" name="Text Box 90"/>
          <p:cNvSpPr txBox="1">
            <a:spLocks noChangeArrowheads="1"/>
          </p:cNvSpPr>
          <p:nvPr/>
        </p:nvSpPr>
        <p:spPr bwMode="auto">
          <a:xfrm>
            <a:off x="2490788" y="2582545"/>
            <a:ext cx="877887" cy="336550"/>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Encrypt</a:t>
            </a:r>
            <a:endParaRPr lang="en-US" sz="1600">
              <a:latin typeface="Times" pitchFamily="-109" charset="0"/>
            </a:endParaRPr>
          </a:p>
        </p:txBody>
      </p:sp>
      <p:sp>
        <p:nvSpPr>
          <p:cNvPr id="29787" name="Text Box 91"/>
          <p:cNvSpPr txBox="1">
            <a:spLocks noChangeArrowheads="1"/>
          </p:cNvSpPr>
          <p:nvPr/>
        </p:nvSpPr>
        <p:spPr bwMode="auto">
          <a:xfrm>
            <a:off x="2400300" y="3300095"/>
            <a:ext cx="1128713" cy="581025"/>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Receiver’s</a:t>
            </a:r>
          </a:p>
          <a:p>
            <a:pPr algn="ctr"/>
            <a:r>
              <a:rPr lang="en-US" sz="1600">
                <a:latin typeface="Trebuchet MS" pitchFamily="-109" charset="0"/>
              </a:rPr>
              <a:t>public key</a:t>
            </a:r>
            <a:endParaRPr lang="en-US" sz="1600">
              <a:latin typeface="Times" pitchFamily="-109" charset="0"/>
            </a:endParaRPr>
          </a:p>
        </p:txBody>
      </p:sp>
      <p:sp>
        <p:nvSpPr>
          <p:cNvPr id="29788" name="Text Box 92"/>
          <p:cNvSpPr txBox="1">
            <a:spLocks noChangeArrowheads="1"/>
          </p:cNvSpPr>
          <p:nvPr/>
        </p:nvSpPr>
        <p:spPr bwMode="auto">
          <a:xfrm>
            <a:off x="4559300" y="3331845"/>
            <a:ext cx="1206500" cy="581025"/>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Receiver’s</a:t>
            </a:r>
          </a:p>
          <a:p>
            <a:pPr algn="ctr"/>
            <a:r>
              <a:rPr lang="en-US" sz="1600">
                <a:latin typeface="Trebuchet MS" pitchFamily="-109" charset="0"/>
              </a:rPr>
              <a:t>private key</a:t>
            </a:r>
            <a:endParaRPr lang="en-US" sz="1600">
              <a:latin typeface="Times" pitchFamily="-109" charset="0"/>
            </a:endParaRPr>
          </a:p>
        </p:txBody>
      </p:sp>
      <p:sp>
        <p:nvSpPr>
          <p:cNvPr id="29789" name="Text Box 93"/>
          <p:cNvSpPr txBox="1">
            <a:spLocks noChangeArrowheads="1"/>
          </p:cNvSpPr>
          <p:nvPr/>
        </p:nvSpPr>
        <p:spPr bwMode="auto">
          <a:xfrm>
            <a:off x="912813" y="2544445"/>
            <a:ext cx="806450" cy="336550"/>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Sender</a:t>
            </a:r>
            <a:endParaRPr lang="en-US" sz="1600">
              <a:latin typeface="Times" pitchFamily="-109" charset="0"/>
            </a:endParaRPr>
          </a:p>
        </p:txBody>
      </p:sp>
      <p:sp>
        <p:nvSpPr>
          <p:cNvPr id="29790" name="Text Box 94"/>
          <p:cNvSpPr txBox="1">
            <a:spLocks noChangeArrowheads="1"/>
          </p:cNvSpPr>
          <p:nvPr/>
        </p:nvSpPr>
        <p:spPr bwMode="auto">
          <a:xfrm>
            <a:off x="6294438" y="2569845"/>
            <a:ext cx="971550" cy="336550"/>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Receiver</a:t>
            </a:r>
            <a:endParaRPr lang="en-US" sz="1600">
              <a:latin typeface="Times" pitchFamily="-109" charset="0"/>
            </a:endParaRPr>
          </a:p>
        </p:txBody>
      </p:sp>
      <p:sp>
        <p:nvSpPr>
          <p:cNvPr id="29792" name="Line 96"/>
          <p:cNvSpPr>
            <a:spLocks noChangeShapeType="1"/>
          </p:cNvSpPr>
          <p:nvPr/>
        </p:nvSpPr>
        <p:spPr bwMode="auto">
          <a:xfrm>
            <a:off x="2009775" y="2731770"/>
            <a:ext cx="520700" cy="0"/>
          </a:xfrm>
          <a:prstGeom prst="line">
            <a:avLst/>
          </a:prstGeom>
          <a:noFill/>
          <a:ln w="12700">
            <a:solidFill>
              <a:schemeClr val="tx1"/>
            </a:solidFill>
            <a:round/>
            <a:headEnd type="none" w="sm" len="sm"/>
            <a:tailEnd type="triangle" w="med" len="med"/>
          </a:ln>
          <a:effectLst/>
        </p:spPr>
        <p:txBody>
          <a:bodyPr wrap="none" anchor="ctr">
            <a:prstTxWarp prst="textNoShape">
              <a:avLst/>
            </a:prstTxWarp>
          </a:bodyPr>
          <a:lstStyle/>
          <a:p>
            <a:endParaRPr lang="en-US"/>
          </a:p>
        </p:txBody>
      </p:sp>
      <p:sp>
        <p:nvSpPr>
          <p:cNvPr id="29793" name="Line 97"/>
          <p:cNvSpPr>
            <a:spLocks noChangeShapeType="1"/>
          </p:cNvSpPr>
          <p:nvPr/>
        </p:nvSpPr>
        <p:spPr bwMode="auto">
          <a:xfrm>
            <a:off x="3355975" y="2744470"/>
            <a:ext cx="1397000" cy="0"/>
          </a:xfrm>
          <a:prstGeom prst="line">
            <a:avLst/>
          </a:prstGeom>
          <a:noFill/>
          <a:ln w="19050">
            <a:solidFill>
              <a:schemeClr val="tx1"/>
            </a:solidFill>
            <a:round/>
            <a:headEnd type="none" w="sm" len="sm"/>
            <a:tailEnd type="triangle" w="med" len="med"/>
          </a:ln>
          <a:effectLst/>
        </p:spPr>
        <p:txBody>
          <a:bodyPr wrap="none" anchor="ctr">
            <a:prstTxWarp prst="textNoShape">
              <a:avLst/>
            </a:prstTxWarp>
          </a:bodyPr>
          <a:lstStyle/>
          <a:p>
            <a:endParaRPr lang="en-US"/>
          </a:p>
        </p:txBody>
      </p:sp>
      <p:sp>
        <p:nvSpPr>
          <p:cNvPr id="29794" name="Line 98"/>
          <p:cNvSpPr>
            <a:spLocks noChangeShapeType="1"/>
          </p:cNvSpPr>
          <p:nvPr/>
        </p:nvSpPr>
        <p:spPr bwMode="auto">
          <a:xfrm>
            <a:off x="5565775" y="2731770"/>
            <a:ext cx="520700" cy="0"/>
          </a:xfrm>
          <a:prstGeom prst="line">
            <a:avLst/>
          </a:prstGeom>
          <a:noFill/>
          <a:ln w="12700">
            <a:solidFill>
              <a:schemeClr val="tx1"/>
            </a:solidFill>
            <a:round/>
            <a:headEnd type="none" w="sm" len="sm"/>
            <a:tailEnd type="triangle" w="med" len="med"/>
          </a:ln>
          <a:effectLst/>
        </p:spPr>
        <p:txBody>
          <a:bodyPr wrap="none" anchor="ctr">
            <a:prstTxWarp prst="textNoShape">
              <a:avLst/>
            </a:prstTxWarp>
          </a:bodyPr>
          <a:lstStyle/>
          <a:p>
            <a:endParaRPr lang="en-U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Signing</a:t>
            </a:r>
          </a:p>
        </p:txBody>
      </p:sp>
      <p:sp>
        <p:nvSpPr>
          <p:cNvPr id="30723" name="Rectangle 3"/>
          <p:cNvSpPr>
            <a:spLocks noGrp="1" noChangeArrowheads="1"/>
          </p:cNvSpPr>
          <p:nvPr>
            <p:ph idx="1"/>
          </p:nvPr>
        </p:nvSpPr>
        <p:spPr>
          <a:xfrm>
            <a:off x="617220" y="1574006"/>
            <a:ext cx="7886700" cy="1146331"/>
          </a:xfrm>
        </p:spPr>
        <p:txBody>
          <a:bodyPr/>
          <a:lstStyle/>
          <a:p>
            <a:r>
              <a:rPr lang="en-US"/>
              <a:t>Message authentication</a:t>
            </a:r>
          </a:p>
        </p:txBody>
      </p:sp>
      <p:sp>
        <p:nvSpPr>
          <p:cNvPr id="30738" name="AutoShape 18"/>
          <p:cNvSpPr>
            <a:spLocks noChangeArrowheads="1"/>
          </p:cNvSpPr>
          <p:nvPr/>
        </p:nvSpPr>
        <p:spPr bwMode="auto">
          <a:xfrm>
            <a:off x="685800" y="3255645"/>
            <a:ext cx="1384300" cy="671513"/>
          </a:xfrm>
          <a:prstGeom prst="roundRect">
            <a:avLst>
              <a:gd name="adj" fmla="val 34750"/>
            </a:avLst>
          </a:prstGeom>
          <a:solidFill>
            <a:schemeClr val="accent4">
              <a:lumMod val="20000"/>
              <a:lumOff val="80000"/>
            </a:schemeClr>
          </a:solidFill>
          <a:ln w="19050">
            <a:solidFill>
              <a:srgbClr val="000000"/>
            </a:solidFill>
            <a:round/>
            <a:headEnd/>
            <a:tailEnd/>
          </a:ln>
        </p:spPr>
        <p:txBody>
          <a:bodyPr>
            <a:prstTxWarp prst="textNoShape">
              <a:avLst/>
            </a:prstTxWarp>
          </a:bodyPr>
          <a:lstStyle/>
          <a:p>
            <a:endParaRPr lang="en-US"/>
          </a:p>
        </p:txBody>
      </p:sp>
      <p:sp>
        <p:nvSpPr>
          <p:cNvPr id="30739" name="AutoShape 19"/>
          <p:cNvSpPr>
            <a:spLocks noChangeArrowheads="1"/>
          </p:cNvSpPr>
          <p:nvPr/>
        </p:nvSpPr>
        <p:spPr bwMode="auto">
          <a:xfrm>
            <a:off x="6146800" y="3255645"/>
            <a:ext cx="1385888" cy="671513"/>
          </a:xfrm>
          <a:prstGeom prst="roundRect">
            <a:avLst>
              <a:gd name="adj" fmla="val 34750"/>
            </a:avLst>
          </a:prstGeom>
          <a:solidFill>
            <a:schemeClr val="accent4">
              <a:lumMod val="20000"/>
              <a:lumOff val="80000"/>
            </a:schemeClr>
          </a:solidFill>
          <a:ln w="19050">
            <a:solidFill>
              <a:srgbClr val="000000"/>
            </a:solidFill>
            <a:round/>
            <a:headEnd/>
            <a:tailEnd/>
          </a:ln>
        </p:spPr>
        <p:txBody>
          <a:bodyPr>
            <a:prstTxWarp prst="textNoShape">
              <a:avLst/>
            </a:prstTxWarp>
          </a:bodyPr>
          <a:lstStyle/>
          <a:p>
            <a:endParaRPr lang="en-US"/>
          </a:p>
        </p:txBody>
      </p:sp>
      <p:sp>
        <p:nvSpPr>
          <p:cNvPr id="30740" name="Oval 20"/>
          <p:cNvSpPr>
            <a:spLocks noChangeArrowheads="1"/>
          </p:cNvSpPr>
          <p:nvPr/>
        </p:nvSpPr>
        <p:spPr bwMode="auto">
          <a:xfrm>
            <a:off x="2581275" y="3188970"/>
            <a:ext cx="812800" cy="812800"/>
          </a:xfrm>
          <a:prstGeom prst="ellipse">
            <a:avLst/>
          </a:prstGeom>
          <a:solidFill>
            <a:schemeClr val="accent4"/>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41" name="Oval 21"/>
          <p:cNvSpPr>
            <a:spLocks noChangeArrowheads="1"/>
          </p:cNvSpPr>
          <p:nvPr/>
        </p:nvSpPr>
        <p:spPr bwMode="auto">
          <a:xfrm>
            <a:off x="4810125" y="3176270"/>
            <a:ext cx="812800" cy="812800"/>
          </a:xfrm>
          <a:prstGeom prst="ellipse">
            <a:avLst/>
          </a:prstGeom>
          <a:solidFill>
            <a:schemeClr val="accent4"/>
          </a:solid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42" name="Text Box 22"/>
          <p:cNvSpPr txBox="1">
            <a:spLocks noChangeArrowheads="1"/>
          </p:cNvSpPr>
          <p:nvPr/>
        </p:nvSpPr>
        <p:spPr bwMode="auto">
          <a:xfrm>
            <a:off x="4867275" y="3414395"/>
            <a:ext cx="727075" cy="336550"/>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Verify</a:t>
            </a:r>
            <a:endParaRPr lang="en-US" sz="1600">
              <a:latin typeface="Times" pitchFamily="-109" charset="0"/>
            </a:endParaRPr>
          </a:p>
        </p:txBody>
      </p:sp>
      <p:sp>
        <p:nvSpPr>
          <p:cNvPr id="30743" name="Text Box 23"/>
          <p:cNvSpPr txBox="1">
            <a:spLocks noChangeArrowheads="1"/>
          </p:cNvSpPr>
          <p:nvPr/>
        </p:nvSpPr>
        <p:spPr bwMode="auto">
          <a:xfrm>
            <a:off x="2709863" y="3433445"/>
            <a:ext cx="552450" cy="336550"/>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Sign</a:t>
            </a:r>
            <a:endParaRPr lang="en-US" sz="1600">
              <a:latin typeface="Times" pitchFamily="-109" charset="0"/>
            </a:endParaRPr>
          </a:p>
        </p:txBody>
      </p:sp>
      <p:sp>
        <p:nvSpPr>
          <p:cNvPr id="30744" name="Text Box 24"/>
          <p:cNvSpPr txBox="1">
            <a:spLocks noChangeArrowheads="1"/>
          </p:cNvSpPr>
          <p:nvPr/>
        </p:nvSpPr>
        <p:spPr bwMode="auto">
          <a:xfrm>
            <a:off x="2419350" y="4150995"/>
            <a:ext cx="1206500" cy="581025"/>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Sender’s</a:t>
            </a:r>
          </a:p>
          <a:p>
            <a:pPr algn="ctr"/>
            <a:r>
              <a:rPr lang="en-US" sz="1600">
                <a:latin typeface="Trebuchet MS" pitchFamily="-109" charset="0"/>
              </a:rPr>
              <a:t>private key</a:t>
            </a:r>
            <a:endParaRPr lang="en-US" sz="1600">
              <a:latin typeface="Times" pitchFamily="-109" charset="0"/>
            </a:endParaRPr>
          </a:p>
        </p:txBody>
      </p:sp>
      <p:sp>
        <p:nvSpPr>
          <p:cNvPr id="30745" name="Text Box 25"/>
          <p:cNvSpPr txBox="1">
            <a:spLocks noChangeArrowheads="1"/>
          </p:cNvSpPr>
          <p:nvPr/>
        </p:nvSpPr>
        <p:spPr bwMode="auto">
          <a:xfrm>
            <a:off x="4662488" y="4182745"/>
            <a:ext cx="1114425" cy="581025"/>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Sender’s</a:t>
            </a:r>
          </a:p>
          <a:p>
            <a:pPr algn="ctr"/>
            <a:r>
              <a:rPr lang="en-US" sz="1600">
                <a:latin typeface="Trebuchet MS" pitchFamily="-109" charset="0"/>
              </a:rPr>
              <a:t>public key</a:t>
            </a:r>
            <a:endParaRPr lang="en-US" sz="1600">
              <a:latin typeface="Times" pitchFamily="-109" charset="0"/>
            </a:endParaRPr>
          </a:p>
        </p:txBody>
      </p:sp>
      <p:sp>
        <p:nvSpPr>
          <p:cNvPr id="30746" name="Text Box 26"/>
          <p:cNvSpPr txBox="1">
            <a:spLocks noChangeArrowheads="1"/>
          </p:cNvSpPr>
          <p:nvPr/>
        </p:nvSpPr>
        <p:spPr bwMode="auto">
          <a:xfrm>
            <a:off x="969963" y="3395345"/>
            <a:ext cx="806450" cy="336550"/>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Sender</a:t>
            </a:r>
            <a:endParaRPr lang="en-US" sz="1600">
              <a:latin typeface="Times" pitchFamily="-109" charset="0"/>
            </a:endParaRPr>
          </a:p>
        </p:txBody>
      </p:sp>
      <p:sp>
        <p:nvSpPr>
          <p:cNvPr id="30747" name="Text Box 27"/>
          <p:cNvSpPr txBox="1">
            <a:spLocks noChangeArrowheads="1"/>
          </p:cNvSpPr>
          <p:nvPr/>
        </p:nvSpPr>
        <p:spPr bwMode="auto">
          <a:xfrm>
            <a:off x="6351588" y="3420745"/>
            <a:ext cx="971550" cy="336550"/>
          </a:xfrm>
          <a:prstGeom prst="rect">
            <a:avLst/>
          </a:prstGeom>
          <a:noFill/>
          <a:ln w="12700">
            <a:noFill/>
            <a:miter lim="800000"/>
            <a:headEnd type="none" w="sm" len="sm"/>
            <a:tailEnd type="none" w="sm" len="sm"/>
          </a:ln>
          <a:effectLst/>
        </p:spPr>
        <p:txBody>
          <a:bodyPr wrap="none">
            <a:prstTxWarp prst="textNoShape">
              <a:avLst/>
            </a:prstTxWarp>
            <a:spAutoFit/>
          </a:bodyPr>
          <a:lstStyle/>
          <a:p>
            <a:pPr algn="ctr"/>
            <a:r>
              <a:rPr lang="en-US" sz="1600">
                <a:latin typeface="Trebuchet MS" pitchFamily="-109" charset="0"/>
              </a:rPr>
              <a:t>Receiver</a:t>
            </a:r>
            <a:endParaRPr lang="en-US" sz="1600">
              <a:latin typeface="Times" pitchFamily="-109" charset="0"/>
            </a:endParaRPr>
          </a:p>
        </p:txBody>
      </p:sp>
      <p:sp>
        <p:nvSpPr>
          <p:cNvPr id="30748" name="Line 28"/>
          <p:cNvSpPr>
            <a:spLocks noChangeShapeType="1"/>
          </p:cNvSpPr>
          <p:nvPr/>
        </p:nvSpPr>
        <p:spPr bwMode="auto">
          <a:xfrm>
            <a:off x="2066925" y="3582670"/>
            <a:ext cx="520700" cy="0"/>
          </a:xfrm>
          <a:prstGeom prst="line">
            <a:avLst/>
          </a:prstGeom>
          <a:noFill/>
          <a:ln w="12700">
            <a:solidFill>
              <a:schemeClr val="tx1"/>
            </a:solidFill>
            <a:round/>
            <a:headEnd type="none" w="sm" len="sm"/>
            <a:tailEnd type="triangle" w="med" len="med"/>
          </a:ln>
          <a:effectLst/>
        </p:spPr>
        <p:txBody>
          <a:bodyPr wrap="none" anchor="ctr">
            <a:prstTxWarp prst="textNoShape">
              <a:avLst/>
            </a:prstTxWarp>
          </a:bodyPr>
          <a:lstStyle/>
          <a:p>
            <a:endParaRPr lang="en-US"/>
          </a:p>
        </p:txBody>
      </p:sp>
      <p:sp>
        <p:nvSpPr>
          <p:cNvPr id="30749" name="Line 29"/>
          <p:cNvSpPr>
            <a:spLocks noChangeShapeType="1"/>
          </p:cNvSpPr>
          <p:nvPr/>
        </p:nvSpPr>
        <p:spPr bwMode="auto">
          <a:xfrm>
            <a:off x="3413125" y="3595370"/>
            <a:ext cx="1397000" cy="0"/>
          </a:xfrm>
          <a:prstGeom prst="line">
            <a:avLst/>
          </a:prstGeom>
          <a:noFill/>
          <a:ln w="19050">
            <a:solidFill>
              <a:schemeClr val="tx1"/>
            </a:solidFill>
            <a:round/>
            <a:headEnd type="none" w="sm" len="sm"/>
            <a:tailEnd type="triangle" w="med" len="med"/>
          </a:ln>
          <a:effectLst/>
        </p:spPr>
        <p:txBody>
          <a:bodyPr wrap="none" anchor="ctr">
            <a:prstTxWarp prst="textNoShape">
              <a:avLst/>
            </a:prstTxWarp>
          </a:bodyPr>
          <a:lstStyle/>
          <a:p>
            <a:endParaRPr lang="en-US"/>
          </a:p>
        </p:txBody>
      </p:sp>
      <p:sp>
        <p:nvSpPr>
          <p:cNvPr id="30750" name="Line 30"/>
          <p:cNvSpPr>
            <a:spLocks noChangeShapeType="1"/>
          </p:cNvSpPr>
          <p:nvPr/>
        </p:nvSpPr>
        <p:spPr bwMode="auto">
          <a:xfrm>
            <a:off x="5622925" y="3582670"/>
            <a:ext cx="520700" cy="0"/>
          </a:xfrm>
          <a:prstGeom prst="line">
            <a:avLst/>
          </a:prstGeom>
          <a:noFill/>
          <a:ln w="12700">
            <a:solidFill>
              <a:schemeClr val="tx1"/>
            </a:solidFill>
            <a:round/>
            <a:headEnd type="none" w="sm" len="sm"/>
            <a:tailEnd type="triangle" w="med" len="med"/>
          </a:ln>
          <a:effectLst/>
        </p:spPr>
        <p:txBody>
          <a:bodyPr wrap="none" anchor="ctr">
            <a:prstTxWarp prst="textNoShape">
              <a:avLst/>
            </a:prstTxWarp>
          </a:bodyPr>
          <a:lstStyle/>
          <a:p>
            <a:endParaRPr lang="en-U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Monitoring activity</a:t>
            </a:r>
          </a:p>
        </p:txBody>
      </p:sp>
      <p:sp>
        <p:nvSpPr>
          <p:cNvPr id="60419" name="Rectangle 3"/>
          <p:cNvSpPr>
            <a:spLocks noGrp="1" noChangeArrowheads="1"/>
          </p:cNvSpPr>
          <p:nvPr>
            <p:ph idx="1"/>
          </p:nvPr>
        </p:nvSpPr>
        <p:spPr/>
        <p:txBody>
          <a:bodyPr/>
          <a:lstStyle/>
          <a:p>
            <a:r>
              <a:rPr lang="en-US" dirty="0"/>
              <a:t>Audit trail analysis</a:t>
            </a:r>
          </a:p>
          <a:p>
            <a:pPr lvl="1"/>
            <a:r>
              <a:rPr lang="en-US" dirty="0"/>
              <a:t>Time and date stamp all transactions</a:t>
            </a:r>
          </a:p>
          <a:p>
            <a:r>
              <a:rPr lang="en-US" dirty="0"/>
              <a:t>Monitor a sequence of queries</a:t>
            </a:r>
          </a:p>
          <a:p>
            <a:pPr lvl="1"/>
            <a:r>
              <a:rPr lang="en-US" dirty="0"/>
              <a:t>Tracker queries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Tracker queries</a:t>
            </a:r>
          </a:p>
        </p:txBody>
      </p:sp>
      <p:sp>
        <p:nvSpPr>
          <p:cNvPr id="61443" name="Rectangle 3"/>
          <p:cNvSpPr>
            <a:spLocks noGrp="1" noChangeArrowheads="1"/>
          </p:cNvSpPr>
          <p:nvPr>
            <p:ph sz="half" idx="1"/>
          </p:nvPr>
        </p:nvSpPr>
        <p:spPr>
          <a:xfrm>
            <a:off x="628650" y="2106930"/>
            <a:ext cx="4054475" cy="3962400"/>
          </a:xfrm>
        </p:spPr>
        <p:txBody>
          <a:bodyPr>
            <a:normAutofit fontScale="92500" lnSpcReduction="10000"/>
          </a:bodyPr>
          <a:lstStyle/>
          <a:p>
            <a:pPr>
              <a:buFontTx/>
              <a:buNone/>
            </a:pPr>
            <a:r>
              <a:rPr lang="en-US" sz="1600" dirty="0">
                <a:latin typeface="Courier New" pitchFamily="-109" charset="0"/>
              </a:rPr>
              <a:t>SELECT COUNT(*) FROM faculty</a:t>
            </a:r>
          </a:p>
          <a:p>
            <a:pPr>
              <a:buFontTx/>
              <a:buNone/>
            </a:pPr>
            <a:r>
              <a:rPr lang="en-US" sz="1600" dirty="0">
                <a:latin typeface="Courier New" pitchFamily="-109" charset="0"/>
              </a:rPr>
              <a:t>	WHERE </a:t>
            </a:r>
            <a:r>
              <a:rPr lang="en-US" sz="1600" dirty="0" err="1">
                <a:latin typeface="Courier New" pitchFamily="-109" charset="0"/>
              </a:rPr>
              <a:t>dept</a:t>
            </a:r>
            <a:r>
              <a:rPr lang="en-US" sz="1600" dirty="0">
                <a:latin typeface="Courier New" pitchFamily="-109" charset="0"/>
              </a:rPr>
              <a:t> = 'MIS'</a:t>
            </a:r>
          </a:p>
          <a:p>
            <a:pPr>
              <a:buFontTx/>
              <a:buNone/>
            </a:pPr>
            <a:r>
              <a:rPr lang="en-US" sz="1600" dirty="0">
                <a:latin typeface="Courier New" pitchFamily="-109" charset="0"/>
              </a:rPr>
              <a:t>	AND age &gt;= 40 and age &lt;= 50;</a:t>
            </a:r>
          </a:p>
          <a:p>
            <a:pPr>
              <a:buFontTx/>
              <a:buNone/>
            </a:pPr>
            <a:r>
              <a:rPr lang="en-US" sz="1600" b="1" dirty="0">
                <a:solidFill>
                  <a:schemeClr val="hlink"/>
                </a:solidFill>
                <a:latin typeface="Courier New" pitchFamily="-109" charset="0"/>
              </a:rPr>
              <a:t>10</a:t>
            </a:r>
            <a:endParaRPr lang="en-US" sz="1600" dirty="0">
              <a:latin typeface="Courier New" pitchFamily="-109" charset="0"/>
            </a:endParaRPr>
          </a:p>
          <a:p>
            <a:pPr>
              <a:buFontTx/>
              <a:buNone/>
            </a:pPr>
            <a:endParaRPr lang="en-US" sz="1600" dirty="0">
              <a:latin typeface="Courier New" pitchFamily="-109" charset="0"/>
            </a:endParaRPr>
          </a:p>
          <a:p>
            <a:pPr>
              <a:buFontTx/>
              <a:buNone/>
            </a:pPr>
            <a:r>
              <a:rPr lang="en-US" sz="1600" dirty="0">
                <a:latin typeface="Courier New" pitchFamily="-109" charset="0"/>
              </a:rPr>
              <a:t>SELECT COUNT(*) FROM faculty</a:t>
            </a:r>
          </a:p>
          <a:p>
            <a:pPr>
              <a:buFontTx/>
              <a:buNone/>
            </a:pPr>
            <a:r>
              <a:rPr lang="en-US" sz="1600" dirty="0">
                <a:latin typeface="Courier New" pitchFamily="-109" charset="0"/>
              </a:rPr>
              <a:t>	WHERE </a:t>
            </a:r>
            <a:r>
              <a:rPr lang="en-US" sz="1600" dirty="0" err="1">
                <a:latin typeface="Courier New" pitchFamily="-109" charset="0"/>
              </a:rPr>
              <a:t>dept</a:t>
            </a:r>
            <a:r>
              <a:rPr lang="en-US" sz="1600" dirty="0">
                <a:latin typeface="Courier New" pitchFamily="-109" charset="0"/>
              </a:rPr>
              <a:t> = 'MIS'</a:t>
            </a:r>
          </a:p>
          <a:p>
            <a:pPr>
              <a:buFontTx/>
              <a:buNone/>
            </a:pPr>
            <a:r>
              <a:rPr lang="en-US" sz="1600" dirty="0">
                <a:latin typeface="Courier New" pitchFamily="-109" charset="0"/>
              </a:rPr>
              <a:t>	AND age &gt;= 40 and age &lt;= 50</a:t>
            </a:r>
          </a:p>
          <a:p>
            <a:pPr>
              <a:buFontTx/>
              <a:buNone/>
            </a:pPr>
            <a:r>
              <a:rPr lang="en-US" sz="1600" dirty="0">
                <a:latin typeface="Courier New" pitchFamily="-109" charset="0"/>
              </a:rPr>
              <a:t>	AND </a:t>
            </a:r>
            <a:r>
              <a:rPr lang="en-US" sz="1600" dirty="0" err="1">
                <a:latin typeface="Courier New" pitchFamily="-109" charset="0"/>
              </a:rPr>
              <a:t>degree_from</a:t>
            </a:r>
            <a:r>
              <a:rPr lang="en-US" sz="1600" dirty="0">
                <a:latin typeface="Courier New" pitchFamily="-109" charset="0"/>
              </a:rPr>
              <a:t> = 'Minnesota';</a:t>
            </a:r>
          </a:p>
          <a:p>
            <a:pPr>
              <a:buFontTx/>
              <a:buNone/>
            </a:pPr>
            <a:r>
              <a:rPr lang="en-US" sz="1600" b="1" dirty="0">
                <a:solidFill>
                  <a:schemeClr val="hlink"/>
                </a:solidFill>
                <a:latin typeface="Courier New" pitchFamily="-109" charset="0"/>
              </a:rPr>
              <a:t>2</a:t>
            </a:r>
            <a:endParaRPr lang="en-US" sz="1600" dirty="0">
              <a:latin typeface="Courier New" pitchFamily="-109" charset="0"/>
            </a:endParaRPr>
          </a:p>
          <a:p>
            <a:pPr>
              <a:buFontTx/>
              <a:buNone/>
            </a:pPr>
            <a:endParaRPr lang="en-US" sz="1600" dirty="0">
              <a:latin typeface="Courier New" pitchFamily="-109" charset="0"/>
            </a:endParaRPr>
          </a:p>
        </p:txBody>
      </p:sp>
      <p:sp>
        <p:nvSpPr>
          <p:cNvPr id="61444" name="Rectangle 4"/>
          <p:cNvSpPr>
            <a:spLocks noGrp="1" noChangeArrowheads="1"/>
          </p:cNvSpPr>
          <p:nvPr>
            <p:ph sz="half" idx="2"/>
          </p:nvPr>
        </p:nvSpPr>
        <p:spPr>
          <a:xfrm>
            <a:off x="4843462" y="2106930"/>
            <a:ext cx="3911600" cy="3962400"/>
          </a:xfrm>
        </p:spPr>
        <p:txBody>
          <a:bodyPr>
            <a:normAutofit fontScale="92500" lnSpcReduction="10000"/>
          </a:bodyPr>
          <a:lstStyle/>
          <a:p>
            <a:pPr>
              <a:lnSpc>
                <a:spcPct val="90000"/>
              </a:lnSpc>
              <a:buFontTx/>
              <a:buNone/>
            </a:pPr>
            <a:r>
              <a:rPr lang="en-US" sz="1600">
                <a:latin typeface="Courier New" pitchFamily="-109" charset="0"/>
              </a:rPr>
              <a:t>SELECT COUNT(*) FROM faculty</a:t>
            </a:r>
          </a:p>
          <a:p>
            <a:pPr>
              <a:lnSpc>
                <a:spcPct val="90000"/>
              </a:lnSpc>
              <a:buFontTx/>
              <a:buNone/>
            </a:pPr>
            <a:r>
              <a:rPr lang="en-US" sz="1600">
                <a:latin typeface="Courier New" pitchFamily="-109" charset="0"/>
              </a:rPr>
              <a:t>	WHERE dept = 'MIS'</a:t>
            </a:r>
          </a:p>
          <a:p>
            <a:pPr>
              <a:lnSpc>
                <a:spcPct val="90000"/>
              </a:lnSpc>
              <a:buFontTx/>
              <a:buNone/>
            </a:pPr>
            <a:r>
              <a:rPr lang="en-US" sz="1600">
                <a:latin typeface="Courier New" pitchFamily="-109" charset="0"/>
              </a:rPr>
              <a:t>	AND age &gt;= 40 and age &lt;= 50</a:t>
            </a:r>
          </a:p>
          <a:p>
            <a:pPr>
              <a:lnSpc>
                <a:spcPct val="90000"/>
              </a:lnSpc>
              <a:buFontTx/>
              <a:buNone/>
            </a:pPr>
            <a:r>
              <a:rPr lang="en-US" sz="1600">
                <a:latin typeface="Courier New" pitchFamily="-109" charset="0"/>
              </a:rPr>
              <a:t>	AND degree_from = 'Minnesota'</a:t>
            </a:r>
          </a:p>
          <a:p>
            <a:pPr>
              <a:lnSpc>
                <a:spcPct val="90000"/>
              </a:lnSpc>
              <a:buFontTx/>
              <a:buNone/>
            </a:pPr>
            <a:r>
              <a:rPr lang="en-US" sz="1600">
                <a:latin typeface="Courier New" pitchFamily="-109" charset="0"/>
              </a:rPr>
              <a:t>	AND marital_status = 'S';</a:t>
            </a:r>
          </a:p>
          <a:p>
            <a:pPr>
              <a:lnSpc>
                <a:spcPct val="90000"/>
              </a:lnSpc>
              <a:buFontTx/>
              <a:buNone/>
            </a:pPr>
            <a:r>
              <a:rPr lang="en-US" sz="1600" b="1">
                <a:solidFill>
                  <a:schemeClr val="hlink"/>
                </a:solidFill>
                <a:latin typeface="Courier New" pitchFamily="-109" charset="0"/>
              </a:rPr>
              <a:t>1</a:t>
            </a:r>
            <a:endParaRPr lang="en-US" sz="1600">
              <a:latin typeface="Courier New" pitchFamily="-109" charset="0"/>
            </a:endParaRPr>
          </a:p>
          <a:p>
            <a:pPr>
              <a:lnSpc>
                <a:spcPct val="90000"/>
              </a:lnSpc>
              <a:buFontTx/>
              <a:buNone/>
            </a:pPr>
            <a:endParaRPr lang="en-US" sz="1600">
              <a:latin typeface="Courier New" pitchFamily="-109" charset="0"/>
            </a:endParaRPr>
          </a:p>
          <a:p>
            <a:pPr>
              <a:lnSpc>
                <a:spcPct val="90000"/>
              </a:lnSpc>
              <a:buFontTx/>
              <a:buNone/>
            </a:pPr>
            <a:r>
              <a:rPr lang="en-US" sz="1600">
                <a:latin typeface="Courier New" pitchFamily="-109" charset="0"/>
              </a:rPr>
              <a:t>SELECT AVG(SALARY) FROM faculty</a:t>
            </a:r>
          </a:p>
          <a:p>
            <a:pPr>
              <a:lnSpc>
                <a:spcPct val="90000"/>
              </a:lnSpc>
              <a:buFontTx/>
              <a:buNone/>
            </a:pPr>
            <a:r>
              <a:rPr lang="en-US" sz="1600">
                <a:latin typeface="Courier New" pitchFamily="-109" charset="0"/>
              </a:rPr>
              <a:t>	WHERE dept = 'MIS'</a:t>
            </a:r>
          </a:p>
          <a:p>
            <a:pPr>
              <a:lnSpc>
                <a:spcPct val="90000"/>
              </a:lnSpc>
              <a:buFontTx/>
              <a:buNone/>
            </a:pPr>
            <a:r>
              <a:rPr lang="en-US" sz="1600">
                <a:latin typeface="Courier New" pitchFamily="-109" charset="0"/>
              </a:rPr>
              <a:t>	AND age &gt;= 40 and age &lt;= 50</a:t>
            </a:r>
          </a:p>
          <a:p>
            <a:pPr>
              <a:lnSpc>
                <a:spcPct val="90000"/>
              </a:lnSpc>
              <a:buFontTx/>
              <a:buNone/>
            </a:pPr>
            <a:r>
              <a:rPr lang="en-US" sz="1600">
                <a:latin typeface="Courier New" pitchFamily="-109" charset="0"/>
              </a:rPr>
              <a:t>	AND degree_from = 'Minnesota'</a:t>
            </a:r>
          </a:p>
          <a:p>
            <a:pPr>
              <a:lnSpc>
                <a:spcPct val="90000"/>
              </a:lnSpc>
              <a:buFontTx/>
              <a:buNone/>
            </a:pPr>
            <a:r>
              <a:rPr lang="en-US" sz="1600">
                <a:latin typeface="Courier New" pitchFamily="-109" charset="0"/>
              </a:rPr>
              <a:t>	AND marital_status = 'S';</a:t>
            </a:r>
          </a:p>
          <a:p>
            <a:pPr>
              <a:lnSpc>
                <a:spcPct val="90000"/>
              </a:lnSpc>
              <a:buFontTx/>
              <a:buNone/>
            </a:pPr>
            <a:r>
              <a:rPr lang="en-US" sz="1600" b="1">
                <a:solidFill>
                  <a:schemeClr val="hlink"/>
                </a:solidFill>
                <a:latin typeface="Courier New" pitchFamily="-109" charset="0"/>
              </a:rPr>
              <a:t>85,000</a:t>
            </a:r>
            <a:endParaRPr lang="en-US" sz="1600">
              <a:latin typeface="Courier New" pitchFamily="-109" charset="0"/>
            </a:endParaRPr>
          </a:p>
          <a:p>
            <a:pPr>
              <a:lnSpc>
                <a:spcPct val="90000"/>
              </a:lnSpc>
              <a:buFontTx/>
              <a:buNone/>
            </a:pPr>
            <a:endParaRPr lang="en-US" sz="1600">
              <a:latin typeface="Courier" pitchFamily="-109" charset="0"/>
            </a:endParaRPr>
          </a:p>
          <a:p>
            <a:pPr>
              <a:lnSpc>
                <a:spcPct val="90000"/>
              </a:lnSpc>
            </a:pPr>
            <a:endParaRPr lang="en-US" sz="1600">
              <a:latin typeface="Courier" pitchFamily="-109"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Physical Integrity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78133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Hard drive shredder</a:t>
            </a:r>
          </a:p>
        </p:txBody>
      </p:sp>
      <p:sp>
        <p:nvSpPr>
          <p:cNvPr id="4" name="Content Placeholder 3"/>
          <p:cNvSpPr>
            <a:spLocks noGrp="1"/>
          </p:cNvSpPr>
          <p:nvPr>
            <p:ph idx="1"/>
          </p:nvPr>
        </p:nvSpPr>
        <p:spPr/>
        <p:txBody>
          <a:bodyPr/>
          <a:lstStyle/>
          <a:p>
            <a:endParaRPr lang="en-US"/>
          </a:p>
        </p:txBody>
      </p:sp>
      <p:pic>
        <p:nvPicPr>
          <p:cNvPr id="7" name="Picture 6"/>
          <p:cNvPicPr>
            <a:picLocks noChangeAspect="1"/>
          </p:cNvPicPr>
          <p:nvPr/>
        </p:nvPicPr>
        <p:blipFill>
          <a:blip r:embed="rId2"/>
          <a:stretch>
            <a:fillRect/>
          </a:stretch>
        </p:blipFill>
        <p:spPr>
          <a:xfrm>
            <a:off x="628650" y="1825625"/>
            <a:ext cx="4443154" cy="4295050"/>
          </a:xfrm>
          <a:prstGeom prst="rect">
            <a:avLst/>
          </a:prstGeom>
        </p:spPr>
      </p:pic>
    </p:spTree>
    <p:extLst>
      <p:ext uri="{BB962C8B-B14F-4D97-AF65-F5344CB8AC3E}">
        <p14:creationId xmlns:p14="http://schemas.microsoft.com/office/powerpoint/2010/main" val="18062583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 access</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628650" y="1825625"/>
            <a:ext cx="7721600" cy="4346975"/>
          </a:xfrm>
          <a:prstGeom prst="rect">
            <a:avLst/>
          </a:prstGeom>
        </p:spPr>
      </p:pic>
    </p:spTree>
    <p:extLst>
      <p:ext uri="{BB962C8B-B14F-4D97-AF65-F5344CB8AC3E}">
        <p14:creationId xmlns:p14="http://schemas.microsoft.com/office/powerpoint/2010/main" val="1875579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dirty="0"/>
              <a:t>Conclusion</a:t>
            </a:r>
          </a:p>
        </p:txBody>
      </p:sp>
      <p:sp>
        <p:nvSpPr>
          <p:cNvPr id="75779" name="Rectangle 3"/>
          <p:cNvSpPr>
            <a:spLocks noGrp="1" noChangeArrowheads="1"/>
          </p:cNvSpPr>
          <p:nvPr>
            <p:ph idx="1"/>
          </p:nvPr>
        </p:nvSpPr>
        <p:spPr/>
        <p:txBody>
          <a:bodyPr/>
          <a:lstStyle/>
          <a:p>
            <a:r>
              <a:rPr lang="en-US" dirty="0"/>
              <a:t>Data integrity is essential for quality decision making</a:t>
            </a:r>
          </a:p>
          <a:p>
            <a:r>
              <a:rPr lang="en-US" dirty="0"/>
              <a:t>Many actions need to be taken to ensure high levels of data integrity</a:t>
            </a:r>
          </a:p>
          <a:p>
            <a:pPr lvl="1"/>
            <a:r>
              <a:rPr lang="en-US" dirty="0"/>
              <a:t>Protecting existence</a:t>
            </a:r>
          </a:p>
          <a:p>
            <a:pPr lvl="1"/>
            <a:r>
              <a:rPr lang="en-US" dirty="0"/>
              <a:t>Authentication</a:t>
            </a:r>
          </a:p>
          <a:p>
            <a:pPr lvl="1"/>
            <a:r>
              <a:rPr lang="en-US" dirty="0"/>
              <a:t>Backup and recovery</a:t>
            </a:r>
          </a:p>
          <a:p>
            <a:pPr lvl="1"/>
            <a:r>
              <a:rPr lang="en-US" dirty="0"/>
              <a:t>Encryption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Goals of data integrity</a:t>
            </a:r>
          </a:p>
        </p:txBody>
      </p:sp>
      <p:sp>
        <p:nvSpPr>
          <p:cNvPr id="9219" name="Rectangle 3"/>
          <p:cNvSpPr>
            <a:spLocks noGrp="1" noChangeArrowheads="1"/>
          </p:cNvSpPr>
          <p:nvPr>
            <p:ph idx="1"/>
          </p:nvPr>
        </p:nvSpPr>
        <p:spPr/>
        <p:txBody>
          <a:bodyPr/>
          <a:lstStyle/>
          <a:p>
            <a:r>
              <a:rPr lang="en-US" dirty="0"/>
              <a:t>Maintaining quality</a:t>
            </a:r>
          </a:p>
          <a:p>
            <a:pPr lvl="1"/>
            <a:r>
              <a:rPr lang="en-US" dirty="0"/>
              <a:t>Update authorization</a:t>
            </a:r>
          </a:p>
          <a:p>
            <a:pPr lvl="1"/>
            <a:r>
              <a:rPr lang="en-US" dirty="0"/>
              <a:t>Integrity constraints</a:t>
            </a:r>
          </a:p>
          <a:p>
            <a:pPr lvl="1"/>
            <a:r>
              <a:rPr lang="en-US" dirty="0"/>
              <a:t>Data validation</a:t>
            </a:r>
          </a:p>
          <a:p>
            <a:pPr lvl="1"/>
            <a:r>
              <a:rPr lang="en-US" dirty="0"/>
              <a:t>Concurrent update control</a:t>
            </a:r>
          </a:p>
        </p:txBody>
      </p:sp>
    </p:spTree>
    <p:extLst>
      <p:ext uri="{BB962C8B-B14F-4D97-AF65-F5344CB8AC3E}">
        <p14:creationId xmlns:p14="http://schemas.microsoft.com/office/powerpoint/2010/main" val="383994946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Goals of data integrity</a:t>
            </a:r>
          </a:p>
        </p:txBody>
      </p:sp>
      <p:sp>
        <p:nvSpPr>
          <p:cNvPr id="9219" name="Rectangle 3"/>
          <p:cNvSpPr>
            <a:spLocks noGrp="1" noChangeArrowheads="1"/>
          </p:cNvSpPr>
          <p:nvPr>
            <p:ph idx="1"/>
          </p:nvPr>
        </p:nvSpPr>
        <p:spPr/>
        <p:txBody>
          <a:bodyPr/>
          <a:lstStyle/>
          <a:p>
            <a:r>
              <a:rPr lang="en-US" dirty="0"/>
              <a:t>Ensuring confidentiality</a:t>
            </a:r>
          </a:p>
          <a:p>
            <a:pPr lvl="1"/>
            <a:r>
              <a:rPr lang="en-US" dirty="0"/>
              <a:t>Data access control</a:t>
            </a:r>
          </a:p>
          <a:p>
            <a:pPr lvl="1"/>
            <a:r>
              <a:rPr lang="en-US" dirty="0"/>
              <a:t>Encryption</a:t>
            </a:r>
          </a:p>
        </p:txBody>
      </p:sp>
    </p:spTree>
    <p:extLst>
      <p:ext uri="{BB962C8B-B14F-4D97-AF65-F5344CB8AC3E}">
        <p14:creationId xmlns:p14="http://schemas.microsoft.com/office/powerpoint/2010/main" val="54401974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Strategies for data integrity</a:t>
            </a:r>
          </a:p>
        </p:txBody>
      </p:sp>
      <p:sp>
        <p:nvSpPr>
          <p:cNvPr id="8195" name="Rectangle 3"/>
          <p:cNvSpPr>
            <a:spLocks noGrp="1" noChangeArrowheads="1"/>
          </p:cNvSpPr>
          <p:nvPr>
            <p:ph idx="1"/>
          </p:nvPr>
        </p:nvSpPr>
        <p:spPr/>
        <p:txBody>
          <a:bodyPr/>
          <a:lstStyle/>
          <a:p>
            <a:r>
              <a:rPr lang="en-US"/>
              <a:t>Legal</a:t>
            </a:r>
          </a:p>
          <a:p>
            <a:pPr lvl="1"/>
            <a:r>
              <a:rPr lang="en-US"/>
              <a:t>Privacy laws</a:t>
            </a:r>
          </a:p>
          <a:p>
            <a:r>
              <a:rPr lang="en-US"/>
              <a:t>Administrative</a:t>
            </a:r>
          </a:p>
          <a:p>
            <a:pPr lvl="1"/>
            <a:r>
              <a:rPr lang="en-US"/>
              <a:t>Storing database backups in a locked vault</a:t>
            </a:r>
          </a:p>
          <a:p>
            <a:r>
              <a:rPr lang="en-US"/>
              <a:t>Technical</a:t>
            </a:r>
          </a:p>
          <a:p>
            <a:pPr lvl="1"/>
            <a:r>
              <a:rPr lang="en-US"/>
              <a:t>Using the DBMS to enforce referential integrity constraint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488" tIns="44450" rIns="90488" bIns="44450" anchor="ctr"/>
          <a:lstStyle/>
          <a:p>
            <a:r>
              <a:rPr lang="en-US" dirty="0"/>
              <a:t>Transaction processing</a:t>
            </a:r>
          </a:p>
        </p:txBody>
      </p:sp>
      <p:sp>
        <p:nvSpPr>
          <p:cNvPr id="10243" name="Rectangle 3"/>
          <p:cNvSpPr>
            <a:spLocks noGrp="1" noChangeArrowheads="1"/>
          </p:cNvSpPr>
          <p:nvPr>
            <p:ph idx="1"/>
          </p:nvPr>
        </p:nvSpPr>
        <p:spPr>
          <a:xfrm>
            <a:off x="746125" y="1772920"/>
            <a:ext cx="7769225" cy="4113213"/>
          </a:xfrm>
          <a:noFill/>
          <a:ln/>
        </p:spPr>
        <p:txBody>
          <a:bodyPr lIns="90488" tIns="44450" rIns="90488" bIns="44450"/>
          <a:lstStyle/>
          <a:p>
            <a:pPr>
              <a:lnSpc>
                <a:spcPct val="90000"/>
              </a:lnSpc>
            </a:pPr>
            <a:r>
              <a:rPr lang="en-US" sz="2800" dirty="0"/>
              <a:t>A transaction is a series of actions to be taken on the database such that they must be entirely completed or aborted</a:t>
            </a:r>
          </a:p>
          <a:p>
            <a:pPr>
              <a:lnSpc>
                <a:spcPct val="90000"/>
              </a:lnSpc>
            </a:pPr>
            <a:r>
              <a:rPr lang="en-US" sz="2800" dirty="0"/>
              <a:t>A transaction is a logical unit of work</a:t>
            </a:r>
          </a:p>
          <a:p>
            <a:pPr>
              <a:lnSpc>
                <a:spcPct val="90000"/>
              </a:lnSpc>
            </a:pPr>
            <a:r>
              <a:rPr lang="en-US" sz="2800" dirty="0"/>
              <a:t>Example</a:t>
            </a:r>
          </a:p>
          <a:p>
            <a:pPr lvl="1">
              <a:lnSpc>
                <a:spcPct val="90000"/>
              </a:lnSpc>
              <a:buClr>
                <a:schemeClr val="tx1"/>
              </a:buClr>
              <a:buFont typeface="Wingdings" pitchFamily="-109" charset="2"/>
              <a:buNone/>
            </a:pPr>
            <a:r>
              <a:rPr lang="en-US" sz="2000" dirty="0">
                <a:latin typeface="Courier New" pitchFamily="-109" charset="0"/>
              </a:rPr>
              <a:t>BEGIN TRANSACTION;</a:t>
            </a:r>
          </a:p>
          <a:p>
            <a:pPr lvl="1">
              <a:lnSpc>
                <a:spcPct val="90000"/>
              </a:lnSpc>
              <a:buClr>
                <a:schemeClr val="tx1"/>
              </a:buClr>
              <a:buFont typeface="Wingdings" pitchFamily="-109" charset="2"/>
              <a:buNone/>
            </a:pPr>
            <a:r>
              <a:rPr lang="en-US" sz="2000" dirty="0">
                <a:latin typeface="Courier New" pitchFamily="-109" charset="0"/>
              </a:rPr>
              <a:t>EXEC SQL INSERT …;</a:t>
            </a:r>
          </a:p>
          <a:p>
            <a:pPr lvl="1">
              <a:lnSpc>
                <a:spcPct val="90000"/>
              </a:lnSpc>
              <a:buClr>
                <a:schemeClr val="tx1"/>
              </a:buClr>
              <a:buFont typeface="Wingdings" pitchFamily="-109" charset="2"/>
              <a:buNone/>
            </a:pPr>
            <a:r>
              <a:rPr lang="en-US" sz="2000" dirty="0">
                <a:latin typeface="Courier New" pitchFamily="-109" charset="0"/>
              </a:rPr>
              <a:t>EXEC SQL UPDATE …;</a:t>
            </a:r>
          </a:p>
          <a:p>
            <a:pPr lvl="1">
              <a:lnSpc>
                <a:spcPct val="90000"/>
              </a:lnSpc>
              <a:buClr>
                <a:schemeClr val="tx1"/>
              </a:buClr>
              <a:buFont typeface="Wingdings" pitchFamily="-109" charset="2"/>
              <a:buNone/>
            </a:pPr>
            <a:r>
              <a:rPr lang="en-US" sz="2000" dirty="0">
                <a:latin typeface="Courier New" pitchFamily="-109" charset="0"/>
              </a:rPr>
              <a:t>EXEC SQL INSERT …;</a:t>
            </a:r>
          </a:p>
          <a:p>
            <a:pPr lvl="1">
              <a:lnSpc>
                <a:spcPct val="90000"/>
              </a:lnSpc>
              <a:buClr>
                <a:schemeClr val="tx1"/>
              </a:buClr>
              <a:buFont typeface="Wingdings" pitchFamily="-109" charset="2"/>
              <a:buNone/>
            </a:pPr>
            <a:r>
              <a:rPr lang="en-US" sz="2000" dirty="0">
                <a:latin typeface="Courier New" pitchFamily="-109" charset="0"/>
              </a:rPr>
              <a:t>COMMIT TRANSACTION;</a:t>
            </a:r>
            <a:endParaRPr lang="en-US" sz="2000" dirty="0">
              <a:latin typeface="Courier" pitchFamily="-109"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ACID</a:t>
            </a:r>
          </a:p>
        </p:txBody>
      </p:sp>
      <p:graphicFrame>
        <p:nvGraphicFramePr>
          <p:cNvPr id="73770" name="Group 42"/>
          <p:cNvGraphicFramePr>
            <a:graphicFrameLocks noGrp="1"/>
          </p:cNvGraphicFramePr>
          <p:nvPr>
            <p:extLst>
              <p:ext uri="{D42A27DB-BD31-4B8C-83A1-F6EECF244321}">
                <p14:modId xmlns:p14="http://schemas.microsoft.com/office/powerpoint/2010/main" val="1837747393"/>
              </p:ext>
            </p:extLst>
          </p:nvPr>
        </p:nvGraphicFramePr>
        <p:xfrm>
          <a:off x="628650" y="1690689"/>
          <a:ext cx="7670800" cy="3827463"/>
        </p:xfrm>
        <a:graphic>
          <a:graphicData uri="http://schemas.openxmlformats.org/drawingml/2006/table">
            <a:tbl>
              <a:tblPr firstCol="1">
                <a:tableStyleId>{775DCB02-9BB8-47FD-8907-85C794F793BA}</a:tableStyleId>
              </a:tblPr>
              <a:tblGrid>
                <a:gridCol w="1549400">
                  <a:extLst>
                    <a:ext uri="{9D8B030D-6E8A-4147-A177-3AD203B41FA5}">
                      <a16:colId xmlns:a16="http://schemas.microsoft.com/office/drawing/2014/main" val="20000"/>
                    </a:ext>
                  </a:extLst>
                </a:gridCol>
                <a:gridCol w="6121400">
                  <a:extLst>
                    <a:ext uri="{9D8B030D-6E8A-4147-A177-3AD203B41FA5}">
                      <a16:colId xmlns:a16="http://schemas.microsoft.com/office/drawing/2014/main" val="20001"/>
                    </a:ext>
                  </a:extLst>
                </a:gridCol>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a:ln>
                            <a:noFill/>
                          </a:ln>
                          <a:solidFill>
                            <a:schemeClr val="tx1"/>
                          </a:solidFill>
                          <a:effectLst/>
                        </a:rPr>
                        <a:t>Atomicity</a:t>
                      </a:r>
                      <a:endParaRPr kumimoji="0" lang="en-US" sz="20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dirty="0">
                          <a:ln>
                            <a:noFill/>
                          </a:ln>
                          <a:solidFill>
                            <a:schemeClr val="tx1"/>
                          </a:solidFill>
                          <a:effectLst/>
                        </a:rPr>
                        <a:t>If a transaction has two or more discrete pieces of information, either all of the pieces are committed or none are</a:t>
                      </a:r>
                      <a:endParaRPr kumimoji="0" lang="en-US" sz="20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a:ln>
                            <a:noFill/>
                          </a:ln>
                          <a:solidFill>
                            <a:schemeClr val="tx1"/>
                          </a:solidFill>
                          <a:effectLst/>
                        </a:rPr>
                        <a:t>Consistency</a:t>
                      </a:r>
                      <a:endParaRPr kumimoji="0" lang="en-US" sz="20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dirty="0">
                          <a:ln>
                            <a:noFill/>
                          </a:ln>
                          <a:solidFill>
                            <a:schemeClr val="tx1"/>
                          </a:solidFill>
                          <a:effectLst/>
                        </a:rPr>
                        <a:t>A transaction either creates a valid new database state, or, if any failure occurs, the transaction manager returns the database to its prior state</a:t>
                      </a:r>
                      <a:endParaRPr kumimoji="0" lang="en-US" sz="20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r h="779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a:ln>
                            <a:noFill/>
                          </a:ln>
                          <a:solidFill>
                            <a:schemeClr val="tx1"/>
                          </a:solidFill>
                          <a:effectLst/>
                        </a:rPr>
                        <a:t>Isolation</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a:ln>
                            <a:noFill/>
                          </a:ln>
                          <a:solidFill>
                            <a:schemeClr val="tx1"/>
                          </a:solidFill>
                          <a:effectLst/>
                        </a:rPr>
                        <a:t>A transaction in process and not yet committed must remain isolated from any other transaction</a:t>
                      </a:r>
                      <a:endParaRPr kumimoji="0" lang="en-US" sz="20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2"/>
                  </a:ext>
                </a:extLst>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a:ln>
                            <a:noFill/>
                          </a:ln>
                          <a:solidFill>
                            <a:schemeClr val="tx1"/>
                          </a:solidFill>
                          <a:effectLst/>
                        </a:rPr>
                        <a:t>Durability</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rebuchet MS"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dirty="0">
                          <a:ln>
                            <a:noFill/>
                          </a:ln>
                          <a:solidFill>
                            <a:schemeClr val="tx1"/>
                          </a:solidFill>
                          <a:effectLst/>
                        </a:rPr>
                        <a:t>Committed data are saved by the DBMS so that, in the event of a failure and system recovery, these data are available in their correct state</a:t>
                      </a:r>
                      <a:endParaRPr kumimoji="0" lang="en-US" sz="20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lIns="90488" tIns="44450" rIns="90488" bIns="44450" anchor="ctr"/>
          <a:lstStyle/>
          <a:p>
            <a:r>
              <a:rPr lang="en-US"/>
              <a:t>Concurrent update</a:t>
            </a:r>
          </a:p>
        </p:txBody>
      </p:sp>
      <p:sp>
        <p:nvSpPr>
          <p:cNvPr id="19459" name="Rectangle 3"/>
          <p:cNvSpPr>
            <a:spLocks noGrp="1" noChangeArrowheads="1"/>
          </p:cNvSpPr>
          <p:nvPr>
            <p:ph idx="1"/>
          </p:nvPr>
        </p:nvSpPr>
        <p:spPr>
          <a:xfrm>
            <a:off x="628650" y="1678308"/>
            <a:ext cx="7886700" cy="4351338"/>
          </a:xfrm>
          <a:noFill/>
          <a:ln/>
        </p:spPr>
        <p:txBody>
          <a:bodyPr lIns="90488" tIns="44450" rIns="90488" bIns="44450"/>
          <a:lstStyle/>
          <a:p>
            <a:r>
              <a:rPr lang="en-US" dirty="0"/>
              <a:t>The lost data problem</a:t>
            </a:r>
          </a:p>
        </p:txBody>
      </p:sp>
      <p:pic>
        <p:nvPicPr>
          <p:cNvPr id="19461" name="Picture 5" descr="FireLite:Books:Data Management:6e:Art PNG:19-concurrent-1.png"/>
          <p:cNvPicPr>
            <a:picLocks noChangeAspect="1" noChangeArrowheads="1"/>
          </p:cNvPicPr>
          <p:nvPr/>
        </p:nvPicPr>
        <p:blipFill>
          <a:blip r:embed="rId3" r:link="rId4"/>
          <a:srcRect/>
          <a:stretch>
            <a:fillRect/>
          </a:stretch>
        </p:blipFill>
        <p:spPr bwMode="auto">
          <a:xfrm>
            <a:off x="628650" y="2336483"/>
            <a:ext cx="5537200" cy="4010025"/>
          </a:xfrm>
          <a:prstGeom prst="rect">
            <a:avLst/>
          </a:prstGeom>
          <a:noFill/>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119240605</TotalTime>
  <Pages>25</Pages>
  <Words>1524</Words>
  <Application>Microsoft Macintosh PowerPoint</Application>
  <PresentationFormat>Letter Paper (8.5x11 in)</PresentationFormat>
  <Paragraphs>452</Paragraphs>
  <Slides>37</Slides>
  <Notes>34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37</vt:i4>
      </vt:variant>
    </vt:vector>
  </HeadingPairs>
  <TitlesOfParts>
    <vt:vector size="49" baseType="lpstr">
      <vt:lpstr>Arial</vt:lpstr>
      <vt:lpstr>Calibri</vt:lpstr>
      <vt:lpstr>Calibri Light</vt:lpstr>
      <vt:lpstr>Courier</vt:lpstr>
      <vt:lpstr>Courier New</vt:lpstr>
      <vt:lpstr>Georgia</vt:lpstr>
      <vt:lpstr>Helvetica</vt:lpstr>
      <vt:lpstr>Times</vt:lpstr>
      <vt:lpstr>Times New Roman</vt:lpstr>
      <vt:lpstr>Trebuchet MS</vt:lpstr>
      <vt:lpstr>Wingdings</vt:lpstr>
      <vt:lpstr>Office Theme</vt:lpstr>
      <vt:lpstr>Data Integrity</vt:lpstr>
      <vt:lpstr>Management of organizational memories</vt:lpstr>
      <vt:lpstr>Goals of data integrity</vt:lpstr>
      <vt:lpstr>Goals of data integrity</vt:lpstr>
      <vt:lpstr>Goals of data integrity</vt:lpstr>
      <vt:lpstr>Strategies for data integrity</vt:lpstr>
      <vt:lpstr>Transaction processing</vt:lpstr>
      <vt:lpstr>ACID</vt:lpstr>
      <vt:lpstr>Concurrent update</vt:lpstr>
      <vt:lpstr>Concurrent update</vt:lpstr>
      <vt:lpstr>Concurrent update</vt:lpstr>
      <vt:lpstr>Database update process</vt:lpstr>
      <vt:lpstr>Potential backup procedures</vt:lpstr>
      <vt:lpstr>Backup options</vt:lpstr>
      <vt:lpstr>Transaction failure and recovery</vt:lpstr>
      <vt:lpstr>Recovery strategies</vt:lpstr>
      <vt:lpstr>Data recovery</vt:lpstr>
      <vt:lpstr>Data quality</vt:lpstr>
      <vt:lpstr>Data quality</vt:lpstr>
      <vt:lpstr>Customer-oriented data quality</vt:lpstr>
      <vt:lpstr>Data quality generations</vt:lpstr>
      <vt:lpstr>Integrity constraints</vt:lpstr>
      <vt:lpstr>Integrity constraints</vt:lpstr>
      <vt:lpstr>A general model of data security</vt:lpstr>
      <vt:lpstr>Authenticating mechanisms</vt:lpstr>
      <vt:lpstr>Authorization tables</vt:lpstr>
      <vt:lpstr>SQL authorization</vt:lpstr>
      <vt:lpstr>Firewall</vt:lpstr>
      <vt:lpstr>Encryption</vt:lpstr>
      <vt:lpstr>Public key encryption</vt:lpstr>
      <vt:lpstr>Signing</vt:lpstr>
      <vt:lpstr>Monitoring activity</vt:lpstr>
      <vt:lpstr>Tracker queries</vt:lpstr>
      <vt:lpstr>Physical Integrity</vt:lpstr>
      <vt:lpstr> Hard drive shredder</vt:lpstr>
      <vt:lpstr>Limit access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organizational memories</dc:title>
  <dc:subject/>
  <dc:creator>Richard T. Watson</dc:creator>
  <cp:keywords/>
  <dc:description/>
  <cp:lastModifiedBy>Richard T Watson</cp:lastModifiedBy>
  <cp:revision>104</cp:revision>
  <cp:lastPrinted>1997-11-18T12:08:39Z</cp:lastPrinted>
  <dcterms:created xsi:type="dcterms:W3CDTF">2009-08-23T00:55:48Z</dcterms:created>
  <dcterms:modified xsi:type="dcterms:W3CDTF">2022-03-04T13:36:48Z</dcterms:modified>
</cp:coreProperties>
</file>