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43"/>
  </p:notesMasterIdLst>
  <p:handoutMasterIdLst>
    <p:handoutMasterId r:id="rId44"/>
  </p:handoutMasterIdLst>
  <p:sldIdLst>
    <p:sldId id="256" r:id="rId2"/>
    <p:sldId id="344" r:id="rId3"/>
    <p:sldId id="339" r:id="rId4"/>
    <p:sldId id="345" r:id="rId5"/>
    <p:sldId id="315" r:id="rId6"/>
    <p:sldId id="346" r:id="rId7"/>
    <p:sldId id="347" r:id="rId8"/>
    <p:sldId id="348" r:id="rId9"/>
    <p:sldId id="349" r:id="rId10"/>
    <p:sldId id="350" r:id="rId11"/>
    <p:sldId id="351" r:id="rId12"/>
    <p:sldId id="352" r:id="rId13"/>
    <p:sldId id="353" r:id="rId14"/>
    <p:sldId id="363" r:id="rId15"/>
    <p:sldId id="331" r:id="rId16"/>
    <p:sldId id="357" r:id="rId17"/>
    <p:sldId id="375" r:id="rId18"/>
    <p:sldId id="356" r:id="rId19"/>
    <p:sldId id="370" r:id="rId20"/>
    <p:sldId id="365" r:id="rId21"/>
    <p:sldId id="358" r:id="rId22"/>
    <p:sldId id="359" r:id="rId23"/>
    <p:sldId id="371" r:id="rId24"/>
    <p:sldId id="361" r:id="rId25"/>
    <p:sldId id="366" r:id="rId26"/>
    <p:sldId id="360" r:id="rId27"/>
    <p:sldId id="372" r:id="rId28"/>
    <p:sldId id="343" r:id="rId29"/>
    <p:sldId id="340" r:id="rId30"/>
    <p:sldId id="341" r:id="rId31"/>
    <p:sldId id="362" r:id="rId32"/>
    <p:sldId id="354" r:id="rId33"/>
    <p:sldId id="377" r:id="rId34"/>
    <p:sldId id="376" r:id="rId35"/>
    <p:sldId id="355" r:id="rId36"/>
    <p:sldId id="368" r:id="rId37"/>
    <p:sldId id="369" r:id="rId38"/>
    <p:sldId id="378" r:id="rId39"/>
    <p:sldId id="373" r:id="rId40"/>
    <p:sldId id="374" r:id="rId41"/>
    <p:sldId id="314" r:id="rId42"/>
  </p:sldIdLst>
  <p:sldSz cx="9144000" cy="6858000" type="letter"/>
  <p:notesSz cx="6858000" cy="9144000"/>
  <p:kinsoku lang="ja-JP" invalStChars="、。，．・：；？！゛゜ヽヾゝゞ々ー’”）〕］｝〉》」』】°‰′″℃￠％ぁぃぅぇぉっゃゅょゎァィゥェォッャュョヮヵヶ!%),.:;?]}｡｣､･ｧｨｩｪｫｬｭｮｯｰﾞﾟ" invalEndChars="‘“（〔［｛〈《「『【￥＄$([\{｢￡"/>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12"/>
    <p:restoredTop sz="90849"/>
  </p:normalViewPr>
  <p:slideViewPr>
    <p:cSldViewPr>
      <p:cViewPr>
        <p:scale>
          <a:sx n="253" d="100"/>
          <a:sy n="253" d="100"/>
        </p:scale>
        <p:origin x="-5648" y="-35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876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3202619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50938" y="692150"/>
            <a:ext cx="4556125" cy="3416300"/>
          </a:xfrm>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2644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927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4045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4931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a:t>
            </a:r>
            <a:r>
              <a:rPr lang="en-US" dirty="0" err="1"/>
              <a:t>World_population_milestones</a:t>
            </a:r>
            <a:endParaRPr lang="en-US" dirty="0"/>
          </a:p>
        </p:txBody>
      </p:sp>
    </p:spTree>
    <p:extLst>
      <p:ext uri="{BB962C8B-B14F-4D97-AF65-F5344CB8AC3E}">
        <p14:creationId xmlns:p14="http://schemas.microsoft.com/office/powerpoint/2010/main" val="2761832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5302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7540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86773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7499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857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7924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6161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6161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6064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9572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9278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4244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7511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9353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1184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240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590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233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046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1103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7336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3124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8279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http://</a:t>
            </a:r>
            <a:r>
              <a:rPr lang="en-US" dirty="0" err="1"/>
              <a:t>en.wikipedia.org</a:t>
            </a:r>
            <a:r>
              <a:rPr lang="en-US" dirty="0"/>
              <a:t>/wiki/File:Snow-cholera-map-1.jpg</a:t>
            </a:r>
          </a:p>
          <a:p>
            <a:r>
              <a:rPr lang="en-US" dirty="0"/>
              <a:t>http://</a:t>
            </a:r>
            <a:r>
              <a:rPr lang="en-US" dirty="0" err="1"/>
              <a:t>en.wikipedia.org</a:t>
            </a:r>
            <a:r>
              <a:rPr lang="en-US" dirty="0"/>
              <a:t>/wiki/</a:t>
            </a:r>
            <a:r>
              <a:rPr lang="en-US" dirty="0" err="1"/>
              <a:t>File:John_Snow_memorial_and_pub.jpg</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30E9FCD-4004-EB49-AD83-1B9B3F49F0F3}" type="slidenum">
              <a:rPr lang="en-US" smtClean="0"/>
              <a:t>36</a:t>
            </a:fld>
            <a:endParaRPr lang="en-US"/>
          </a:p>
        </p:txBody>
      </p:sp>
    </p:spTree>
    <p:extLst>
      <p:ext uri="{BB962C8B-B14F-4D97-AF65-F5344CB8AC3E}">
        <p14:creationId xmlns:p14="http://schemas.microsoft.com/office/powerpoint/2010/main" val="2946319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5593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https://</a:t>
            </a:r>
            <a:r>
              <a:rPr lang="en-US" dirty="0" err="1"/>
              <a:t>cran.r-project.org</a:t>
            </a:r>
            <a:r>
              <a:rPr lang="en-US" dirty="0"/>
              <a:t>/web/packages/cholera/vignettes/</a:t>
            </a:r>
            <a:r>
              <a:rPr lang="en-US" dirty="0" err="1"/>
              <a:t>pump.neighborhoods.html</a:t>
            </a:r>
            <a:endParaRPr lang="en-US" dirty="0"/>
          </a:p>
        </p:txBody>
      </p:sp>
    </p:spTree>
    <p:extLst>
      <p:ext uri="{BB962C8B-B14F-4D97-AF65-F5344CB8AC3E}">
        <p14:creationId xmlns:p14="http://schemas.microsoft.com/office/powerpoint/2010/main" val="2110445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http://</a:t>
            </a:r>
            <a:r>
              <a:rPr lang="en-US" dirty="0" err="1"/>
              <a:t>en.wikipedia.org</a:t>
            </a:r>
            <a:r>
              <a:rPr lang="en-US" dirty="0"/>
              <a:t>/wiki/</a:t>
            </a:r>
            <a:r>
              <a:rPr lang="en-US" dirty="0" err="1"/>
              <a:t>File:Nightingale-mortality.jpg</a:t>
            </a:r>
            <a:endParaRPr lang="en-US" dirty="0"/>
          </a:p>
        </p:txBody>
      </p:sp>
    </p:spTree>
    <p:extLst>
      <p:ext uri="{BB962C8B-B14F-4D97-AF65-F5344CB8AC3E}">
        <p14:creationId xmlns:p14="http://schemas.microsoft.com/office/powerpoint/2010/main" val="231778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6933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997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1150938" y="692150"/>
            <a:ext cx="4556125" cy="3416300"/>
          </a:xfrm>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r>
              <a:rPr lang="en-US" dirty="0"/>
              <a:t>http://</a:t>
            </a:r>
            <a:r>
              <a:rPr lang="en-US" dirty="0" err="1"/>
              <a:t>had.co.nz/ggplot</a:t>
            </a:r>
            <a:r>
              <a:rPr lang="en-US"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1022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6249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798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70646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A4CA-559C-7742-9EAF-FBBBDB9E774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AE46D20-FC87-3B47-BCF5-FA5B9326900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AAA6E9A-964F-164A-86FD-9A79FC8E276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7A80CB-29C9-474E-B0FE-81AAC1F85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FE888-7B47-504D-9DE7-71C69437D816}"/>
              </a:ext>
            </a:extLst>
          </p:cNvPr>
          <p:cNvSpPr>
            <a:spLocks noGrp="1"/>
          </p:cNvSpPr>
          <p:nvPr>
            <p:ph type="sldNum" sz="quarter" idx="12"/>
          </p:nvPr>
        </p:nvSpPr>
        <p:spPr/>
        <p:txBody>
          <a:bodyPr/>
          <a:lstStyle/>
          <a:p>
            <a:fld id="{B4992EA8-CC72-1D46-A966-37F8BAF92DAD}" type="slidenum">
              <a:rPr lang="en-US" smtClean="0"/>
              <a:pPr/>
              <a:t>‹#›</a:t>
            </a:fld>
            <a:endParaRPr lang="en-US"/>
          </a:p>
        </p:txBody>
      </p:sp>
    </p:spTree>
    <p:extLst>
      <p:ext uri="{BB962C8B-B14F-4D97-AF65-F5344CB8AC3E}">
        <p14:creationId xmlns:p14="http://schemas.microsoft.com/office/powerpoint/2010/main" val="572970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AD85-A2EB-4743-A4C1-00F51AF0E5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5651AD-A6DF-E345-9076-B6A411658D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596B0-92FA-CC4C-BF93-FD36851A9F8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98BDE30-6BE9-1A40-B76B-7AA6A332F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63BD0-B264-AD4A-B613-85020A557E43}"/>
              </a:ext>
            </a:extLst>
          </p:cNvPr>
          <p:cNvSpPr>
            <a:spLocks noGrp="1"/>
          </p:cNvSpPr>
          <p:nvPr>
            <p:ph type="sldNum" sz="quarter" idx="12"/>
          </p:nvPr>
        </p:nvSpPr>
        <p:spPr/>
        <p:txBody>
          <a:bodyPr/>
          <a:lstStyle/>
          <a:p>
            <a:fld id="{8B7379F6-8A53-784C-A26E-C50C39ED7E2C}" type="slidenum">
              <a:rPr lang="en-US" smtClean="0"/>
              <a:pPr/>
              <a:t>‹#›</a:t>
            </a:fld>
            <a:endParaRPr lang="en-US"/>
          </a:p>
        </p:txBody>
      </p:sp>
    </p:spTree>
    <p:extLst>
      <p:ext uri="{BB962C8B-B14F-4D97-AF65-F5344CB8AC3E}">
        <p14:creationId xmlns:p14="http://schemas.microsoft.com/office/powerpoint/2010/main" val="185064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7E0D80-2F1C-E84A-A624-B723DD7BC15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634A0-2C10-8E45-B1D5-D0E2A305FB4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67669-1229-414C-8688-1F619079042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030FB9-A8D7-424C-8642-85A61BE0A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C29CC-1C56-6F43-BFD6-307C10EFE093}"/>
              </a:ext>
            </a:extLst>
          </p:cNvPr>
          <p:cNvSpPr>
            <a:spLocks noGrp="1"/>
          </p:cNvSpPr>
          <p:nvPr>
            <p:ph type="sldNum" sz="quarter" idx="12"/>
          </p:nvPr>
        </p:nvSpPr>
        <p:spPr/>
        <p:txBody>
          <a:bodyPr/>
          <a:lstStyle/>
          <a:p>
            <a:fld id="{266B9E1B-737C-5346-B72F-A4AB3F70CDD1}" type="slidenum">
              <a:rPr lang="en-US" smtClean="0"/>
              <a:pPr/>
              <a:t>‹#›</a:t>
            </a:fld>
            <a:endParaRPr lang="en-US"/>
          </a:p>
        </p:txBody>
      </p:sp>
    </p:spTree>
    <p:extLst>
      <p:ext uri="{BB962C8B-B14F-4D97-AF65-F5344CB8AC3E}">
        <p14:creationId xmlns:p14="http://schemas.microsoft.com/office/powerpoint/2010/main" val="80045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EE88F-AFD4-4A41-9007-6531CCC4B5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4986B-C89C-364F-A719-61DEAB1A3E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BEB96-E6FD-B346-950A-B1AA7771692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64D2B43-DA35-A74A-A699-0B34CFA65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DA311-E0EB-DD40-851A-855803E4FCDA}"/>
              </a:ext>
            </a:extLst>
          </p:cNvPr>
          <p:cNvSpPr>
            <a:spLocks noGrp="1"/>
          </p:cNvSpPr>
          <p:nvPr>
            <p:ph type="sldNum" sz="quarter" idx="12"/>
          </p:nvPr>
        </p:nvSpPr>
        <p:spPr/>
        <p:txBody>
          <a:bodyPr/>
          <a:lstStyle/>
          <a:p>
            <a:fld id="{CF1E660E-3196-844E-AC64-CB729E0AB089}" type="slidenum">
              <a:rPr lang="en-US" smtClean="0"/>
              <a:pPr/>
              <a:t>‹#›</a:t>
            </a:fld>
            <a:endParaRPr lang="en-US"/>
          </a:p>
        </p:txBody>
      </p:sp>
    </p:spTree>
    <p:extLst>
      <p:ext uri="{BB962C8B-B14F-4D97-AF65-F5344CB8AC3E}">
        <p14:creationId xmlns:p14="http://schemas.microsoft.com/office/powerpoint/2010/main" val="60682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43FFA-704B-E642-98FF-D37168E3015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D9A0DE-2F97-E54A-940C-F29C4C0DB21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11FC1B-D008-D94F-B1B6-C4E13AC69C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7AEC88-A988-1E45-8060-D362D6E7F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C0493-7F14-1D46-B5A1-5776D0B9FC1F}"/>
              </a:ext>
            </a:extLst>
          </p:cNvPr>
          <p:cNvSpPr>
            <a:spLocks noGrp="1"/>
          </p:cNvSpPr>
          <p:nvPr>
            <p:ph type="sldNum" sz="quarter" idx="12"/>
          </p:nvPr>
        </p:nvSpPr>
        <p:spPr/>
        <p:txBody>
          <a:bodyPr/>
          <a:lstStyle/>
          <a:p>
            <a:fld id="{D5A4AD3C-835A-DB49-A5C5-DA341978881F}" type="slidenum">
              <a:rPr lang="en-US" smtClean="0"/>
              <a:pPr/>
              <a:t>‹#›</a:t>
            </a:fld>
            <a:endParaRPr lang="en-US"/>
          </a:p>
        </p:txBody>
      </p:sp>
    </p:spTree>
    <p:extLst>
      <p:ext uri="{BB962C8B-B14F-4D97-AF65-F5344CB8AC3E}">
        <p14:creationId xmlns:p14="http://schemas.microsoft.com/office/powerpoint/2010/main" val="225495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2F1B-667C-5A41-9CDC-C5CD197AA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2B7BC6-CDD6-FB4E-A8B4-1D25B098FD1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149A53-69BC-9049-AA5C-B7516991831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0CC37-1418-414A-9D03-C05C20D9ED8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CD26182-C8BE-6B45-91C4-066B44883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AF17D4-B32C-BE45-9FE3-915BCBB9DF32}"/>
              </a:ext>
            </a:extLst>
          </p:cNvPr>
          <p:cNvSpPr>
            <a:spLocks noGrp="1"/>
          </p:cNvSpPr>
          <p:nvPr>
            <p:ph type="sldNum" sz="quarter" idx="12"/>
          </p:nvPr>
        </p:nvSpPr>
        <p:spPr/>
        <p:txBody>
          <a:bodyPr/>
          <a:lstStyle/>
          <a:p>
            <a:fld id="{1E71BD2C-0A23-BF4B-BD06-F708E88C9706}" type="slidenum">
              <a:rPr lang="en-US" smtClean="0"/>
              <a:pPr/>
              <a:t>‹#›</a:t>
            </a:fld>
            <a:endParaRPr lang="en-US"/>
          </a:p>
        </p:txBody>
      </p:sp>
    </p:spTree>
    <p:extLst>
      <p:ext uri="{BB962C8B-B14F-4D97-AF65-F5344CB8AC3E}">
        <p14:creationId xmlns:p14="http://schemas.microsoft.com/office/powerpoint/2010/main" val="40446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56C6-4AA2-8549-9AA1-6B10F558260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2188D2-9DD1-B746-8BAA-CEE5404F42A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DA9549-90C8-634C-801E-321960F26EE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D50FBE-94B9-5342-9F22-D65DC8958F1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565CC-4D27-AC4F-9E0C-0D6DFDF74E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DB4F4C-1453-9647-8421-27E36334576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25AC3AD-5C97-C044-A91E-8672C5589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AF1415-76E7-9A4D-878C-ECEDA85FED96}"/>
              </a:ext>
            </a:extLst>
          </p:cNvPr>
          <p:cNvSpPr>
            <a:spLocks noGrp="1"/>
          </p:cNvSpPr>
          <p:nvPr>
            <p:ph type="sldNum" sz="quarter" idx="12"/>
          </p:nvPr>
        </p:nvSpPr>
        <p:spPr/>
        <p:txBody>
          <a:bodyPr/>
          <a:lstStyle/>
          <a:p>
            <a:fld id="{6CDEEFFE-759B-8A48-A94E-DC6E393B5BC6}" type="slidenum">
              <a:rPr lang="en-US" smtClean="0"/>
              <a:pPr/>
              <a:t>‹#›</a:t>
            </a:fld>
            <a:endParaRPr lang="en-US"/>
          </a:p>
        </p:txBody>
      </p:sp>
    </p:spTree>
    <p:extLst>
      <p:ext uri="{BB962C8B-B14F-4D97-AF65-F5344CB8AC3E}">
        <p14:creationId xmlns:p14="http://schemas.microsoft.com/office/powerpoint/2010/main" val="345755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BF27-BD09-FD42-A0E9-4C5C01AC3A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61D8E2-5B90-1F4E-96E7-7BD653C2E02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B7B0E12-18A5-9444-B4FA-93D6647302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82DD53-5C4D-4247-9321-2525920C6EA9}"/>
              </a:ext>
            </a:extLst>
          </p:cNvPr>
          <p:cNvSpPr>
            <a:spLocks noGrp="1"/>
          </p:cNvSpPr>
          <p:nvPr>
            <p:ph type="sldNum" sz="quarter" idx="12"/>
          </p:nvPr>
        </p:nvSpPr>
        <p:spPr/>
        <p:txBody>
          <a:bodyPr/>
          <a:lstStyle/>
          <a:p>
            <a:fld id="{1B52836E-0586-BD44-802F-5F4D8F6B8C24}" type="slidenum">
              <a:rPr lang="en-US" smtClean="0"/>
              <a:pPr/>
              <a:t>‹#›</a:t>
            </a:fld>
            <a:endParaRPr lang="en-US"/>
          </a:p>
        </p:txBody>
      </p:sp>
    </p:spTree>
    <p:extLst>
      <p:ext uri="{BB962C8B-B14F-4D97-AF65-F5344CB8AC3E}">
        <p14:creationId xmlns:p14="http://schemas.microsoft.com/office/powerpoint/2010/main" val="2947498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9CF43D-38BA-964E-9C6A-E63A06CC884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C9D34A2-8F1B-5E46-B642-BE3B814E77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CC5F3-0334-654E-93F7-02215BA247A2}"/>
              </a:ext>
            </a:extLst>
          </p:cNvPr>
          <p:cNvSpPr>
            <a:spLocks noGrp="1"/>
          </p:cNvSpPr>
          <p:nvPr>
            <p:ph type="sldNum" sz="quarter" idx="12"/>
          </p:nvPr>
        </p:nvSpPr>
        <p:spPr/>
        <p:txBody>
          <a:bodyPr/>
          <a:lstStyle/>
          <a:p>
            <a:fld id="{EE12F85D-8CE2-BD4A-A721-1E6562F03D14}" type="slidenum">
              <a:rPr lang="en-US" smtClean="0"/>
              <a:pPr/>
              <a:t>‹#›</a:t>
            </a:fld>
            <a:endParaRPr lang="en-US"/>
          </a:p>
        </p:txBody>
      </p:sp>
    </p:spTree>
    <p:extLst>
      <p:ext uri="{BB962C8B-B14F-4D97-AF65-F5344CB8AC3E}">
        <p14:creationId xmlns:p14="http://schemas.microsoft.com/office/powerpoint/2010/main" val="217239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037C-D4F2-4540-8CE5-634C8CBE2A3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E64DCC7-5891-6445-893C-EAB1A4C687F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7359E-52BF-6845-807D-FC8B71F748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C585449-9BBD-EA4D-9F2A-AE1F39F1E91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6F00F01-B680-DD4D-A6BB-348A1E380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FEC27-8B25-F548-BF8C-E0F032761662}"/>
              </a:ext>
            </a:extLst>
          </p:cNvPr>
          <p:cNvSpPr>
            <a:spLocks noGrp="1"/>
          </p:cNvSpPr>
          <p:nvPr>
            <p:ph type="sldNum" sz="quarter" idx="12"/>
          </p:nvPr>
        </p:nvSpPr>
        <p:spPr/>
        <p:txBody>
          <a:bodyPr/>
          <a:lstStyle/>
          <a:p>
            <a:fld id="{5557D670-38D9-C143-8538-C3901986E106}" type="slidenum">
              <a:rPr lang="en-US" smtClean="0"/>
              <a:pPr/>
              <a:t>‹#›</a:t>
            </a:fld>
            <a:endParaRPr lang="en-US"/>
          </a:p>
        </p:txBody>
      </p:sp>
    </p:spTree>
    <p:extLst>
      <p:ext uri="{BB962C8B-B14F-4D97-AF65-F5344CB8AC3E}">
        <p14:creationId xmlns:p14="http://schemas.microsoft.com/office/powerpoint/2010/main" val="189925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F43ED-6193-8E43-B218-FE963D1742F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A8F86C-A88C-3F44-BBB0-B30F5569EC6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F55D3D4-EA87-734B-9DCA-C9688C89B44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885B95-F126-4A46-A05F-E0A0A4CA9C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61664EB-A761-6C4C-8C54-9D9CFC0BA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8E891-0AE1-1240-B3AE-C28475DBBFF5}"/>
              </a:ext>
            </a:extLst>
          </p:cNvPr>
          <p:cNvSpPr>
            <a:spLocks noGrp="1"/>
          </p:cNvSpPr>
          <p:nvPr>
            <p:ph type="sldNum" sz="quarter" idx="12"/>
          </p:nvPr>
        </p:nvSpPr>
        <p:spPr/>
        <p:txBody>
          <a:bodyPr/>
          <a:lstStyle/>
          <a:p>
            <a:fld id="{881807C8-A8ED-D048-937E-1B9F87528D78}" type="slidenum">
              <a:rPr lang="en-US" smtClean="0"/>
              <a:pPr/>
              <a:t>‹#›</a:t>
            </a:fld>
            <a:endParaRPr lang="en-US"/>
          </a:p>
        </p:txBody>
      </p:sp>
    </p:spTree>
    <p:extLst>
      <p:ext uri="{BB962C8B-B14F-4D97-AF65-F5344CB8AC3E}">
        <p14:creationId xmlns:p14="http://schemas.microsoft.com/office/powerpoint/2010/main" val="2659151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BC3A4-12AE-2540-9016-DCE8B5649B0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9C346C-00B1-334B-B43F-A1163110B84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14580-F324-C44E-9067-FE893C3210C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1D637D0-F346-AD47-9F98-13DAEC859BF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7AAFBA-3676-0A4F-A55C-6B56A1E49A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5DB167-51B4-E249-9F31-5BEAE3138EDF}" type="slidenum">
              <a:rPr lang="en-US" smtClean="0"/>
              <a:pPr/>
              <a:t>‹#›</a:t>
            </a:fld>
            <a:endParaRPr lang="en-US"/>
          </a:p>
        </p:txBody>
      </p:sp>
    </p:spTree>
    <p:extLst>
      <p:ext uri="{BB962C8B-B14F-4D97-AF65-F5344CB8AC3E}">
        <p14:creationId xmlns:p14="http://schemas.microsoft.com/office/powerpoint/2010/main" val="372649753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file:///http:..:/www.indexmundi.com/g/correlation.asp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richardtwatson.com/data/gdp&amp;fertility.cs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gplot2.tidyverse.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dirty="0"/>
              <a:t>Data Visualization</a:t>
            </a:r>
          </a:p>
        </p:txBody>
      </p:sp>
      <p:sp>
        <p:nvSpPr>
          <p:cNvPr id="4099" name="Rectangle 3"/>
          <p:cNvSpPr>
            <a:spLocks noGrp="1" noChangeArrowheads="1"/>
          </p:cNvSpPr>
          <p:nvPr>
            <p:ph type="subTitle" idx="1"/>
          </p:nvPr>
        </p:nvSpPr>
        <p:spPr/>
        <p:txBody>
          <a:bodyPr/>
          <a:lstStyle/>
          <a:p>
            <a:r>
              <a:rPr lang="en-US" i="1" dirty="0"/>
              <a:t>The commonality between science and art is in trying to see profoundly - to develop strategies of seeing and showing</a:t>
            </a:r>
          </a:p>
          <a:p>
            <a:r>
              <a:rPr lang="en-US" dirty="0"/>
              <a:t>Edward </a:t>
            </a:r>
            <a:r>
              <a:rPr lang="en-US" dirty="0" err="1"/>
              <a:t>Tufte</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a:t>
            </a:r>
          </a:p>
        </p:txBody>
      </p:sp>
      <p:sp>
        <p:nvSpPr>
          <p:cNvPr id="5" name="Content Placeholder 4">
            <a:extLst>
              <a:ext uri="{FF2B5EF4-FFF2-40B4-BE49-F238E27FC236}">
                <a16:creationId xmlns:a16="http://schemas.microsoft.com/office/drawing/2014/main" id="{4B97AE99-3B39-DA44-B10B-3EC330798858}"/>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21B20B61-2602-FD49-A6E7-42178CB2F3DE}"/>
              </a:ext>
            </a:extLst>
          </p:cNvPr>
          <p:cNvPicPr>
            <a:picLocks noChangeAspect="1"/>
          </p:cNvPicPr>
          <p:nvPr/>
        </p:nvPicPr>
        <p:blipFill>
          <a:blip r:embed="rId3"/>
          <a:stretch>
            <a:fillRect/>
          </a:stretch>
        </p:blipFill>
        <p:spPr>
          <a:xfrm>
            <a:off x="631404" y="1825625"/>
            <a:ext cx="5943600" cy="3962400"/>
          </a:xfrm>
          <a:prstGeom prst="rect">
            <a:avLst/>
          </a:prstGeom>
        </p:spPr>
      </p:pic>
    </p:spTree>
    <p:extLst>
      <p:ext uri="{BB962C8B-B14F-4D97-AF65-F5344CB8AC3E}">
        <p14:creationId xmlns:p14="http://schemas.microsoft.com/office/powerpoint/2010/main" val="33429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a:t>
            </a:r>
          </a:p>
        </p:txBody>
      </p:sp>
      <p:sp>
        <p:nvSpPr>
          <p:cNvPr id="6" name="Content Placeholder 5">
            <a:extLst>
              <a:ext uri="{FF2B5EF4-FFF2-40B4-BE49-F238E27FC236}">
                <a16:creationId xmlns:a16="http://schemas.microsoft.com/office/drawing/2014/main" id="{AB5FD3E7-1777-6642-9E77-2F8ACF07C59C}"/>
              </a:ext>
            </a:extLst>
          </p:cNvPr>
          <p:cNvSpPr>
            <a:spLocks noGrp="1"/>
          </p:cNvSpPr>
          <p:nvPr>
            <p:ph idx="1"/>
          </p:nvPr>
        </p:nvSpPr>
        <p:spPr/>
        <p:txBody>
          <a:bodyPr/>
          <a:lstStyle/>
          <a:p>
            <a:endParaRPr lang="en-GB" dirty="0"/>
          </a:p>
        </p:txBody>
      </p:sp>
      <p:sp>
        <p:nvSpPr>
          <p:cNvPr id="5" name="TextBox 4"/>
          <p:cNvSpPr txBox="1"/>
          <p:nvPr/>
        </p:nvSpPr>
        <p:spPr>
          <a:xfrm>
            <a:off x="628650" y="1787956"/>
            <a:ext cx="7079983" cy="830997"/>
          </a:xfrm>
          <a:prstGeom prst="rect">
            <a:avLst/>
          </a:prstGeom>
          <a:solidFill>
            <a:schemeClr val="bg1"/>
          </a:solidFill>
        </p:spPr>
        <p:txBody>
          <a:bodyPr wrap="none" rtlCol="0">
            <a:spAutoFit/>
          </a:bodyPr>
          <a:lstStyle/>
          <a:p>
            <a:r>
              <a:rPr lang="en-US" sz="1600" dirty="0" err="1">
                <a:latin typeface="Courier"/>
                <a:cs typeface="Courier"/>
              </a:rPr>
              <a:t>ggplot</a:t>
            </a:r>
            <a:r>
              <a:rPr lang="en-US" sz="1600" dirty="0">
                <a:latin typeface="Courier"/>
                <a:cs typeface="Courier"/>
              </a:rPr>
              <a:t>(</a:t>
            </a:r>
            <a:r>
              <a:rPr lang="en-US" sz="1600" dirty="0" err="1">
                <a:latin typeface="Courier"/>
                <a:cs typeface="Courier"/>
              </a:rPr>
              <a:t>carbon,aes</a:t>
            </a:r>
            <a:r>
              <a:rPr lang="en-US" sz="1600" dirty="0">
                <a:latin typeface="Courier"/>
                <a:cs typeface="Courier"/>
              </a:rPr>
              <a:t>(year,CO2)) + </a:t>
            </a:r>
            <a:r>
              <a:rPr lang="en-US" sz="1600" dirty="0" err="1">
                <a:latin typeface="Courier"/>
                <a:cs typeface="Courier"/>
              </a:rPr>
              <a:t>geom_point</a:t>
            </a:r>
            <a:r>
              <a:rPr lang="en-US" sz="1600" dirty="0">
                <a:latin typeface="Courier"/>
                <a:cs typeface="Courier"/>
              </a:rPr>
              <a:t>(color='red') +</a:t>
            </a:r>
          </a:p>
          <a:p>
            <a:r>
              <a:rPr lang="en-US" sz="1600" dirty="0" err="1">
                <a:latin typeface="Courier"/>
                <a:cs typeface="Courier"/>
              </a:rPr>
              <a:t>xlab</a:t>
            </a:r>
            <a:r>
              <a:rPr lang="en-US" sz="1600" dirty="0">
                <a:latin typeface="Courier"/>
                <a:cs typeface="Courier"/>
              </a:rPr>
              <a:t>('Year') + </a:t>
            </a:r>
            <a:r>
              <a:rPr lang="en-US" sz="1600" dirty="0" err="1">
                <a:latin typeface="Courier"/>
                <a:cs typeface="Courier"/>
              </a:rPr>
              <a:t>ylab</a:t>
            </a:r>
            <a:r>
              <a:rPr lang="en-US" sz="1600" dirty="0">
                <a:latin typeface="Courier"/>
                <a:cs typeface="Courier"/>
              </a:rPr>
              <a:t>('CO2 ppm of the atmosphere') +</a:t>
            </a:r>
          </a:p>
          <a:p>
            <a:r>
              <a:rPr lang="fi-FI" sz="1600" dirty="0">
                <a:latin typeface="Courier"/>
                <a:cs typeface="Courier"/>
              </a:rPr>
              <a:t>ylim(0,500)</a:t>
            </a:r>
            <a:endParaRPr lang="en-US" sz="1600" dirty="0">
              <a:latin typeface="Courier"/>
              <a:cs typeface="Courier"/>
            </a:endParaRPr>
          </a:p>
        </p:txBody>
      </p:sp>
      <p:pic>
        <p:nvPicPr>
          <p:cNvPr id="7" name="Picture 6">
            <a:extLst>
              <a:ext uri="{FF2B5EF4-FFF2-40B4-BE49-F238E27FC236}">
                <a16:creationId xmlns:a16="http://schemas.microsoft.com/office/drawing/2014/main" id="{71FA2203-98E6-7E4A-8E9F-6FF17FE11472}"/>
              </a:ext>
            </a:extLst>
          </p:cNvPr>
          <p:cNvPicPr>
            <a:picLocks noChangeAspect="1"/>
          </p:cNvPicPr>
          <p:nvPr/>
        </p:nvPicPr>
        <p:blipFill>
          <a:blip r:embed="rId3"/>
          <a:stretch>
            <a:fillRect/>
          </a:stretch>
        </p:blipFill>
        <p:spPr>
          <a:xfrm>
            <a:off x="628650" y="2753889"/>
            <a:ext cx="5784056" cy="3856037"/>
          </a:xfrm>
          <a:prstGeom prst="rect">
            <a:avLst/>
          </a:prstGeom>
        </p:spPr>
      </p:pic>
    </p:spTree>
    <p:extLst>
      <p:ext uri="{BB962C8B-B14F-4D97-AF65-F5344CB8AC3E}">
        <p14:creationId xmlns:p14="http://schemas.microsoft.com/office/powerpoint/2010/main" val="70199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a:t>
            </a:r>
          </a:p>
        </p:txBody>
      </p:sp>
      <p:sp>
        <p:nvSpPr>
          <p:cNvPr id="5" name="Rectangle 4"/>
          <p:cNvSpPr/>
          <p:nvPr/>
        </p:nvSpPr>
        <p:spPr>
          <a:xfrm>
            <a:off x="742950" y="1690689"/>
            <a:ext cx="7772400" cy="954107"/>
          </a:xfrm>
          <a:prstGeom prst="rect">
            <a:avLst/>
          </a:prstGeom>
          <a:solidFill>
            <a:schemeClr val="bg1"/>
          </a:solidFill>
        </p:spPr>
        <p:txBody>
          <a:bodyPr wrap="square">
            <a:spAutoFit/>
          </a:bodyPr>
          <a:lstStyle/>
          <a:p>
            <a:r>
              <a:rPr lang="en-US" sz="1400" dirty="0">
                <a:latin typeface="Courier"/>
                <a:cs typeface="Courier"/>
              </a:rPr>
              <a:t># compute a new column in carbon containing the relative change in CO2</a:t>
            </a:r>
          </a:p>
          <a:p>
            <a:r>
              <a:rPr lang="en-US" sz="1400" dirty="0">
                <a:latin typeface="Courier"/>
                <a:cs typeface="Courier"/>
              </a:rPr>
              <a:t>carbon$relCO2 = (carbon$CO2-280)/280 </a:t>
            </a:r>
          </a:p>
          <a:p>
            <a:r>
              <a:rPr lang="en-US" sz="1400" dirty="0" err="1">
                <a:latin typeface="Courier"/>
                <a:cs typeface="Courier"/>
              </a:rPr>
              <a:t>ggplot</a:t>
            </a:r>
            <a:r>
              <a:rPr lang="en-US" sz="1400" dirty="0">
                <a:latin typeface="Courier"/>
                <a:cs typeface="Courier"/>
              </a:rPr>
              <a:t>(</a:t>
            </a:r>
            <a:r>
              <a:rPr lang="en-US" sz="1400" dirty="0" err="1">
                <a:latin typeface="Courier"/>
                <a:cs typeface="Courier"/>
              </a:rPr>
              <a:t>carbon,aes</a:t>
            </a:r>
            <a:r>
              <a:rPr lang="en-US" sz="1400" dirty="0">
                <a:latin typeface="Courier"/>
                <a:cs typeface="Courier"/>
              </a:rPr>
              <a:t>(year,relCO2)) + </a:t>
            </a:r>
            <a:r>
              <a:rPr lang="en-US" sz="1400" dirty="0" err="1">
                <a:latin typeface="Courier"/>
                <a:cs typeface="Courier"/>
              </a:rPr>
              <a:t>geom_line</a:t>
            </a:r>
            <a:r>
              <a:rPr lang="en-US" sz="1400" dirty="0">
                <a:latin typeface="Courier"/>
                <a:cs typeface="Courier"/>
              </a:rPr>
              <a:t>(color='salmon') +</a:t>
            </a:r>
          </a:p>
          <a:p>
            <a:r>
              <a:rPr lang="en-US" sz="1400" dirty="0" err="1">
                <a:latin typeface="Courier"/>
                <a:cs typeface="Courier"/>
              </a:rPr>
              <a:t>xlab</a:t>
            </a:r>
            <a:r>
              <a:rPr lang="en-US" sz="1400" dirty="0">
                <a:latin typeface="Courier"/>
                <a:cs typeface="Courier"/>
              </a:rPr>
              <a:t>('Year') + </a:t>
            </a:r>
            <a:r>
              <a:rPr lang="en-US" sz="1400" dirty="0" err="1">
                <a:latin typeface="Courier"/>
                <a:cs typeface="Courier"/>
              </a:rPr>
              <a:t>ylab</a:t>
            </a:r>
            <a:r>
              <a:rPr lang="en-US" sz="1400" dirty="0">
                <a:latin typeface="Courier"/>
                <a:cs typeface="Courier"/>
              </a:rPr>
              <a:t>('Relative change of atmospheric CO2') + </a:t>
            </a:r>
            <a:r>
              <a:rPr lang="fi-FI" sz="1400" dirty="0">
                <a:latin typeface="Courier"/>
                <a:cs typeface="Courier"/>
              </a:rPr>
              <a:t>ylim(0,.5)</a:t>
            </a:r>
            <a:endParaRPr lang="en-US" sz="1400" dirty="0">
              <a:latin typeface="Courier"/>
              <a:cs typeface="Courier"/>
            </a:endParaRPr>
          </a:p>
        </p:txBody>
      </p:sp>
      <p:pic>
        <p:nvPicPr>
          <p:cNvPr id="4" name="Picture 3">
            <a:extLst>
              <a:ext uri="{FF2B5EF4-FFF2-40B4-BE49-F238E27FC236}">
                <a16:creationId xmlns:a16="http://schemas.microsoft.com/office/drawing/2014/main" id="{816B9273-F882-0848-8BF9-F9BAFF1B9B6B}"/>
              </a:ext>
            </a:extLst>
          </p:cNvPr>
          <p:cNvPicPr>
            <a:picLocks noChangeAspect="1"/>
          </p:cNvPicPr>
          <p:nvPr/>
        </p:nvPicPr>
        <p:blipFill>
          <a:blip r:embed="rId3"/>
          <a:stretch>
            <a:fillRect/>
          </a:stretch>
        </p:blipFill>
        <p:spPr>
          <a:xfrm>
            <a:off x="628650" y="2951104"/>
            <a:ext cx="5276850" cy="3517900"/>
          </a:xfrm>
          <a:prstGeom prst="rect">
            <a:avLst/>
          </a:prstGeom>
        </p:spPr>
      </p:pic>
    </p:spTree>
    <p:extLst>
      <p:ext uri="{BB962C8B-B14F-4D97-AF65-F5344CB8AC3E}">
        <p14:creationId xmlns:p14="http://schemas.microsoft.com/office/powerpoint/2010/main" val="283770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Guides</a:t>
            </a:r>
          </a:p>
        </p:txBody>
      </p:sp>
      <p:sp>
        <p:nvSpPr>
          <p:cNvPr id="3" name="Content Placeholder 2"/>
          <p:cNvSpPr>
            <a:spLocks noGrp="1"/>
          </p:cNvSpPr>
          <p:nvPr>
            <p:ph idx="1"/>
          </p:nvPr>
        </p:nvSpPr>
        <p:spPr/>
        <p:txBody>
          <a:bodyPr/>
          <a:lstStyle/>
          <a:p>
            <a:r>
              <a:rPr lang="en-US" dirty="0"/>
              <a:t>Axes and legends are both forms of guides</a:t>
            </a:r>
          </a:p>
          <a:p>
            <a:r>
              <a:rPr lang="en-US" dirty="0"/>
              <a:t>Helps the viewer to understand a graphic</a:t>
            </a:r>
          </a:p>
        </p:txBody>
      </p:sp>
      <p:pic>
        <p:nvPicPr>
          <p:cNvPr id="4" name="Picture 3"/>
          <p:cNvPicPr>
            <a:picLocks noChangeAspect="1"/>
          </p:cNvPicPr>
          <p:nvPr/>
        </p:nvPicPr>
        <p:blipFill>
          <a:blip r:embed="rId3"/>
          <a:stretch>
            <a:fillRect/>
          </a:stretch>
        </p:blipFill>
        <p:spPr>
          <a:xfrm>
            <a:off x="628650" y="2767069"/>
            <a:ext cx="5943600" cy="3492500"/>
          </a:xfrm>
          <a:prstGeom prst="rect">
            <a:avLst/>
          </a:prstGeom>
        </p:spPr>
      </p:pic>
    </p:spTree>
    <p:extLst>
      <p:ext uri="{BB962C8B-B14F-4D97-AF65-F5344CB8AC3E}">
        <p14:creationId xmlns:p14="http://schemas.microsoft.com/office/powerpoint/2010/main" val="38517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a:t>
            </a:r>
          </a:p>
        </p:txBody>
      </p:sp>
      <p:sp>
        <p:nvSpPr>
          <p:cNvPr id="3" name="Content Placeholder 2"/>
          <p:cNvSpPr>
            <a:spLocks noGrp="1"/>
          </p:cNvSpPr>
          <p:nvPr>
            <p:ph idx="1"/>
          </p:nvPr>
        </p:nvSpPr>
        <p:spPr>
          <a:xfrm>
            <a:off x="628650" y="1825625"/>
            <a:ext cx="7886700" cy="765175"/>
          </a:xfrm>
        </p:spPr>
        <p:txBody>
          <a:bodyPr/>
          <a:lstStyle/>
          <a:p>
            <a:r>
              <a:rPr lang="en-US" dirty="0"/>
              <a:t>Create a line plot using the data in the following table.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56735261"/>
              </p:ext>
            </p:extLst>
          </p:nvPr>
        </p:nvGraphicFramePr>
        <p:xfrm>
          <a:off x="723899" y="2955925"/>
          <a:ext cx="7391399" cy="889000"/>
        </p:xfrm>
        <a:graphic>
          <a:graphicData uri="http://schemas.openxmlformats.org/drawingml/2006/table">
            <a:tbl>
              <a:tblPr firstRow="1" bandRow="1">
                <a:tableStyleId>{775DCB02-9BB8-47FD-8907-85C794F793BA}</a:tableStyleId>
              </a:tblPr>
              <a:tblGrid>
                <a:gridCol w="1408713">
                  <a:extLst>
                    <a:ext uri="{9D8B030D-6E8A-4147-A177-3AD203B41FA5}">
                      <a16:colId xmlns:a16="http://schemas.microsoft.com/office/drawing/2014/main" val="20000"/>
                    </a:ext>
                  </a:extLst>
                </a:gridCol>
                <a:gridCol w="648687">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736313">
                  <a:extLst>
                    <a:ext uri="{9D8B030D-6E8A-4147-A177-3AD203B41FA5}">
                      <a16:colId xmlns:a16="http://schemas.microsoft.com/office/drawing/2014/main" val="20006"/>
                    </a:ext>
                  </a:extLst>
                </a:gridCol>
                <a:gridCol w="681006">
                  <a:extLst>
                    <a:ext uri="{9D8B030D-6E8A-4147-A177-3AD203B41FA5}">
                      <a16:colId xmlns:a16="http://schemas.microsoft.com/office/drawing/2014/main" val="20007"/>
                    </a:ext>
                  </a:extLst>
                </a:gridCol>
                <a:gridCol w="739140">
                  <a:extLst>
                    <a:ext uri="{9D8B030D-6E8A-4147-A177-3AD203B41FA5}">
                      <a16:colId xmlns:a16="http://schemas.microsoft.com/office/drawing/2014/main" val="20008"/>
                    </a:ext>
                  </a:extLst>
                </a:gridCol>
                <a:gridCol w="739140">
                  <a:extLst>
                    <a:ext uri="{9D8B030D-6E8A-4147-A177-3AD203B41FA5}">
                      <a16:colId xmlns:a16="http://schemas.microsoft.com/office/drawing/2014/main" val="20009"/>
                    </a:ext>
                  </a:extLst>
                </a:gridCol>
              </a:tblGrid>
              <a:tr h="370840">
                <a:tc>
                  <a:txBody>
                    <a:bodyPr/>
                    <a:lstStyle/>
                    <a:p>
                      <a:r>
                        <a:rPr lang="en-US" sz="1400" dirty="0"/>
                        <a:t>Year</a:t>
                      </a:r>
                      <a:endParaRPr lang="en-US" sz="1400" dirty="0">
                        <a:latin typeface="Courier"/>
                        <a:cs typeface="Courier"/>
                      </a:endParaRPr>
                    </a:p>
                  </a:txBody>
                  <a:tcPr/>
                </a:tc>
                <a:tc>
                  <a:txBody>
                    <a:bodyPr/>
                    <a:lstStyle/>
                    <a:p>
                      <a:pPr algn="dist"/>
                      <a:r>
                        <a:rPr lang="en-US" sz="1400" dirty="0"/>
                        <a:t>1804</a:t>
                      </a:r>
                      <a:endParaRPr lang="en-US" sz="1400" dirty="0">
                        <a:latin typeface="Courier"/>
                        <a:cs typeface="Courier"/>
                      </a:endParaRPr>
                    </a:p>
                  </a:txBody>
                  <a:tcPr/>
                </a:tc>
                <a:tc>
                  <a:txBody>
                    <a:bodyPr/>
                    <a:lstStyle/>
                    <a:p>
                      <a:pPr algn="dist"/>
                      <a:r>
                        <a:rPr lang="en-US" sz="1400" dirty="0"/>
                        <a:t>1927</a:t>
                      </a:r>
                      <a:endParaRPr lang="en-US" sz="1400" dirty="0">
                        <a:latin typeface="Courier"/>
                        <a:cs typeface="Courier"/>
                      </a:endParaRPr>
                    </a:p>
                  </a:txBody>
                  <a:tcPr/>
                </a:tc>
                <a:tc>
                  <a:txBody>
                    <a:bodyPr/>
                    <a:lstStyle/>
                    <a:p>
                      <a:pPr algn="dist"/>
                      <a:r>
                        <a:rPr lang="en-US" sz="1400" dirty="0"/>
                        <a:t>1960</a:t>
                      </a:r>
                      <a:endParaRPr lang="en-US" sz="1400" dirty="0">
                        <a:latin typeface="Courier"/>
                        <a:cs typeface="Courier"/>
                      </a:endParaRPr>
                    </a:p>
                  </a:txBody>
                  <a:tcPr/>
                </a:tc>
                <a:tc>
                  <a:txBody>
                    <a:bodyPr/>
                    <a:lstStyle/>
                    <a:p>
                      <a:pPr algn="dist"/>
                      <a:r>
                        <a:rPr lang="en-US" sz="1400" dirty="0"/>
                        <a:t>1974</a:t>
                      </a:r>
                      <a:endParaRPr lang="en-US" sz="1400" dirty="0">
                        <a:latin typeface="Courier"/>
                        <a:cs typeface="Courier"/>
                      </a:endParaRPr>
                    </a:p>
                  </a:txBody>
                  <a:tcPr/>
                </a:tc>
                <a:tc>
                  <a:txBody>
                    <a:bodyPr/>
                    <a:lstStyle/>
                    <a:p>
                      <a:pPr algn="dist"/>
                      <a:r>
                        <a:rPr lang="en-US" sz="1400" dirty="0"/>
                        <a:t>1987</a:t>
                      </a:r>
                      <a:endParaRPr lang="en-US" sz="1400" dirty="0">
                        <a:latin typeface="Courier"/>
                        <a:cs typeface="Courier"/>
                      </a:endParaRPr>
                    </a:p>
                  </a:txBody>
                  <a:tcPr/>
                </a:tc>
                <a:tc>
                  <a:txBody>
                    <a:bodyPr/>
                    <a:lstStyle/>
                    <a:p>
                      <a:pPr algn="dist"/>
                      <a:r>
                        <a:rPr lang="en-US" sz="1400" dirty="0"/>
                        <a:t>1999</a:t>
                      </a:r>
                      <a:endParaRPr lang="en-US" sz="1400" dirty="0">
                        <a:latin typeface="Courier"/>
                        <a:cs typeface="Courier"/>
                      </a:endParaRPr>
                    </a:p>
                  </a:txBody>
                  <a:tcPr/>
                </a:tc>
                <a:tc>
                  <a:txBody>
                    <a:bodyPr/>
                    <a:lstStyle/>
                    <a:p>
                      <a:pPr algn="dist"/>
                      <a:r>
                        <a:rPr lang="en-US" sz="1400" dirty="0"/>
                        <a:t>2012</a:t>
                      </a:r>
                      <a:endParaRPr lang="en-US" sz="1400" dirty="0">
                        <a:latin typeface="Courier"/>
                        <a:cs typeface="Courier"/>
                      </a:endParaRPr>
                    </a:p>
                  </a:txBody>
                  <a:tcPr/>
                </a:tc>
                <a:tc>
                  <a:txBody>
                    <a:bodyPr/>
                    <a:lstStyle/>
                    <a:p>
                      <a:pPr algn="dist"/>
                      <a:r>
                        <a:rPr lang="en-US" sz="1400" dirty="0"/>
                        <a:t>2022</a:t>
                      </a:r>
                      <a:endParaRPr lang="en-US" sz="1400" dirty="0">
                        <a:latin typeface="Courier"/>
                        <a:cs typeface="Courier"/>
                      </a:endParaRPr>
                    </a:p>
                  </a:txBody>
                  <a:tcPr/>
                </a:tc>
                <a:tc>
                  <a:txBody>
                    <a:bodyPr/>
                    <a:lstStyle/>
                    <a:p>
                      <a:pPr algn="dist"/>
                      <a:r>
                        <a:rPr lang="en-US" sz="1400" dirty="0"/>
                        <a:t>2037</a:t>
                      </a:r>
                      <a:endParaRPr lang="en-US" sz="1400" dirty="0">
                        <a:latin typeface="Courier"/>
                        <a:cs typeface="Courier"/>
                      </a:endParaRPr>
                    </a:p>
                  </a:txBody>
                  <a:tcPr/>
                </a:tc>
                <a:extLst>
                  <a:ext uri="{0D108BD9-81ED-4DB2-BD59-A6C34878D82A}">
                    <a16:rowId xmlns:a16="http://schemas.microsoft.com/office/drawing/2014/main" val="10000"/>
                  </a:ext>
                </a:extLst>
              </a:tr>
              <a:tr h="370840">
                <a:tc>
                  <a:txBody>
                    <a:bodyPr/>
                    <a:lstStyle/>
                    <a:p>
                      <a:r>
                        <a:rPr lang="en-US" sz="1400" dirty="0"/>
                        <a:t>Population</a:t>
                      </a:r>
                    </a:p>
                    <a:p>
                      <a:r>
                        <a:rPr lang="en-US" sz="1400" dirty="0"/>
                        <a:t>(billions)</a:t>
                      </a:r>
                      <a:endParaRPr lang="en-US" sz="1400" dirty="0">
                        <a:latin typeface="Courier"/>
                        <a:cs typeface="Courier"/>
                      </a:endParaRPr>
                    </a:p>
                  </a:txBody>
                  <a:tcPr/>
                </a:tc>
                <a:tc>
                  <a:txBody>
                    <a:bodyPr/>
                    <a:lstStyle/>
                    <a:p>
                      <a:pPr algn="dist"/>
                      <a:r>
                        <a:rPr lang="en-US" sz="1400" dirty="0"/>
                        <a:t>1</a:t>
                      </a:r>
                      <a:endParaRPr lang="en-US" sz="1400" dirty="0">
                        <a:latin typeface="Courier"/>
                        <a:cs typeface="Courier"/>
                      </a:endParaRPr>
                    </a:p>
                  </a:txBody>
                  <a:tcPr/>
                </a:tc>
                <a:tc>
                  <a:txBody>
                    <a:bodyPr/>
                    <a:lstStyle/>
                    <a:p>
                      <a:pPr algn="dist"/>
                      <a:r>
                        <a:rPr lang="en-US" sz="1400" dirty="0"/>
                        <a:t>2</a:t>
                      </a:r>
                      <a:endParaRPr lang="en-US" sz="1400" dirty="0">
                        <a:latin typeface="Courier"/>
                        <a:cs typeface="Courier"/>
                      </a:endParaRPr>
                    </a:p>
                  </a:txBody>
                  <a:tcPr/>
                </a:tc>
                <a:tc>
                  <a:txBody>
                    <a:bodyPr/>
                    <a:lstStyle/>
                    <a:p>
                      <a:pPr algn="dist"/>
                      <a:r>
                        <a:rPr lang="en-US" sz="1400" dirty="0"/>
                        <a:t>3</a:t>
                      </a:r>
                      <a:endParaRPr lang="en-US" sz="1400" dirty="0">
                        <a:latin typeface="Courier"/>
                        <a:cs typeface="Courier"/>
                      </a:endParaRPr>
                    </a:p>
                  </a:txBody>
                  <a:tcPr/>
                </a:tc>
                <a:tc>
                  <a:txBody>
                    <a:bodyPr/>
                    <a:lstStyle/>
                    <a:p>
                      <a:pPr algn="dist"/>
                      <a:r>
                        <a:rPr lang="en-US" sz="1400" dirty="0"/>
                        <a:t>4</a:t>
                      </a:r>
                      <a:endParaRPr lang="en-US" sz="1400" dirty="0">
                        <a:latin typeface="Courier"/>
                        <a:cs typeface="Courier"/>
                      </a:endParaRPr>
                    </a:p>
                  </a:txBody>
                  <a:tcPr/>
                </a:tc>
                <a:tc>
                  <a:txBody>
                    <a:bodyPr/>
                    <a:lstStyle/>
                    <a:p>
                      <a:pPr algn="dist"/>
                      <a:r>
                        <a:rPr lang="en-US" sz="1400" dirty="0"/>
                        <a:t>5</a:t>
                      </a:r>
                      <a:endParaRPr lang="en-US" sz="1400" dirty="0">
                        <a:latin typeface="Courier"/>
                        <a:cs typeface="Courier"/>
                      </a:endParaRPr>
                    </a:p>
                  </a:txBody>
                  <a:tcPr/>
                </a:tc>
                <a:tc>
                  <a:txBody>
                    <a:bodyPr/>
                    <a:lstStyle/>
                    <a:p>
                      <a:pPr algn="dist"/>
                      <a:r>
                        <a:rPr lang="en-US" sz="1400" dirty="0"/>
                        <a:t>6</a:t>
                      </a:r>
                      <a:endParaRPr lang="en-US" sz="1400" dirty="0">
                        <a:latin typeface="Courier"/>
                        <a:cs typeface="Courier"/>
                      </a:endParaRPr>
                    </a:p>
                  </a:txBody>
                  <a:tcPr/>
                </a:tc>
                <a:tc>
                  <a:txBody>
                    <a:bodyPr/>
                    <a:lstStyle/>
                    <a:p>
                      <a:pPr algn="dist"/>
                      <a:r>
                        <a:rPr lang="en-US" sz="1400" dirty="0"/>
                        <a:t>7</a:t>
                      </a:r>
                      <a:endParaRPr lang="en-US" sz="1400" dirty="0">
                        <a:latin typeface="Courier"/>
                        <a:cs typeface="Courier"/>
                      </a:endParaRPr>
                    </a:p>
                  </a:txBody>
                  <a:tcPr/>
                </a:tc>
                <a:tc>
                  <a:txBody>
                    <a:bodyPr/>
                    <a:lstStyle/>
                    <a:p>
                      <a:pPr algn="dist"/>
                      <a:r>
                        <a:rPr lang="en-US" sz="1400" dirty="0"/>
                        <a:t>8</a:t>
                      </a:r>
                      <a:endParaRPr lang="en-US" sz="1400" dirty="0">
                        <a:latin typeface="Courier"/>
                        <a:cs typeface="Courier"/>
                      </a:endParaRPr>
                    </a:p>
                  </a:txBody>
                  <a:tcPr/>
                </a:tc>
                <a:tc>
                  <a:txBody>
                    <a:bodyPr/>
                    <a:lstStyle/>
                    <a:p>
                      <a:pPr algn="dist"/>
                      <a:r>
                        <a:rPr lang="en-US" sz="1400" dirty="0">
                          <a:latin typeface="Courier"/>
                          <a:cs typeface="Courier"/>
                        </a:rPr>
                        <a:t>9</a:t>
                      </a:r>
                    </a:p>
                  </a:txBody>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FDC28BAE-0B38-9EC2-F251-44CE200BA223}"/>
              </a:ext>
            </a:extLst>
          </p:cNvPr>
          <p:cNvSpPr txBox="1"/>
          <p:nvPr/>
        </p:nvSpPr>
        <p:spPr>
          <a:xfrm>
            <a:off x="10110651" y="7550331"/>
            <a:ext cx="2375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34212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4" name="TextBox 3"/>
          <p:cNvSpPr txBox="1"/>
          <p:nvPr/>
        </p:nvSpPr>
        <p:spPr>
          <a:xfrm>
            <a:off x="628650" y="1690689"/>
            <a:ext cx="8305800" cy="1384995"/>
          </a:xfrm>
          <a:prstGeom prst="rect">
            <a:avLst/>
          </a:prstGeom>
          <a:solidFill>
            <a:schemeClr val="bg1"/>
          </a:solidFill>
        </p:spPr>
        <p:txBody>
          <a:bodyPr wrap="square" rtlCol="0">
            <a:spAutoFit/>
          </a:bodyPr>
          <a:lstStyle/>
          <a:p>
            <a:r>
              <a:rPr lang="en-US" sz="1400" dirty="0">
                <a:latin typeface="Courier"/>
                <a:cs typeface="Courier"/>
              </a:rPr>
              <a:t>library(measurements)</a:t>
            </a:r>
          </a:p>
          <a:p>
            <a:r>
              <a:rPr lang="en-US" sz="1400" dirty="0" err="1">
                <a:latin typeface="Courier"/>
                <a:cs typeface="Courier"/>
              </a:rPr>
              <a:t>url</a:t>
            </a:r>
            <a:r>
              <a:rPr lang="en-US" sz="1400" dirty="0">
                <a:latin typeface="Courier"/>
                <a:cs typeface="Courier"/>
              </a:rPr>
              <a:t> &lt;-  'http://</a:t>
            </a:r>
            <a:r>
              <a:rPr lang="en-US" sz="1400" dirty="0" err="1">
                <a:latin typeface="Courier"/>
                <a:cs typeface="Courier"/>
              </a:rPr>
              <a:t>www.richardtwatson.com</a:t>
            </a:r>
            <a:r>
              <a:rPr lang="en-US" sz="1400" dirty="0">
                <a:latin typeface="Courier"/>
                <a:cs typeface="Courier"/>
              </a:rPr>
              <a:t>/data/</a:t>
            </a:r>
            <a:r>
              <a:rPr lang="en-US" sz="1400" dirty="0" err="1">
                <a:latin typeface="Courier"/>
                <a:cs typeface="Courier"/>
              </a:rPr>
              <a:t>centralparktemps.txt</a:t>
            </a:r>
            <a:r>
              <a:rPr lang="en-US" sz="1400" dirty="0">
                <a:latin typeface="Courier"/>
                <a:cs typeface="Courier"/>
              </a:rPr>
              <a:t>'</a:t>
            </a:r>
          </a:p>
          <a:p>
            <a:r>
              <a:rPr lang="en-US" sz="1400" dirty="0">
                <a:latin typeface="Courier"/>
                <a:cs typeface="Courier"/>
              </a:rPr>
              <a:t>t &lt;- </a:t>
            </a:r>
            <a:r>
              <a:rPr lang="en-US" sz="1400" dirty="0" err="1">
                <a:latin typeface="Courier"/>
                <a:cs typeface="Courier"/>
              </a:rPr>
              <a:t>read_delim</a:t>
            </a:r>
            <a:r>
              <a:rPr lang="en-US" sz="1400" dirty="0">
                <a:latin typeface="Courier"/>
                <a:cs typeface="Courier"/>
              </a:rPr>
              <a:t>(</a:t>
            </a:r>
            <a:r>
              <a:rPr lang="en-US" sz="1400" dirty="0" err="1">
                <a:latin typeface="Courier"/>
                <a:cs typeface="Courier"/>
              </a:rPr>
              <a:t>url</a:t>
            </a:r>
            <a:r>
              <a:rPr lang="en-US" sz="1400" dirty="0">
                <a:latin typeface="Courier"/>
                <a:cs typeface="Courier"/>
              </a:rPr>
              <a:t>, </a:t>
            </a:r>
            <a:r>
              <a:rPr lang="en-US" sz="1400" dirty="0" err="1">
                <a:latin typeface="Courier"/>
                <a:cs typeface="Courier"/>
              </a:rPr>
              <a:t>delim</a:t>
            </a:r>
            <a:r>
              <a:rPr lang="en-US" sz="1400" dirty="0">
                <a:latin typeface="Courier"/>
                <a:cs typeface="Courier"/>
              </a:rPr>
              <a:t>=',')</a:t>
            </a:r>
          </a:p>
          <a:p>
            <a:r>
              <a:rPr lang="en-US" sz="1400" dirty="0" err="1">
                <a:latin typeface="Courier"/>
                <a:cs typeface="Courier"/>
              </a:rPr>
              <a:t>t$C</a:t>
            </a:r>
            <a:r>
              <a:rPr lang="en-US" sz="1400" dirty="0">
                <a:latin typeface="Courier"/>
                <a:cs typeface="Courier"/>
              </a:rPr>
              <a:t> &lt;- </a:t>
            </a:r>
            <a:r>
              <a:rPr lang="en-US" sz="1400" dirty="0" err="1">
                <a:latin typeface="Courier"/>
                <a:cs typeface="Courier"/>
              </a:rPr>
              <a:t>conv_unit</a:t>
            </a:r>
            <a:r>
              <a:rPr lang="en-US" sz="1400" dirty="0">
                <a:latin typeface="Courier"/>
                <a:cs typeface="Courier"/>
              </a:rPr>
              <a:t>(</a:t>
            </a:r>
            <a:r>
              <a:rPr lang="en-US" sz="1400" dirty="0" err="1">
                <a:latin typeface="Courier"/>
                <a:cs typeface="Courier"/>
              </a:rPr>
              <a:t>t$temperature</a:t>
            </a:r>
            <a:r>
              <a:rPr lang="en-US" sz="1400" dirty="0">
                <a:latin typeface="Courier"/>
                <a:cs typeface="Courier"/>
              </a:rPr>
              <a:t>,'F','C') </a:t>
            </a:r>
          </a:p>
          <a:p>
            <a:r>
              <a:rPr lang="en-US" sz="1400" dirty="0" err="1">
                <a:latin typeface="Courier"/>
                <a:cs typeface="Courier"/>
              </a:rPr>
              <a:t>ggplot</a:t>
            </a:r>
            <a:r>
              <a:rPr lang="en-US" sz="1400" dirty="0">
                <a:latin typeface="Courier"/>
                <a:cs typeface="Courier"/>
              </a:rPr>
              <a:t>(</a:t>
            </a:r>
            <a:r>
              <a:rPr lang="en-US" sz="1400" dirty="0" err="1">
                <a:latin typeface="Courier"/>
                <a:cs typeface="Courier"/>
              </a:rPr>
              <a:t>t,aes</a:t>
            </a:r>
            <a:r>
              <a:rPr lang="en-US" sz="1400" dirty="0">
                <a:latin typeface="Courier"/>
                <a:cs typeface="Courier"/>
              </a:rPr>
              <a:t>(C)) + </a:t>
            </a:r>
            <a:r>
              <a:rPr lang="en-US" sz="1400" dirty="0" err="1">
                <a:latin typeface="Courier"/>
                <a:cs typeface="Courier"/>
              </a:rPr>
              <a:t>geom_histogram</a:t>
            </a:r>
            <a:r>
              <a:rPr lang="en-US" sz="1400" dirty="0">
                <a:latin typeface="Courier"/>
                <a:cs typeface="Courier"/>
              </a:rPr>
              <a:t>(fill='</a:t>
            </a:r>
            <a:r>
              <a:rPr lang="en-US" sz="1400" dirty="0" err="1">
                <a:latin typeface="Courier"/>
                <a:cs typeface="Courier"/>
              </a:rPr>
              <a:t>skyblue</a:t>
            </a:r>
            <a:r>
              <a:rPr lang="en-US" sz="1400" dirty="0">
                <a:latin typeface="Courier"/>
                <a:cs typeface="Courier"/>
              </a:rPr>
              <a:t>') +</a:t>
            </a:r>
          </a:p>
          <a:p>
            <a:r>
              <a:rPr lang="en-US" sz="1400" dirty="0">
                <a:latin typeface="Courier"/>
                <a:cs typeface="Courier"/>
              </a:rPr>
              <a:t>  </a:t>
            </a:r>
            <a:r>
              <a:rPr lang="en-US" sz="1400" dirty="0" err="1">
                <a:latin typeface="Courier"/>
                <a:cs typeface="Courier"/>
              </a:rPr>
              <a:t>xlab</a:t>
            </a:r>
            <a:r>
              <a:rPr lang="en-US" sz="1400" dirty="0">
                <a:latin typeface="Courier"/>
                <a:cs typeface="Courier"/>
              </a:rPr>
              <a:t>('Celsius')</a:t>
            </a:r>
          </a:p>
        </p:txBody>
      </p:sp>
      <p:sp>
        <p:nvSpPr>
          <p:cNvPr id="3" name="Snip Single Corner Rectangle 2">
            <a:extLst>
              <a:ext uri="{FF2B5EF4-FFF2-40B4-BE49-F238E27FC236}">
                <a16:creationId xmlns:a16="http://schemas.microsoft.com/office/drawing/2014/main" id="{55A33461-5F66-9145-A650-662650E371A0}"/>
              </a:ext>
            </a:extLst>
          </p:cNvPr>
          <p:cNvSpPr/>
          <p:nvPr/>
        </p:nvSpPr>
        <p:spPr bwMode="auto">
          <a:xfrm>
            <a:off x="6934200" y="381000"/>
            <a:ext cx="1905000" cy="914400"/>
          </a:xfrm>
          <a:prstGeom prst="snip1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charset="0"/>
              </a:rPr>
              <a:t>Counts observations</a:t>
            </a:r>
          </a:p>
        </p:txBody>
      </p:sp>
      <p:pic>
        <p:nvPicPr>
          <p:cNvPr id="5" name="Picture 4">
            <a:extLst>
              <a:ext uri="{FF2B5EF4-FFF2-40B4-BE49-F238E27FC236}">
                <a16:creationId xmlns:a16="http://schemas.microsoft.com/office/drawing/2014/main" id="{F2FFB9DD-6D77-4148-8B18-3E09593A04E7}"/>
              </a:ext>
            </a:extLst>
          </p:cNvPr>
          <p:cNvPicPr>
            <a:picLocks noChangeAspect="1"/>
          </p:cNvPicPr>
          <p:nvPr/>
        </p:nvPicPr>
        <p:blipFill>
          <a:blip r:embed="rId3"/>
          <a:stretch>
            <a:fillRect/>
          </a:stretch>
        </p:blipFill>
        <p:spPr>
          <a:xfrm>
            <a:off x="634158" y="3299171"/>
            <a:ext cx="4790555" cy="319370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 chart</a:t>
            </a:r>
          </a:p>
        </p:txBody>
      </p:sp>
      <p:sp>
        <p:nvSpPr>
          <p:cNvPr id="4" name="TextBox 3"/>
          <p:cNvSpPr txBox="1"/>
          <p:nvPr/>
        </p:nvSpPr>
        <p:spPr>
          <a:xfrm>
            <a:off x="628650" y="1363029"/>
            <a:ext cx="8153400" cy="2893100"/>
          </a:xfrm>
          <a:prstGeom prst="rect">
            <a:avLst/>
          </a:prstGeom>
          <a:solidFill>
            <a:schemeClr val="bg1"/>
          </a:solidFill>
        </p:spPr>
        <p:txBody>
          <a:bodyPr wrap="square" rtlCol="0">
            <a:spAutoFit/>
          </a:bodyPr>
          <a:lstStyle/>
          <a:p>
            <a:r>
              <a:rPr lang="en-US" sz="1400" dirty="0">
                <a:latin typeface="Courier New" panose="02070309020205020404" pitchFamily="49" charset="0"/>
                <a:ea typeface="Source Code Pro" charset="0"/>
                <a:cs typeface="Courier New" panose="02070309020205020404" pitchFamily="49" charset="0"/>
              </a:rPr>
              <a:t>library(tidyverse)</a:t>
            </a:r>
          </a:p>
          <a:p>
            <a:r>
              <a:rPr lang="en-US" sz="1400" dirty="0">
                <a:latin typeface="Courier New" panose="02070309020205020404" pitchFamily="49" charset="0"/>
                <a:ea typeface="Source Code Pro" charset="0"/>
                <a:cs typeface="Courier New" panose="02070309020205020404" pitchFamily="49" charset="0"/>
              </a:rPr>
              <a:t>library(DBI)</a:t>
            </a:r>
          </a:p>
          <a:p>
            <a:r>
              <a:rPr lang="en-US" sz="1400" dirty="0">
                <a:latin typeface="Courier New" panose="02070309020205020404" pitchFamily="49" charset="0"/>
                <a:ea typeface="Source Code Pro" charset="0"/>
                <a:cs typeface="Courier New" panose="02070309020205020404" pitchFamily="49" charset="0"/>
              </a:rPr>
              <a:t>library(</a:t>
            </a:r>
            <a:r>
              <a:rPr lang="en-US" sz="1400" dirty="0" err="1">
                <a:latin typeface="Courier New" panose="02070309020205020404" pitchFamily="49" charset="0"/>
                <a:ea typeface="Source Code Pro" charset="0"/>
                <a:cs typeface="Courier New" panose="02070309020205020404" pitchFamily="49" charset="0"/>
              </a:rPr>
              <a:t>RMySQL</a:t>
            </a:r>
            <a:r>
              <a:rPr lang="en-US" sz="1400" dirty="0">
                <a:latin typeface="Courier New" panose="02070309020205020404" pitchFamily="49" charset="0"/>
                <a:ea typeface="Source Code Pro" charset="0"/>
                <a:cs typeface="Courier New" panose="02070309020205020404" pitchFamily="49" charset="0"/>
              </a:rPr>
              <a:t>)</a:t>
            </a:r>
          </a:p>
          <a:p>
            <a:r>
              <a:rPr lang="en-US" sz="1400" dirty="0">
                <a:latin typeface="Courier New" panose="02070309020205020404" pitchFamily="49" charset="0"/>
                <a:ea typeface="Source Code Pro" charset="0"/>
                <a:cs typeface="Courier New" panose="02070309020205020404" pitchFamily="49" charset="0"/>
              </a:rPr>
              <a:t>conn &lt;- </a:t>
            </a:r>
            <a:r>
              <a:rPr lang="en-US" sz="1400" dirty="0" err="1">
                <a:latin typeface="Courier New" panose="02070309020205020404" pitchFamily="49" charset="0"/>
                <a:ea typeface="Source Code Pro" charset="0"/>
                <a:cs typeface="Courier New" panose="02070309020205020404" pitchFamily="49" charset="0"/>
              </a:rPr>
              <a:t>dbConnect</a:t>
            </a:r>
            <a:r>
              <a:rPr lang="en-US" sz="1400" dirty="0">
                <a:latin typeface="Courier New" panose="02070309020205020404" pitchFamily="49" charset="0"/>
                <a:ea typeface="Source Code Pro" charset="0"/>
                <a:cs typeface="Courier New" panose="02070309020205020404" pitchFamily="49" charset="0"/>
              </a:rPr>
              <a:t>(</a:t>
            </a:r>
            <a:r>
              <a:rPr lang="en-US" sz="1400" dirty="0" err="1">
                <a:latin typeface="Courier New" panose="02070309020205020404" pitchFamily="49" charset="0"/>
                <a:ea typeface="Source Code Pro" charset="0"/>
                <a:cs typeface="Courier New" panose="02070309020205020404" pitchFamily="49" charset="0"/>
              </a:rPr>
              <a:t>RMySQL</a:t>
            </a:r>
            <a:r>
              <a:rPr lang="en-US" sz="1400" dirty="0">
                <a:latin typeface="Courier New" panose="02070309020205020404" pitchFamily="49" charset="0"/>
                <a:ea typeface="Source Code Pro" charset="0"/>
                <a:cs typeface="Courier New" panose="02070309020205020404" pitchFamily="49" charset="0"/>
              </a:rPr>
              <a:t>::MySQL(),</a:t>
            </a:r>
          </a:p>
          <a:p>
            <a:r>
              <a:rPr lang="en-US" sz="1400" dirty="0">
                <a:latin typeface="Courier New" panose="02070309020205020404" pitchFamily="49" charset="0"/>
                <a:ea typeface="Source Code Pro" charset="0"/>
                <a:cs typeface="Courier New" panose="02070309020205020404" pitchFamily="49" charset="0"/>
              </a:rPr>
              <a:t>        </a:t>
            </a:r>
            <a:r>
              <a:rPr lang="en-US" sz="1400" dirty="0" err="1">
                <a:latin typeface="Courier New" panose="02070309020205020404" pitchFamily="49" charset="0"/>
                <a:ea typeface="Source Code Pro" charset="0"/>
                <a:cs typeface="Courier New" panose="02070309020205020404" pitchFamily="49" charset="0"/>
              </a:rPr>
              <a:t>dbname</a:t>
            </a:r>
            <a:r>
              <a:rPr lang="en-US" sz="1400" dirty="0">
                <a:latin typeface="Courier New" panose="02070309020205020404" pitchFamily="49" charset="0"/>
                <a:ea typeface="Source Code Pro" charset="0"/>
                <a:cs typeface="Courier New" panose="02070309020205020404" pitchFamily="49" charset="0"/>
              </a:rPr>
              <a:t> = "ClassicModels",</a:t>
            </a:r>
          </a:p>
          <a:p>
            <a:r>
              <a:rPr lang="en-US" sz="1400" dirty="0">
                <a:latin typeface="Courier New" panose="02070309020205020404" pitchFamily="49" charset="0"/>
                <a:ea typeface="Source Code Pro" charset="0"/>
                <a:cs typeface="Courier New" panose="02070309020205020404" pitchFamily="49" charset="0"/>
              </a:rPr>
              <a:t>        host = "</a:t>
            </a:r>
            <a:r>
              <a:rPr lang="en-US" sz="1400" dirty="0" err="1">
                <a:latin typeface="Courier New" panose="02070309020205020404" pitchFamily="49" charset="0"/>
                <a:ea typeface="Source Code Pro" charset="0"/>
                <a:cs typeface="Courier New" panose="02070309020205020404" pitchFamily="49" charset="0"/>
              </a:rPr>
              <a:t>www.richardtwatson.com</a:t>
            </a:r>
            <a:r>
              <a:rPr lang="en-US" sz="1400" dirty="0">
                <a:latin typeface="Courier New" panose="02070309020205020404" pitchFamily="49" charset="0"/>
                <a:ea typeface="Source Code Pro" charset="0"/>
                <a:cs typeface="Courier New" panose="02070309020205020404" pitchFamily="49" charset="0"/>
              </a:rPr>
              <a:t>", </a:t>
            </a:r>
          </a:p>
          <a:p>
            <a:r>
              <a:rPr lang="en-US" sz="1400" dirty="0">
                <a:latin typeface="Courier New" panose="02070309020205020404" pitchFamily="49" charset="0"/>
                <a:ea typeface="Source Code Pro" charset="0"/>
                <a:cs typeface="Courier New" panose="02070309020205020404" pitchFamily="49" charset="0"/>
              </a:rPr>
              <a:t>        user = "student", </a:t>
            </a:r>
          </a:p>
          <a:p>
            <a:r>
              <a:rPr lang="en-US" sz="1400" dirty="0">
                <a:latin typeface="Courier New" panose="02070309020205020404" pitchFamily="49" charset="0"/>
                <a:ea typeface="Source Code Pro" charset="0"/>
                <a:cs typeface="Courier New" panose="02070309020205020404" pitchFamily="49" charset="0"/>
              </a:rPr>
              <a:t>        password = </a:t>
            </a:r>
            <a:r>
              <a:rPr lang="en-US" sz="1400" dirty="0" err="1">
                <a:latin typeface="Courier New" panose="02070309020205020404" pitchFamily="49" charset="0"/>
                <a:ea typeface="Source Code Pro" charset="0"/>
                <a:cs typeface="Courier New" panose="02070309020205020404" pitchFamily="49" charset="0"/>
              </a:rPr>
              <a:t>rstudioapi</a:t>
            </a:r>
            <a:r>
              <a:rPr lang="en-US" sz="1400" dirty="0">
                <a:latin typeface="Courier New" panose="02070309020205020404" pitchFamily="49" charset="0"/>
                <a:ea typeface="Source Code Pro" charset="0"/>
                <a:cs typeface="Courier New" panose="02070309020205020404" pitchFamily="49" charset="0"/>
              </a:rPr>
              <a:t>::</a:t>
            </a:r>
            <a:r>
              <a:rPr lang="en-US" sz="1400" dirty="0" err="1">
                <a:latin typeface="Courier New" panose="02070309020205020404" pitchFamily="49" charset="0"/>
                <a:ea typeface="Source Code Pro" charset="0"/>
                <a:cs typeface="Courier New" panose="02070309020205020404" pitchFamily="49" charset="0"/>
              </a:rPr>
              <a:t>askForPassword</a:t>
            </a:r>
            <a:r>
              <a:rPr lang="en-US" sz="1400" dirty="0">
                <a:latin typeface="Courier New" panose="02070309020205020404" pitchFamily="49" charset="0"/>
                <a:ea typeface="Source Code Pro" charset="0"/>
                <a:cs typeface="Courier New" panose="02070309020205020404" pitchFamily="49" charset="0"/>
              </a:rPr>
              <a:t>("Database password"))</a:t>
            </a:r>
          </a:p>
          <a:p>
            <a:r>
              <a:rPr lang="en-US" sz="1400" dirty="0">
                <a:latin typeface="Courier New" panose="02070309020205020404" pitchFamily="49" charset="0"/>
                <a:ea typeface="Source Code Pro" charset="0"/>
                <a:cs typeface="Courier New" panose="02070309020205020404" pitchFamily="49" charset="0"/>
              </a:rPr>
              <a:t>d &lt;-  </a:t>
            </a:r>
            <a:r>
              <a:rPr lang="en-US" sz="1400" dirty="0" err="1">
                <a:latin typeface="Courier New" panose="02070309020205020404" pitchFamily="49" charset="0"/>
                <a:ea typeface="Source Code Pro" charset="0"/>
                <a:cs typeface="Courier New" panose="02070309020205020404" pitchFamily="49" charset="0"/>
              </a:rPr>
              <a:t>as_tibble</a:t>
            </a:r>
            <a:r>
              <a:rPr lang="en-US" sz="1400" dirty="0">
                <a:latin typeface="Courier New" panose="02070309020205020404" pitchFamily="49" charset="0"/>
                <a:ea typeface="Source Code Pro" charset="0"/>
                <a:cs typeface="Courier New" panose="02070309020205020404" pitchFamily="49" charset="0"/>
              </a:rPr>
              <a:t>(</a:t>
            </a:r>
            <a:r>
              <a:rPr lang="en-US" sz="1400" dirty="0" err="1">
                <a:latin typeface="Courier New" panose="02070309020205020404" pitchFamily="49" charset="0"/>
                <a:ea typeface="Source Code Pro" charset="0"/>
                <a:cs typeface="Courier New" panose="02070309020205020404" pitchFamily="49" charset="0"/>
              </a:rPr>
              <a:t>tbl</a:t>
            </a:r>
            <a:r>
              <a:rPr lang="en-US" sz="1400" dirty="0">
                <a:latin typeface="Courier New" panose="02070309020205020404" pitchFamily="49" charset="0"/>
                <a:ea typeface="Source Code Pro" charset="0"/>
                <a:cs typeface="Courier New" panose="02070309020205020404" pitchFamily="49" charset="0"/>
              </a:rPr>
              <a:t>(conn, 'Products'))</a:t>
            </a:r>
          </a:p>
          <a:p>
            <a:r>
              <a:rPr lang="en-US" sz="1400" dirty="0">
                <a:latin typeface="Courier New" panose="02070309020205020404" pitchFamily="49" charset="0"/>
                <a:ea typeface="Source Code Pro" charset="0"/>
                <a:cs typeface="Courier New" panose="02070309020205020404" pitchFamily="49" charset="0"/>
              </a:rPr>
              <a:t># Plot the number of product lines by specifying the appropriate column name</a:t>
            </a:r>
          </a:p>
          <a:p>
            <a:r>
              <a:rPr lang="en-US" sz="1400" dirty="0" err="1">
                <a:latin typeface="Courier New" panose="02070309020205020404" pitchFamily="49" charset="0"/>
                <a:ea typeface="Source Code Pro" charset="0"/>
                <a:cs typeface="Courier New" panose="02070309020205020404" pitchFamily="49" charset="0"/>
              </a:rPr>
              <a:t>ggplot</a:t>
            </a:r>
            <a:r>
              <a:rPr lang="en-US" sz="1400" dirty="0">
                <a:latin typeface="Courier New" panose="02070309020205020404" pitchFamily="49" charset="0"/>
                <a:ea typeface="Source Code Pro" charset="0"/>
                <a:cs typeface="Courier New" panose="02070309020205020404" pitchFamily="49" charset="0"/>
              </a:rPr>
              <a:t>(</a:t>
            </a:r>
            <a:r>
              <a:rPr lang="en-US" sz="1400" dirty="0" err="1">
                <a:latin typeface="Courier New" panose="02070309020205020404" pitchFamily="49" charset="0"/>
                <a:ea typeface="Source Code Pro" charset="0"/>
                <a:cs typeface="Courier New" panose="02070309020205020404" pitchFamily="49" charset="0"/>
              </a:rPr>
              <a:t>d,aes</a:t>
            </a:r>
            <a:r>
              <a:rPr lang="en-US" sz="1400" dirty="0">
                <a:latin typeface="Courier New" panose="02070309020205020404" pitchFamily="49" charset="0"/>
                <a:ea typeface="Source Code Pro" charset="0"/>
                <a:cs typeface="Courier New" panose="02070309020205020404" pitchFamily="49" charset="0"/>
              </a:rPr>
              <a:t>(</a:t>
            </a:r>
            <a:r>
              <a:rPr lang="en-US" sz="1400" dirty="0" err="1">
                <a:latin typeface="Courier New" panose="02070309020205020404" pitchFamily="49" charset="0"/>
                <a:ea typeface="Source Code Pro" charset="0"/>
                <a:cs typeface="Courier New" panose="02070309020205020404" pitchFamily="49" charset="0"/>
              </a:rPr>
              <a:t>productLine</a:t>
            </a:r>
            <a:r>
              <a:rPr lang="en-US" sz="1400" dirty="0">
                <a:latin typeface="Courier New" panose="02070309020205020404" pitchFamily="49" charset="0"/>
                <a:ea typeface="Source Code Pro" charset="0"/>
                <a:cs typeface="Courier New" panose="02070309020205020404" pitchFamily="49" charset="0"/>
              </a:rPr>
              <a:t>)) + </a:t>
            </a:r>
          </a:p>
          <a:p>
            <a:r>
              <a:rPr lang="en-US" sz="1400" dirty="0">
                <a:latin typeface="Courier New" panose="02070309020205020404" pitchFamily="49" charset="0"/>
                <a:ea typeface="Source Code Pro" charset="0"/>
                <a:cs typeface="Courier New" panose="02070309020205020404" pitchFamily="49" charset="0"/>
              </a:rPr>
              <a:t>  </a:t>
            </a:r>
            <a:r>
              <a:rPr lang="en-US" sz="1400" dirty="0" err="1">
                <a:latin typeface="Courier New" panose="02070309020205020404" pitchFamily="49" charset="0"/>
                <a:ea typeface="Source Code Pro" charset="0"/>
                <a:cs typeface="Courier New" panose="02070309020205020404" pitchFamily="49" charset="0"/>
              </a:rPr>
              <a:t>geom_bar</a:t>
            </a:r>
            <a:r>
              <a:rPr lang="en-US" sz="1400" dirty="0">
                <a:latin typeface="Courier New" panose="02070309020205020404" pitchFamily="49" charset="0"/>
                <a:ea typeface="Source Code Pro" charset="0"/>
                <a:cs typeface="Courier New" panose="02070309020205020404" pitchFamily="49" charset="0"/>
              </a:rPr>
              <a:t>(fill='chocolate')</a:t>
            </a:r>
            <a:endParaRPr lang="en-US" sz="1400" dirty="0">
              <a:latin typeface="Courier New" panose="02070309020205020404" pitchFamily="49" charset="0"/>
              <a:cs typeface="Courier New" panose="02070309020205020404" pitchFamily="49" charset="0"/>
            </a:endParaRPr>
          </a:p>
        </p:txBody>
      </p:sp>
      <p:pic>
        <p:nvPicPr>
          <p:cNvPr id="6" name="Picture 5">
            <a:extLst>
              <a:ext uri="{FF2B5EF4-FFF2-40B4-BE49-F238E27FC236}">
                <a16:creationId xmlns:a16="http://schemas.microsoft.com/office/drawing/2014/main" id="{E63901EC-5836-754E-AD23-C47EBED75F77}"/>
              </a:ext>
            </a:extLst>
          </p:cNvPr>
          <p:cNvPicPr>
            <a:picLocks noChangeAspect="1"/>
          </p:cNvPicPr>
          <p:nvPr/>
        </p:nvPicPr>
        <p:blipFill>
          <a:blip r:embed="rId3"/>
          <a:stretch>
            <a:fillRect/>
          </a:stretch>
        </p:blipFill>
        <p:spPr>
          <a:xfrm>
            <a:off x="381000" y="4318000"/>
            <a:ext cx="5080000" cy="2540000"/>
          </a:xfrm>
          <a:prstGeom prst="rect">
            <a:avLst/>
          </a:prstGeom>
        </p:spPr>
      </p:pic>
      <p:sp>
        <p:nvSpPr>
          <p:cNvPr id="5" name="Snip Single Corner Rectangle 4">
            <a:extLst>
              <a:ext uri="{FF2B5EF4-FFF2-40B4-BE49-F238E27FC236}">
                <a16:creationId xmlns:a16="http://schemas.microsoft.com/office/drawing/2014/main" id="{2BD47DB6-F47B-5D4D-92A4-C745B21C4AF3}"/>
              </a:ext>
            </a:extLst>
          </p:cNvPr>
          <p:cNvSpPr/>
          <p:nvPr/>
        </p:nvSpPr>
        <p:spPr bwMode="auto">
          <a:xfrm>
            <a:off x="6934200" y="381000"/>
            <a:ext cx="1905000" cy="914400"/>
          </a:xfrm>
          <a:prstGeom prst="snip1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charset="0"/>
              </a:rPr>
              <a:t>Counts observations</a:t>
            </a:r>
          </a:p>
        </p:txBody>
      </p:sp>
    </p:spTree>
    <p:extLst>
      <p:ext uri="{BB962C8B-B14F-4D97-AF65-F5344CB8AC3E}">
        <p14:creationId xmlns:p14="http://schemas.microsoft.com/office/powerpoint/2010/main" val="2363033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Column chart</a:t>
            </a:r>
          </a:p>
        </p:txBody>
      </p:sp>
      <p:sp>
        <p:nvSpPr>
          <p:cNvPr id="4" name="TextBox 3"/>
          <p:cNvSpPr txBox="1"/>
          <p:nvPr/>
        </p:nvSpPr>
        <p:spPr>
          <a:xfrm>
            <a:off x="652520" y="1623438"/>
            <a:ext cx="8153400" cy="2031325"/>
          </a:xfrm>
          <a:prstGeom prst="rect">
            <a:avLst/>
          </a:prstGeom>
          <a:solidFill>
            <a:schemeClr val="bg1"/>
          </a:solidFill>
        </p:spPr>
        <p:txBody>
          <a:bodyPr wrap="square" rtlCol="0">
            <a:spAutoFit/>
          </a:bodyPr>
          <a:lstStyle/>
          <a:p>
            <a:r>
              <a:rPr lang="en-US" sz="1400" dirty="0">
                <a:latin typeface="Courier New" panose="02070309020205020404" pitchFamily="49" charset="0"/>
                <a:ea typeface="Source Code Pro" charset="0"/>
                <a:cs typeface="Courier New" panose="02070309020205020404" pitchFamily="49" charset="0"/>
              </a:rPr>
              <a:t>conn &lt;- </a:t>
            </a:r>
            <a:r>
              <a:rPr lang="en-US" sz="1400" dirty="0" err="1">
                <a:latin typeface="Courier New" panose="02070309020205020404" pitchFamily="49" charset="0"/>
                <a:ea typeface="Source Code Pro" charset="0"/>
                <a:cs typeface="Courier New" panose="02070309020205020404" pitchFamily="49" charset="0"/>
              </a:rPr>
              <a:t>dbConnect</a:t>
            </a:r>
            <a:r>
              <a:rPr lang="en-US" sz="1400" dirty="0">
                <a:latin typeface="Courier New" panose="02070309020205020404" pitchFamily="49" charset="0"/>
                <a:ea typeface="Source Code Pro" charset="0"/>
                <a:cs typeface="Courier New" panose="02070309020205020404" pitchFamily="49" charset="0"/>
              </a:rPr>
              <a:t>(</a:t>
            </a:r>
            <a:r>
              <a:rPr lang="en-US" sz="1400" dirty="0" err="1">
                <a:latin typeface="Courier New" panose="02070309020205020404" pitchFamily="49" charset="0"/>
                <a:ea typeface="Source Code Pro" charset="0"/>
                <a:cs typeface="Courier New" panose="02070309020205020404" pitchFamily="49" charset="0"/>
              </a:rPr>
              <a:t>RMySQL</a:t>
            </a:r>
            <a:r>
              <a:rPr lang="en-US" sz="1400" dirty="0">
                <a:latin typeface="Courier New" panose="02070309020205020404" pitchFamily="49" charset="0"/>
                <a:ea typeface="Source Code Pro" charset="0"/>
                <a:cs typeface="Courier New" panose="02070309020205020404" pitchFamily="49" charset="0"/>
              </a:rPr>
              <a:t>::MySQL(), ”</a:t>
            </a:r>
            <a:r>
              <a:rPr lang="en-US" sz="1400" dirty="0" err="1">
                <a:latin typeface="Courier New" panose="02070309020205020404" pitchFamily="49" charset="0"/>
                <a:ea typeface="Source Code Pro" charset="0"/>
                <a:cs typeface="Courier New" panose="02070309020205020404" pitchFamily="49" charset="0"/>
              </a:rPr>
              <a:t>www.richardtwatson.com</a:t>
            </a:r>
            <a:r>
              <a:rPr lang="en-US" sz="1400" dirty="0">
                <a:latin typeface="Courier New" panose="02070309020205020404" pitchFamily="49" charset="0"/>
                <a:ea typeface="Source Code Pro" charset="0"/>
                <a:cs typeface="Courier New" panose="02070309020205020404" pitchFamily="49" charset="0"/>
              </a:rPr>
              <a:t>", </a:t>
            </a:r>
            <a:r>
              <a:rPr lang="en-US" sz="1400" dirty="0" err="1">
                <a:latin typeface="Courier New" panose="02070309020205020404" pitchFamily="49" charset="0"/>
                <a:ea typeface="Source Code Pro" charset="0"/>
                <a:cs typeface="Courier New" panose="02070309020205020404" pitchFamily="49" charset="0"/>
              </a:rPr>
              <a:t>dbname</a:t>
            </a:r>
            <a:r>
              <a:rPr lang="en-US" sz="1400" dirty="0">
                <a:latin typeface="Courier New" panose="02070309020205020404" pitchFamily="49" charset="0"/>
                <a:ea typeface="Source Code Pro" charset="0"/>
                <a:cs typeface="Courier New" panose="02070309020205020404" pitchFamily="49" charset="0"/>
              </a:rPr>
              <a:t>="</a:t>
            </a:r>
            <a:r>
              <a:rPr lang="en-US" sz="1400" dirty="0" err="1">
                <a:latin typeface="Courier New" panose="02070309020205020404" pitchFamily="49" charset="0"/>
                <a:ea typeface="Source Code Pro" charset="0"/>
                <a:cs typeface="Courier New" panose="02070309020205020404" pitchFamily="49" charset="0"/>
              </a:rPr>
              <a:t>ClassicModels</a:t>
            </a:r>
            <a:r>
              <a:rPr lang="en-US" sz="1400" dirty="0">
                <a:latin typeface="Courier New" panose="02070309020205020404" pitchFamily="49" charset="0"/>
                <a:ea typeface="Source Code Pro" charset="0"/>
                <a:cs typeface="Courier New" panose="02070309020205020404" pitchFamily="49" charset="0"/>
              </a:rPr>
              <a:t>", user="student", password="student")</a:t>
            </a:r>
          </a:p>
          <a:p>
            <a:r>
              <a:rPr lang="en-US" sz="1400" dirty="0">
                <a:latin typeface="Courier New" panose="02070309020205020404" pitchFamily="49" charset="0"/>
                <a:ea typeface="Source Code Pro" charset="0"/>
                <a:cs typeface="Courier New" panose="02070309020205020404" pitchFamily="49" charset="0"/>
              </a:rPr>
              <a:t># Query the database and create file for use with R</a:t>
            </a:r>
          </a:p>
          <a:p>
            <a:r>
              <a:rPr lang="en-US" sz="1400" dirty="0">
                <a:latin typeface="Courier New" panose="02070309020205020404" pitchFamily="49" charset="0"/>
                <a:ea typeface="Source Code Pro" charset="0"/>
                <a:cs typeface="Courier New" panose="02070309020205020404" pitchFamily="49" charset="0"/>
              </a:rPr>
              <a:t>d &lt;- </a:t>
            </a:r>
            <a:r>
              <a:rPr lang="en-US" sz="1400" dirty="0" err="1">
                <a:latin typeface="Courier New" panose="02070309020205020404" pitchFamily="49" charset="0"/>
                <a:ea typeface="Source Code Pro" charset="0"/>
                <a:cs typeface="Courier New" panose="02070309020205020404" pitchFamily="49" charset="0"/>
              </a:rPr>
              <a:t>dbGetQuery</a:t>
            </a:r>
            <a:r>
              <a:rPr lang="en-US" sz="1400" dirty="0">
                <a:latin typeface="Courier New" panose="02070309020205020404" pitchFamily="49" charset="0"/>
                <a:ea typeface="Source Code Pro" charset="0"/>
                <a:cs typeface="Courier New" panose="02070309020205020404" pitchFamily="49" charset="0"/>
              </a:rPr>
              <a:t>(</a:t>
            </a:r>
            <a:r>
              <a:rPr lang="en-US" sz="1400" dirty="0" err="1">
                <a:latin typeface="Courier New" panose="02070309020205020404" pitchFamily="49" charset="0"/>
                <a:ea typeface="Source Code Pro" charset="0"/>
                <a:cs typeface="Courier New" panose="02070309020205020404" pitchFamily="49" charset="0"/>
              </a:rPr>
              <a:t>conn,"SELECT</a:t>
            </a:r>
            <a:r>
              <a:rPr lang="en-US" sz="1400" dirty="0">
                <a:latin typeface="Courier New" panose="02070309020205020404" pitchFamily="49" charset="0"/>
                <a:ea typeface="Source Code Pro" charset="0"/>
                <a:cs typeface="Courier New" panose="02070309020205020404" pitchFamily="49" charset="0"/>
              </a:rPr>
              <a:t> * from Products;") </a:t>
            </a:r>
          </a:p>
          <a:p>
            <a:r>
              <a:rPr lang="en-US" sz="1400" dirty="0">
                <a:latin typeface="Courier New" panose="02070309020205020404" pitchFamily="49" charset="0"/>
                <a:cs typeface="Courier New" panose="02070309020205020404" pitchFamily="49" charset="0"/>
              </a:rPr>
              <a:t>da &lt;-  d %&gt;% </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group_by</a:t>
            </a: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productLine</a:t>
            </a:r>
            <a:r>
              <a:rPr lang="en-US" sz="1400" dirty="0">
                <a:latin typeface="Courier New" panose="02070309020205020404" pitchFamily="49" charset="0"/>
                <a:cs typeface="Courier New" panose="02070309020205020404" pitchFamily="49" charset="0"/>
              </a:rPr>
              <a:t>) %&gt;% </a:t>
            </a:r>
          </a:p>
          <a:p>
            <a:r>
              <a:rPr lang="en-US" sz="1400" dirty="0">
                <a:latin typeface="Courier New" panose="02070309020205020404" pitchFamily="49" charset="0"/>
                <a:cs typeface="Courier New" panose="02070309020205020404" pitchFamily="49" charset="0"/>
              </a:rPr>
              <a:t>  summarize(count = n())</a:t>
            </a:r>
          </a:p>
          <a:p>
            <a:r>
              <a:rPr lang="en-US" sz="1400" dirty="0" err="1">
                <a:latin typeface="Courier New" panose="02070309020205020404" pitchFamily="49" charset="0"/>
                <a:cs typeface="Courier New" panose="02070309020205020404" pitchFamily="49" charset="0"/>
              </a:rPr>
              <a:t>ggplot</a:t>
            </a: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da,aes</a:t>
            </a: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productLine,count</a:t>
            </a:r>
            <a:r>
              <a:rPr lang="en-US" sz="1400" dirty="0">
                <a:latin typeface="Courier New" panose="02070309020205020404" pitchFamily="49" charset="0"/>
                <a:cs typeface="Courier New" panose="02070309020205020404" pitchFamily="49" charset="0"/>
              </a:rPr>
              <a:t>)) + </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geom_col</a:t>
            </a:r>
            <a:r>
              <a:rPr lang="en-US" sz="1400" dirty="0">
                <a:latin typeface="Courier New" panose="02070309020205020404" pitchFamily="49" charset="0"/>
                <a:cs typeface="Courier New" panose="02070309020205020404" pitchFamily="49" charset="0"/>
              </a:rPr>
              <a:t>(fill='chocolate')</a:t>
            </a:r>
          </a:p>
        </p:txBody>
      </p:sp>
      <p:sp>
        <p:nvSpPr>
          <p:cNvPr id="5" name="Snip Single Corner Rectangle 4">
            <a:extLst>
              <a:ext uri="{FF2B5EF4-FFF2-40B4-BE49-F238E27FC236}">
                <a16:creationId xmlns:a16="http://schemas.microsoft.com/office/drawing/2014/main" id="{6D2EDDD9-5D80-A34B-99CA-09A2B0C5F086}"/>
              </a:ext>
            </a:extLst>
          </p:cNvPr>
          <p:cNvSpPr/>
          <p:nvPr/>
        </p:nvSpPr>
        <p:spPr bwMode="auto">
          <a:xfrm>
            <a:off x="6934200" y="381000"/>
            <a:ext cx="1905000" cy="914400"/>
          </a:xfrm>
          <a:prstGeom prst="snip1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charset="0"/>
              </a:rPr>
              <a:t>Reports counts</a:t>
            </a:r>
          </a:p>
        </p:txBody>
      </p:sp>
      <p:pic>
        <p:nvPicPr>
          <p:cNvPr id="7" name="Picture 6">
            <a:extLst>
              <a:ext uri="{FF2B5EF4-FFF2-40B4-BE49-F238E27FC236}">
                <a16:creationId xmlns:a16="http://schemas.microsoft.com/office/drawing/2014/main" id="{06713BCA-DBD9-BC4A-8B88-D57B01F22697}"/>
              </a:ext>
            </a:extLst>
          </p:cNvPr>
          <p:cNvPicPr>
            <a:picLocks noChangeAspect="1"/>
          </p:cNvPicPr>
          <p:nvPr/>
        </p:nvPicPr>
        <p:blipFill>
          <a:blip r:embed="rId3"/>
          <a:stretch>
            <a:fillRect/>
          </a:stretch>
        </p:blipFill>
        <p:spPr>
          <a:xfrm>
            <a:off x="670881" y="3987391"/>
            <a:ext cx="5080000" cy="2540000"/>
          </a:xfrm>
          <a:prstGeom prst="rect">
            <a:avLst/>
          </a:prstGeom>
        </p:spPr>
      </p:pic>
    </p:spTree>
    <p:extLst>
      <p:ext uri="{BB962C8B-B14F-4D97-AF65-F5344CB8AC3E}">
        <p14:creationId xmlns:p14="http://schemas.microsoft.com/office/powerpoint/2010/main" val="3239302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 chart</a:t>
            </a:r>
          </a:p>
        </p:txBody>
      </p:sp>
      <p:sp>
        <p:nvSpPr>
          <p:cNvPr id="4" name="TextBox 3"/>
          <p:cNvSpPr txBox="1"/>
          <p:nvPr/>
        </p:nvSpPr>
        <p:spPr>
          <a:xfrm>
            <a:off x="628650" y="1690689"/>
            <a:ext cx="8153400" cy="738664"/>
          </a:xfrm>
          <a:prstGeom prst="rect">
            <a:avLst/>
          </a:prstGeom>
          <a:solidFill>
            <a:schemeClr val="bg1"/>
          </a:solidFill>
        </p:spPr>
        <p:txBody>
          <a:bodyPr wrap="square" rtlCol="0">
            <a:spAutoFit/>
          </a:bodyPr>
          <a:lstStyle/>
          <a:p>
            <a:r>
              <a:rPr lang="en-US" sz="1400" dirty="0" err="1">
                <a:latin typeface="Courier"/>
                <a:cs typeface="Courier"/>
              </a:rPr>
              <a:t>ggplot</a:t>
            </a:r>
            <a:r>
              <a:rPr lang="en-US" sz="1400" dirty="0">
                <a:latin typeface="Courier"/>
                <a:cs typeface="Courier"/>
              </a:rPr>
              <a:t>(</a:t>
            </a:r>
            <a:r>
              <a:rPr lang="en-US" sz="1400" dirty="0" err="1">
                <a:latin typeface="Courier"/>
                <a:cs typeface="Courier"/>
              </a:rPr>
              <a:t>d,aes</a:t>
            </a:r>
            <a:r>
              <a:rPr lang="en-US" sz="1400" dirty="0">
                <a:latin typeface="Courier"/>
                <a:cs typeface="Courier"/>
              </a:rPr>
              <a:t>(</a:t>
            </a:r>
            <a:r>
              <a:rPr lang="en-US" sz="1400" dirty="0" err="1">
                <a:latin typeface="Courier"/>
                <a:cs typeface="Courier"/>
              </a:rPr>
              <a:t>productLine</a:t>
            </a:r>
            <a:r>
              <a:rPr lang="en-US" sz="1400" dirty="0">
                <a:latin typeface="Courier"/>
                <a:cs typeface="Courier"/>
              </a:rPr>
              <a:t>)) + </a:t>
            </a:r>
          </a:p>
          <a:p>
            <a:r>
              <a:rPr lang="en-US" sz="1400" dirty="0">
                <a:latin typeface="Courier"/>
                <a:cs typeface="Courier"/>
              </a:rPr>
              <a:t>  </a:t>
            </a:r>
            <a:r>
              <a:rPr lang="en-US" sz="1400" dirty="0" err="1">
                <a:latin typeface="Courier"/>
                <a:cs typeface="Courier"/>
              </a:rPr>
              <a:t>geom_bar</a:t>
            </a:r>
            <a:r>
              <a:rPr lang="en-US" sz="1400" dirty="0">
                <a:latin typeface="Courier"/>
                <a:cs typeface="Courier"/>
              </a:rPr>
              <a:t>(fill='gold') +</a:t>
            </a:r>
          </a:p>
          <a:p>
            <a:r>
              <a:rPr lang="en-US" sz="1400" dirty="0">
                <a:latin typeface="Courier"/>
                <a:cs typeface="Courier"/>
              </a:rPr>
              <a:t>  </a:t>
            </a:r>
            <a:r>
              <a:rPr lang="en-US" sz="1400" dirty="0" err="1">
                <a:latin typeface="Courier"/>
                <a:cs typeface="Courier"/>
              </a:rPr>
              <a:t>coord_flip</a:t>
            </a:r>
            <a:r>
              <a:rPr lang="en-US" sz="1400" dirty="0">
                <a:latin typeface="Courier"/>
                <a:cs typeface="Courier"/>
              </a:rPr>
              <a:t>()</a:t>
            </a:r>
          </a:p>
        </p:txBody>
      </p:sp>
      <p:pic>
        <p:nvPicPr>
          <p:cNvPr id="6" name="Picture 5"/>
          <p:cNvPicPr>
            <a:picLocks noChangeAspect="1"/>
          </p:cNvPicPr>
          <p:nvPr/>
        </p:nvPicPr>
        <p:blipFill>
          <a:blip r:embed="rId3"/>
          <a:stretch>
            <a:fillRect/>
          </a:stretch>
        </p:blipFill>
        <p:spPr>
          <a:xfrm>
            <a:off x="628650" y="2895600"/>
            <a:ext cx="6553200" cy="3276600"/>
          </a:xfrm>
          <a:prstGeom prst="rect">
            <a:avLst/>
          </a:prstGeom>
        </p:spPr>
      </p:pic>
    </p:spTree>
    <p:extLst>
      <p:ext uri="{BB962C8B-B14F-4D97-AF65-F5344CB8AC3E}">
        <p14:creationId xmlns:p14="http://schemas.microsoft.com/office/powerpoint/2010/main" val="1644786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Radar plot</a:t>
            </a:r>
          </a:p>
        </p:txBody>
      </p:sp>
      <p:sp>
        <p:nvSpPr>
          <p:cNvPr id="4" name="TextBox 3"/>
          <p:cNvSpPr txBox="1"/>
          <p:nvPr/>
        </p:nvSpPr>
        <p:spPr>
          <a:xfrm>
            <a:off x="628650" y="1723740"/>
            <a:ext cx="8153400" cy="954107"/>
          </a:xfrm>
          <a:prstGeom prst="rect">
            <a:avLst/>
          </a:prstGeom>
          <a:solidFill>
            <a:schemeClr val="bg1"/>
          </a:solidFill>
        </p:spPr>
        <p:txBody>
          <a:bodyPr wrap="square" rtlCol="0">
            <a:spAutoFit/>
          </a:bodyPr>
          <a:lstStyle/>
          <a:p>
            <a:r>
              <a:rPr lang="en-US" sz="1400" dirty="0">
                <a:latin typeface="Courier"/>
                <a:cs typeface="Courier"/>
              </a:rPr>
              <a:t>d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a:t>
            </a:r>
            <a:r>
              <a:rPr lang="en-US" sz="1400" dirty="0" err="1">
                <a:latin typeface="Courier"/>
                <a:cs typeface="Courier"/>
              </a:rPr>
              <a:t>productLine</a:t>
            </a:r>
            <a:r>
              <a:rPr lang="en-US" sz="1400" dirty="0">
                <a:latin typeface="Courier"/>
                <a:cs typeface="Courier"/>
              </a:rPr>
              <a:t> from Products;") </a:t>
            </a:r>
          </a:p>
          <a:p>
            <a:r>
              <a:rPr lang="en-US" sz="1400" dirty="0" err="1">
                <a:latin typeface="Courier"/>
                <a:cs typeface="Courier"/>
              </a:rPr>
              <a:t>ggplot</a:t>
            </a:r>
            <a:r>
              <a:rPr lang="en-US" sz="1400" dirty="0">
                <a:latin typeface="Courier"/>
                <a:cs typeface="Courier"/>
              </a:rPr>
              <a:t>(</a:t>
            </a:r>
            <a:r>
              <a:rPr lang="en-US" sz="1400" dirty="0" err="1">
                <a:latin typeface="Courier"/>
                <a:cs typeface="Courier"/>
              </a:rPr>
              <a:t>d,aes</a:t>
            </a:r>
            <a:r>
              <a:rPr lang="en-US" sz="1400" dirty="0">
                <a:latin typeface="Courier"/>
                <a:cs typeface="Courier"/>
              </a:rPr>
              <a:t>(x=</a:t>
            </a:r>
            <a:r>
              <a:rPr lang="en-US" sz="1400" dirty="0" err="1">
                <a:latin typeface="Courier"/>
                <a:cs typeface="Courier"/>
              </a:rPr>
              <a:t>productLine</a:t>
            </a:r>
            <a:r>
              <a:rPr lang="en-US" sz="1400" dirty="0">
                <a:latin typeface="Courier"/>
                <a:cs typeface="Courier"/>
              </a:rPr>
              <a:t>)) + </a:t>
            </a:r>
            <a:r>
              <a:rPr lang="en-US" sz="1400" dirty="0" err="1">
                <a:latin typeface="Courier"/>
                <a:cs typeface="Courier"/>
              </a:rPr>
              <a:t>geom_histogram</a:t>
            </a:r>
            <a:r>
              <a:rPr lang="en-US" sz="1400" dirty="0">
                <a:latin typeface="Courier"/>
                <a:cs typeface="Courier"/>
              </a:rPr>
              <a:t>(fill='bisque') + </a:t>
            </a:r>
          </a:p>
          <a:p>
            <a:r>
              <a:rPr lang="en-US" sz="1400" dirty="0">
                <a:latin typeface="Courier"/>
                <a:cs typeface="Courier"/>
              </a:rPr>
              <a:t>  </a:t>
            </a:r>
            <a:r>
              <a:rPr lang="en-US" sz="1400" dirty="0" err="1">
                <a:latin typeface="Courier"/>
                <a:cs typeface="Courier"/>
              </a:rPr>
              <a:t>coord_polar</a:t>
            </a:r>
            <a:r>
              <a:rPr lang="en-US" sz="1400" dirty="0">
                <a:latin typeface="Courier"/>
                <a:cs typeface="Courier"/>
              </a:rPr>
              <a:t>() + </a:t>
            </a:r>
            <a:r>
              <a:rPr lang="en-US" sz="1400" dirty="0" err="1">
                <a:latin typeface="Courier"/>
                <a:cs typeface="Courier"/>
              </a:rPr>
              <a:t>ggtitle</a:t>
            </a:r>
            <a:r>
              <a:rPr lang="en-US" sz="1400" dirty="0">
                <a:latin typeface="Courier"/>
                <a:cs typeface="Courier"/>
              </a:rPr>
              <a:t>("Number of products in each product line") + </a:t>
            </a:r>
          </a:p>
          <a:p>
            <a:r>
              <a:rPr lang="en-US" sz="1400" dirty="0">
                <a:latin typeface="Courier"/>
                <a:cs typeface="Courier"/>
              </a:rPr>
              <a:t>  </a:t>
            </a:r>
            <a:r>
              <a:rPr lang="en-US" sz="1400" dirty="0" err="1">
                <a:latin typeface="Courier"/>
                <a:cs typeface="Courier"/>
              </a:rPr>
              <a:t>expand_limits</a:t>
            </a:r>
            <a:r>
              <a:rPr lang="en-US" sz="1400" dirty="0">
                <a:latin typeface="Courier"/>
                <a:cs typeface="Courier"/>
              </a:rPr>
              <a:t>(x=c(0,10))</a:t>
            </a:r>
          </a:p>
        </p:txBody>
      </p:sp>
      <p:pic>
        <p:nvPicPr>
          <p:cNvPr id="3" name="Picture 2">
            <a:extLst>
              <a:ext uri="{FF2B5EF4-FFF2-40B4-BE49-F238E27FC236}">
                <a16:creationId xmlns:a16="http://schemas.microsoft.com/office/drawing/2014/main" id="{E7B7C70D-90EF-924C-9927-35A49BBC2C26}"/>
              </a:ext>
            </a:extLst>
          </p:cNvPr>
          <p:cNvPicPr>
            <a:picLocks noChangeAspect="1"/>
          </p:cNvPicPr>
          <p:nvPr/>
        </p:nvPicPr>
        <p:blipFill>
          <a:blip r:embed="rId3"/>
          <a:stretch>
            <a:fillRect/>
          </a:stretch>
        </p:blipFill>
        <p:spPr>
          <a:xfrm>
            <a:off x="628650" y="3276600"/>
            <a:ext cx="2921000" cy="2959100"/>
          </a:xfrm>
          <a:prstGeom prst="rect">
            <a:avLst/>
          </a:prstGeom>
        </p:spPr>
      </p:pic>
    </p:spTree>
    <p:extLst>
      <p:ext uri="{BB962C8B-B14F-4D97-AF65-F5344CB8AC3E}">
        <p14:creationId xmlns:p14="http://schemas.microsoft.com/office/powerpoint/2010/main" val="2377558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skills</a:t>
            </a:r>
          </a:p>
        </p:txBody>
      </p:sp>
      <p:sp>
        <p:nvSpPr>
          <p:cNvPr id="3" name="Content Placeholder 2"/>
          <p:cNvSpPr>
            <a:spLocks noGrp="1"/>
          </p:cNvSpPr>
          <p:nvPr>
            <p:ph idx="1"/>
          </p:nvPr>
        </p:nvSpPr>
        <p:spPr/>
        <p:txBody>
          <a:bodyPr/>
          <a:lstStyle/>
          <a:p>
            <a:r>
              <a:rPr lang="en-US" dirty="0"/>
              <a:t>Humans are exceptionally skilled at the visual processing of information</a:t>
            </a:r>
          </a:p>
          <a:p>
            <a:r>
              <a:rPr lang="en-US" dirty="0"/>
              <a:t>An innate capability</a:t>
            </a:r>
          </a:p>
          <a:p>
            <a:r>
              <a:rPr lang="en-US" dirty="0"/>
              <a:t>Our ancestors were those who were efficient visual processors and quickly detected threats and used this information to make effective decisions</a:t>
            </a:r>
          </a:p>
        </p:txBody>
      </p:sp>
    </p:spTree>
    <p:extLst>
      <p:ext uri="{BB962C8B-B14F-4D97-AF65-F5344CB8AC3E}">
        <p14:creationId xmlns:p14="http://schemas.microsoft.com/office/powerpoint/2010/main" val="152008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a:t>
            </a:r>
          </a:p>
        </p:txBody>
      </p:sp>
      <p:sp>
        <p:nvSpPr>
          <p:cNvPr id="3" name="Content Placeholder 2"/>
          <p:cNvSpPr>
            <a:spLocks noGrp="1"/>
          </p:cNvSpPr>
          <p:nvPr>
            <p:ph idx="1"/>
          </p:nvPr>
        </p:nvSpPr>
        <p:spPr/>
        <p:txBody>
          <a:bodyPr/>
          <a:lstStyle/>
          <a:p>
            <a:r>
              <a:rPr lang="en-US" dirty="0"/>
              <a:t>Create a bar chart using the data in the following table</a:t>
            </a:r>
          </a:p>
          <a:p>
            <a:pPr lvl="1"/>
            <a:r>
              <a:rPr lang="en-US" dirty="0"/>
              <a:t>Use population as the weight value rather than y coordinate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14555605"/>
              </p:ext>
            </p:extLst>
          </p:nvPr>
        </p:nvGraphicFramePr>
        <p:xfrm>
          <a:off x="685800" y="3106786"/>
          <a:ext cx="7391399" cy="889000"/>
        </p:xfrm>
        <a:graphic>
          <a:graphicData uri="http://schemas.openxmlformats.org/drawingml/2006/table">
            <a:tbl>
              <a:tblPr firstRow="1" bandRow="1">
                <a:tableStyleId>{775DCB02-9BB8-47FD-8907-85C794F793BA}</a:tableStyleId>
              </a:tblPr>
              <a:tblGrid>
                <a:gridCol w="1408713">
                  <a:extLst>
                    <a:ext uri="{9D8B030D-6E8A-4147-A177-3AD203B41FA5}">
                      <a16:colId xmlns:a16="http://schemas.microsoft.com/office/drawing/2014/main" val="20000"/>
                    </a:ext>
                  </a:extLst>
                </a:gridCol>
                <a:gridCol w="648687">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736313">
                  <a:extLst>
                    <a:ext uri="{9D8B030D-6E8A-4147-A177-3AD203B41FA5}">
                      <a16:colId xmlns:a16="http://schemas.microsoft.com/office/drawing/2014/main" val="20006"/>
                    </a:ext>
                  </a:extLst>
                </a:gridCol>
                <a:gridCol w="681006">
                  <a:extLst>
                    <a:ext uri="{9D8B030D-6E8A-4147-A177-3AD203B41FA5}">
                      <a16:colId xmlns:a16="http://schemas.microsoft.com/office/drawing/2014/main" val="20007"/>
                    </a:ext>
                  </a:extLst>
                </a:gridCol>
                <a:gridCol w="739140">
                  <a:extLst>
                    <a:ext uri="{9D8B030D-6E8A-4147-A177-3AD203B41FA5}">
                      <a16:colId xmlns:a16="http://schemas.microsoft.com/office/drawing/2014/main" val="20008"/>
                    </a:ext>
                  </a:extLst>
                </a:gridCol>
                <a:gridCol w="739140">
                  <a:extLst>
                    <a:ext uri="{9D8B030D-6E8A-4147-A177-3AD203B41FA5}">
                      <a16:colId xmlns:a16="http://schemas.microsoft.com/office/drawing/2014/main" val="20009"/>
                    </a:ext>
                  </a:extLst>
                </a:gridCol>
              </a:tblGrid>
              <a:tr h="370840">
                <a:tc>
                  <a:txBody>
                    <a:bodyPr/>
                    <a:lstStyle/>
                    <a:p>
                      <a:r>
                        <a:rPr lang="en-US" sz="1400" dirty="0"/>
                        <a:t>Year</a:t>
                      </a:r>
                      <a:endParaRPr lang="en-US" sz="1400" dirty="0">
                        <a:latin typeface="Courier"/>
                        <a:cs typeface="Courier"/>
                      </a:endParaRPr>
                    </a:p>
                  </a:txBody>
                  <a:tcPr/>
                </a:tc>
                <a:tc>
                  <a:txBody>
                    <a:bodyPr/>
                    <a:lstStyle/>
                    <a:p>
                      <a:pPr algn="dist"/>
                      <a:r>
                        <a:rPr lang="en-US" sz="1400" dirty="0"/>
                        <a:t>1804</a:t>
                      </a:r>
                      <a:endParaRPr lang="en-US" sz="1400" dirty="0">
                        <a:latin typeface="Courier"/>
                        <a:cs typeface="Courier"/>
                      </a:endParaRPr>
                    </a:p>
                  </a:txBody>
                  <a:tcPr/>
                </a:tc>
                <a:tc>
                  <a:txBody>
                    <a:bodyPr/>
                    <a:lstStyle/>
                    <a:p>
                      <a:pPr algn="dist"/>
                      <a:r>
                        <a:rPr lang="en-US" sz="1400" dirty="0"/>
                        <a:t>1927</a:t>
                      </a:r>
                      <a:endParaRPr lang="en-US" sz="1400" dirty="0">
                        <a:latin typeface="Courier"/>
                        <a:cs typeface="Courier"/>
                      </a:endParaRPr>
                    </a:p>
                  </a:txBody>
                  <a:tcPr/>
                </a:tc>
                <a:tc>
                  <a:txBody>
                    <a:bodyPr/>
                    <a:lstStyle/>
                    <a:p>
                      <a:pPr algn="dist"/>
                      <a:r>
                        <a:rPr lang="en-US" sz="1400" dirty="0"/>
                        <a:t>1960</a:t>
                      </a:r>
                      <a:endParaRPr lang="en-US" sz="1400" dirty="0">
                        <a:latin typeface="Courier"/>
                        <a:cs typeface="Courier"/>
                      </a:endParaRPr>
                    </a:p>
                  </a:txBody>
                  <a:tcPr/>
                </a:tc>
                <a:tc>
                  <a:txBody>
                    <a:bodyPr/>
                    <a:lstStyle/>
                    <a:p>
                      <a:pPr algn="dist"/>
                      <a:r>
                        <a:rPr lang="en-US" sz="1400" dirty="0"/>
                        <a:t>1974</a:t>
                      </a:r>
                      <a:endParaRPr lang="en-US" sz="1400" dirty="0">
                        <a:latin typeface="Courier"/>
                        <a:cs typeface="Courier"/>
                      </a:endParaRPr>
                    </a:p>
                  </a:txBody>
                  <a:tcPr/>
                </a:tc>
                <a:tc>
                  <a:txBody>
                    <a:bodyPr/>
                    <a:lstStyle/>
                    <a:p>
                      <a:pPr algn="dist"/>
                      <a:r>
                        <a:rPr lang="en-US" sz="1400" dirty="0"/>
                        <a:t>1987</a:t>
                      </a:r>
                      <a:endParaRPr lang="en-US" sz="1400" dirty="0">
                        <a:latin typeface="Courier"/>
                        <a:cs typeface="Courier"/>
                      </a:endParaRPr>
                    </a:p>
                  </a:txBody>
                  <a:tcPr/>
                </a:tc>
                <a:tc>
                  <a:txBody>
                    <a:bodyPr/>
                    <a:lstStyle/>
                    <a:p>
                      <a:pPr algn="dist"/>
                      <a:r>
                        <a:rPr lang="en-US" sz="1400" dirty="0"/>
                        <a:t>1999</a:t>
                      </a:r>
                      <a:endParaRPr lang="en-US" sz="1400" dirty="0">
                        <a:latin typeface="Courier"/>
                        <a:cs typeface="Courier"/>
                      </a:endParaRPr>
                    </a:p>
                  </a:txBody>
                  <a:tcPr/>
                </a:tc>
                <a:tc>
                  <a:txBody>
                    <a:bodyPr/>
                    <a:lstStyle/>
                    <a:p>
                      <a:pPr algn="dist"/>
                      <a:r>
                        <a:rPr lang="en-US" sz="1400" dirty="0"/>
                        <a:t>2012</a:t>
                      </a:r>
                      <a:endParaRPr lang="en-US" sz="1400" dirty="0">
                        <a:latin typeface="Courier"/>
                        <a:cs typeface="Courier"/>
                      </a:endParaRPr>
                    </a:p>
                  </a:txBody>
                  <a:tcPr/>
                </a:tc>
                <a:tc>
                  <a:txBody>
                    <a:bodyPr/>
                    <a:lstStyle/>
                    <a:p>
                      <a:pPr algn="dist"/>
                      <a:r>
                        <a:rPr lang="en-US" sz="1400" dirty="0"/>
                        <a:t>2022</a:t>
                      </a:r>
                      <a:endParaRPr lang="en-US" sz="1400" dirty="0">
                        <a:latin typeface="Courier"/>
                        <a:cs typeface="Courier"/>
                      </a:endParaRPr>
                    </a:p>
                  </a:txBody>
                  <a:tcPr/>
                </a:tc>
                <a:tc>
                  <a:txBody>
                    <a:bodyPr/>
                    <a:lstStyle/>
                    <a:p>
                      <a:pPr algn="dist"/>
                      <a:r>
                        <a:rPr lang="en-US" sz="1400" dirty="0"/>
                        <a:t>2037</a:t>
                      </a:r>
                      <a:endParaRPr lang="en-US" sz="1400" dirty="0">
                        <a:latin typeface="Courier"/>
                        <a:cs typeface="Courier"/>
                      </a:endParaRPr>
                    </a:p>
                  </a:txBody>
                  <a:tcPr/>
                </a:tc>
                <a:extLst>
                  <a:ext uri="{0D108BD9-81ED-4DB2-BD59-A6C34878D82A}">
                    <a16:rowId xmlns:a16="http://schemas.microsoft.com/office/drawing/2014/main" val="10000"/>
                  </a:ext>
                </a:extLst>
              </a:tr>
              <a:tr h="370840">
                <a:tc>
                  <a:txBody>
                    <a:bodyPr/>
                    <a:lstStyle/>
                    <a:p>
                      <a:r>
                        <a:rPr lang="en-US" sz="1400" dirty="0"/>
                        <a:t>Population</a:t>
                      </a:r>
                    </a:p>
                    <a:p>
                      <a:r>
                        <a:rPr lang="en-US" sz="1400" dirty="0"/>
                        <a:t>(billions)</a:t>
                      </a:r>
                      <a:endParaRPr lang="en-US" sz="1400" dirty="0">
                        <a:latin typeface="Courier"/>
                        <a:cs typeface="Courier"/>
                      </a:endParaRPr>
                    </a:p>
                  </a:txBody>
                  <a:tcPr/>
                </a:tc>
                <a:tc>
                  <a:txBody>
                    <a:bodyPr/>
                    <a:lstStyle/>
                    <a:p>
                      <a:pPr algn="dist"/>
                      <a:r>
                        <a:rPr lang="en-US" sz="1400" dirty="0"/>
                        <a:t>1</a:t>
                      </a:r>
                      <a:endParaRPr lang="en-US" sz="1400" dirty="0">
                        <a:latin typeface="Courier"/>
                        <a:cs typeface="Courier"/>
                      </a:endParaRPr>
                    </a:p>
                  </a:txBody>
                  <a:tcPr/>
                </a:tc>
                <a:tc>
                  <a:txBody>
                    <a:bodyPr/>
                    <a:lstStyle/>
                    <a:p>
                      <a:pPr algn="dist"/>
                      <a:r>
                        <a:rPr lang="en-US" sz="1400" dirty="0"/>
                        <a:t>2</a:t>
                      </a:r>
                      <a:endParaRPr lang="en-US" sz="1400" dirty="0">
                        <a:latin typeface="Courier"/>
                        <a:cs typeface="Courier"/>
                      </a:endParaRPr>
                    </a:p>
                  </a:txBody>
                  <a:tcPr/>
                </a:tc>
                <a:tc>
                  <a:txBody>
                    <a:bodyPr/>
                    <a:lstStyle/>
                    <a:p>
                      <a:pPr algn="dist"/>
                      <a:r>
                        <a:rPr lang="en-US" sz="1400" dirty="0"/>
                        <a:t>3</a:t>
                      </a:r>
                      <a:endParaRPr lang="en-US" sz="1400" dirty="0">
                        <a:latin typeface="Courier"/>
                        <a:cs typeface="Courier"/>
                      </a:endParaRPr>
                    </a:p>
                  </a:txBody>
                  <a:tcPr/>
                </a:tc>
                <a:tc>
                  <a:txBody>
                    <a:bodyPr/>
                    <a:lstStyle/>
                    <a:p>
                      <a:pPr algn="dist"/>
                      <a:r>
                        <a:rPr lang="en-US" sz="1400" dirty="0"/>
                        <a:t>4</a:t>
                      </a:r>
                      <a:endParaRPr lang="en-US" sz="1400" dirty="0">
                        <a:latin typeface="Courier"/>
                        <a:cs typeface="Courier"/>
                      </a:endParaRPr>
                    </a:p>
                  </a:txBody>
                  <a:tcPr/>
                </a:tc>
                <a:tc>
                  <a:txBody>
                    <a:bodyPr/>
                    <a:lstStyle/>
                    <a:p>
                      <a:pPr algn="dist"/>
                      <a:r>
                        <a:rPr lang="en-US" sz="1400" dirty="0"/>
                        <a:t>5</a:t>
                      </a:r>
                      <a:endParaRPr lang="en-US" sz="1400" dirty="0">
                        <a:latin typeface="Courier"/>
                        <a:cs typeface="Courier"/>
                      </a:endParaRPr>
                    </a:p>
                  </a:txBody>
                  <a:tcPr/>
                </a:tc>
                <a:tc>
                  <a:txBody>
                    <a:bodyPr/>
                    <a:lstStyle/>
                    <a:p>
                      <a:pPr algn="dist"/>
                      <a:r>
                        <a:rPr lang="en-US" sz="1400" dirty="0"/>
                        <a:t>6</a:t>
                      </a:r>
                      <a:endParaRPr lang="en-US" sz="1400" dirty="0">
                        <a:latin typeface="Courier"/>
                        <a:cs typeface="Courier"/>
                      </a:endParaRPr>
                    </a:p>
                  </a:txBody>
                  <a:tcPr/>
                </a:tc>
                <a:tc>
                  <a:txBody>
                    <a:bodyPr/>
                    <a:lstStyle/>
                    <a:p>
                      <a:pPr algn="dist"/>
                      <a:r>
                        <a:rPr lang="en-US" sz="1400" dirty="0"/>
                        <a:t>7</a:t>
                      </a:r>
                      <a:endParaRPr lang="en-US" sz="1400" dirty="0">
                        <a:latin typeface="Courier"/>
                        <a:cs typeface="Courier"/>
                      </a:endParaRPr>
                    </a:p>
                  </a:txBody>
                  <a:tcPr/>
                </a:tc>
                <a:tc>
                  <a:txBody>
                    <a:bodyPr/>
                    <a:lstStyle/>
                    <a:p>
                      <a:pPr algn="dist"/>
                      <a:r>
                        <a:rPr lang="en-US" sz="1400" dirty="0"/>
                        <a:t>8</a:t>
                      </a:r>
                      <a:endParaRPr lang="en-US" sz="1400" dirty="0">
                        <a:latin typeface="Courier"/>
                        <a:cs typeface="Courier"/>
                      </a:endParaRPr>
                    </a:p>
                  </a:txBody>
                  <a:tcPr/>
                </a:tc>
                <a:tc>
                  <a:txBody>
                    <a:bodyPr/>
                    <a:lstStyle/>
                    <a:p>
                      <a:pPr algn="dist"/>
                      <a:r>
                        <a:rPr lang="en-US" sz="1400" dirty="0"/>
                        <a:t>9</a:t>
                      </a:r>
                      <a:endParaRPr lang="en-US" sz="1400" dirty="0">
                        <a:latin typeface="Courier"/>
                        <a:cs typeface="Courier"/>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783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Scatterplot</a:t>
            </a:r>
          </a:p>
        </p:txBody>
      </p:sp>
      <p:sp>
        <p:nvSpPr>
          <p:cNvPr id="4" name="TextBox 3"/>
          <p:cNvSpPr txBox="1"/>
          <p:nvPr/>
        </p:nvSpPr>
        <p:spPr>
          <a:xfrm>
            <a:off x="628650" y="1613118"/>
            <a:ext cx="8153400" cy="1815882"/>
          </a:xfrm>
          <a:prstGeom prst="rect">
            <a:avLst/>
          </a:prstGeom>
          <a:solidFill>
            <a:schemeClr val="bg1"/>
          </a:solidFill>
        </p:spPr>
        <p:txBody>
          <a:bodyPr wrap="square" rtlCol="0">
            <a:spAutoFit/>
          </a:bodyPr>
          <a:lstStyle/>
          <a:p>
            <a:r>
              <a:rPr lang="en-US" sz="1400" dirty="0">
                <a:latin typeface="Courier"/>
                <a:cs typeface="Courier"/>
              </a:rPr>
              <a:t># Get the monthly value of orders</a:t>
            </a:r>
          </a:p>
          <a:p>
            <a:r>
              <a:rPr lang="en-US" sz="1400" dirty="0">
                <a:latin typeface="Courier"/>
                <a:cs typeface="Courier"/>
              </a:rPr>
              <a:t>d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MONTH(</a:t>
            </a:r>
            <a:r>
              <a:rPr lang="en-US" sz="1400" dirty="0" err="1">
                <a:latin typeface="Courier"/>
                <a:cs typeface="Courier"/>
              </a:rPr>
              <a:t>orderDate</a:t>
            </a:r>
            <a:r>
              <a:rPr lang="en-US" sz="1400" dirty="0">
                <a:latin typeface="Courier"/>
                <a:cs typeface="Courier"/>
              </a:rPr>
              <a:t>) AS </a:t>
            </a:r>
            <a:r>
              <a:rPr lang="en-US" sz="1400" dirty="0" err="1">
                <a:latin typeface="Courier"/>
                <a:cs typeface="Courier"/>
              </a:rPr>
              <a:t>orderMonth</a:t>
            </a:r>
            <a:r>
              <a:rPr lang="en-US" sz="1400" dirty="0">
                <a:latin typeface="Courier"/>
                <a:cs typeface="Courier"/>
              </a:rPr>
              <a:t>, sum(</a:t>
            </a:r>
            <a:r>
              <a:rPr lang="en-US" sz="1400" dirty="0" err="1">
                <a:latin typeface="Courier"/>
                <a:cs typeface="Courier"/>
              </a:rPr>
              <a:t>quantityOrdered</a:t>
            </a:r>
            <a:r>
              <a:rPr lang="en-US" sz="1400" dirty="0">
                <a:latin typeface="Courier"/>
                <a:cs typeface="Courier"/>
              </a:rPr>
              <a:t>*</a:t>
            </a:r>
            <a:r>
              <a:rPr lang="en-US" sz="1400" dirty="0" err="1">
                <a:latin typeface="Courier"/>
                <a:cs typeface="Courier"/>
              </a:rPr>
              <a:t>priceEach</a:t>
            </a:r>
            <a:r>
              <a:rPr lang="en-US" sz="1400" dirty="0">
                <a:latin typeface="Courier"/>
                <a:cs typeface="Courier"/>
              </a:rPr>
              <a:t>) AS </a:t>
            </a:r>
            <a:r>
              <a:rPr lang="en-US" sz="1400" dirty="0" err="1">
                <a:latin typeface="Courier"/>
                <a:cs typeface="Courier"/>
              </a:rPr>
              <a:t>orderValue</a:t>
            </a:r>
            <a:r>
              <a:rPr lang="en-US" sz="1400" dirty="0">
                <a:latin typeface="Courier"/>
                <a:cs typeface="Courier"/>
              </a:rPr>
              <a:t> FROM Orders JOIN </a:t>
            </a:r>
            <a:r>
              <a:rPr lang="en-US" sz="1400" dirty="0" err="1">
                <a:latin typeface="Courier"/>
                <a:cs typeface="Courier"/>
              </a:rPr>
              <a:t>OrderDetails</a:t>
            </a:r>
            <a:r>
              <a:rPr lang="en-US" sz="1400" dirty="0">
                <a:latin typeface="Courier"/>
                <a:cs typeface="Courier"/>
              </a:rPr>
              <a:t> ON </a:t>
            </a:r>
            <a:r>
              <a:rPr lang="en-US" sz="1400" dirty="0" err="1">
                <a:latin typeface="Courier"/>
                <a:cs typeface="Courier"/>
              </a:rPr>
              <a:t>Orders.orderNumber</a:t>
            </a:r>
            <a:r>
              <a:rPr lang="en-US" sz="1400" dirty="0">
                <a:latin typeface="Courier"/>
                <a:cs typeface="Courier"/>
              </a:rPr>
              <a:t> = </a:t>
            </a:r>
            <a:r>
              <a:rPr lang="en-US" sz="1400" dirty="0" err="1">
                <a:latin typeface="Courier"/>
                <a:cs typeface="Courier"/>
              </a:rPr>
              <a:t>OrderDetails.orderNumber</a:t>
            </a:r>
            <a:r>
              <a:rPr lang="en-US" sz="1400" dirty="0">
                <a:latin typeface="Courier"/>
                <a:cs typeface="Courier"/>
              </a:rPr>
              <a:t> GROUP BY </a:t>
            </a:r>
            <a:r>
              <a:rPr lang="en-US" sz="1400" dirty="0" err="1">
                <a:latin typeface="Courier"/>
                <a:cs typeface="Courier"/>
              </a:rPr>
              <a:t>orderMonth</a:t>
            </a:r>
            <a:r>
              <a:rPr lang="en-US" sz="1400" dirty="0">
                <a:latin typeface="Courier"/>
                <a:cs typeface="Courier"/>
              </a:rPr>
              <a:t>;") </a:t>
            </a:r>
          </a:p>
          <a:p>
            <a:r>
              <a:rPr lang="en-US" sz="1400" dirty="0">
                <a:latin typeface="Courier"/>
                <a:cs typeface="Courier"/>
              </a:rPr>
              <a:t># Plot data orders by month</a:t>
            </a:r>
          </a:p>
          <a:p>
            <a:r>
              <a:rPr lang="en-US" sz="1400" dirty="0">
                <a:latin typeface="Courier"/>
                <a:cs typeface="Courier"/>
              </a:rPr>
              <a:t># Show the points and the line</a:t>
            </a:r>
          </a:p>
          <a:p>
            <a:r>
              <a:rPr lang="en-US" sz="1400" dirty="0" err="1">
                <a:latin typeface="Courier"/>
                <a:cs typeface="Courier"/>
              </a:rPr>
              <a:t>ggplot</a:t>
            </a:r>
            <a:r>
              <a:rPr lang="en-US" sz="1400" dirty="0">
                <a:latin typeface="Courier"/>
                <a:cs typeface="Courier"/>
              </a:rPr>
              <a:t>(</a:t>
            </a:r>
            <a:r>
              <a:rPr lang="en-US" sz="1400" dirty="0" err="1">
                <a:latin typeface="Courier"/>
                <a:cs typeface="Courier"/>
              </a:rPr>
              <a:t>d,aes</a:t>
            </a:r>
            <a:r>
              <a:rPr lang="en-US" sz="1400" dirty="0">
                <a:latin typeface="Courier"/>
                <a:cs typeface="Courier"/>
              </a:rPr>
              <a:t>(x=</a:t>
            </a:r>
            <a:r>
              <a:rPr lang="en-US" sz="1400" dirty="0" err="1">
                <a:latin typeface="Courier"/>
                <a:cs typeface="Courier"/>
              </a:rPr>
              <a:t>orderMonth,y</a:t>
            </a:r>
            <a:r>
              <a:rPr lang="en-US" sz="1400" dirty="0">
                <a:latin typeface="Courier"/>
                <a:cs typeface="Courier"/>
              </a:rPr>
              <a:t>=</a:t>
            </a:r>
            <a:r>
              <a:rPr lang="en-US" sz="1400" dirty="0" err="1">
                <a:latin typeface="Courier"/>
                <a:cs typeface="Courier"/>
              </a:rPr>
              <a:t>orderValue</a:t>
            </a:r>
            <a:r>
              <a:rPr lang="en-US" sz="1400" dirty="0">
                <a:latin typeface="Courier"/>
                <a:cs typeface="Courier"/>
              </a:rPr>
              <a:t>)) + </a:t>
            </a:r>
            <a:r>
              <a:rPr lang="en-US" sz="1400" dirty="0" err="1">
                <a:latin typeface="Courier"/>
                <a:cs typeface="Courier"/>
              </a:rPr>
              <a:t>geom_point</a:t>
            </a:r>
            <a:r>
              <a:rPr lang="en-US" sz="1400" dirty="0">
                <a:latin typeface="Courier"/>
                <a:cs typeface="Courier"/>
              </a:rPr>
              <a:t>(color='red') + </a:t>
            </a:r>
            <a:r>
              <a:rPr lang="en-US" sz="1400" dirty="0" err="1">
                <a:latin typeface="Courier"/>
                <a:cs typeface="Courier"/>
              </a:rPr>
              <a:t>geom_line</a:t>
            </a:r>
            <a:r>
              <a:rPr lang="en-US" sz="1400" dirty="0">
                <a:latin typeface="Courier"/>
                <a:cs typeface="Courier"/>
              </a:rPr>
              <a:t>(color='blue')</a:t>
            </a:r>
          </a:p>
        </p:txBody>
      </p:sp>
      <p:pic>
        <p:nvPicPr>
          <p:cNvPr id="3" name="Picture 2"/>
          <p:cNvPicPr>
            <a:picLocks noChangeAspect="1"/>
          </p:cNvPicPr>
          <p:nvPr/>
        </p:nvPicPr>
        <p:blipFill>
          <a:blip r:embed="rId3"/>
          <a:stretch>
            <a:fillRect/>
          </a:stretch>
        </p:blipFill>
        <p:spPr>
          <a:xfrm>
            <a:off x="628650" y="3657600"/>
            <a:ext cx="5943600" cy="2971800"/>
          </a:xfrm>
          <a:prstGeom prst="rect">
            <a:avLst/>
          </a:prstGeom>
        </p:spPr>
      </p:pic>
    </p:spTree>
    <p:extLst>
      <p:ext uri="{BB962C8B-B14F-4D97-AF65-F5344CB8AC3E}">
        <p14:creationId xmlns:p14="http://schemas.microsoft.com/office/powerpoint/2010/main" val="3198441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Scatterplot</a:t>
            </a:r>
          </a:p>
        </p:txBody>
      </p:sp>
      <p:sp>
        <p:nvSpPr>
          <p:cNvPr id="4" name="TextBox 3"/>
          <p:cNvSpPr txBox="1"/>
          <p:nvPr/>
        </p:nvSpPr>
        <p:spPr>
          <a:xfrm>
            <a:off x="623142" y="1600200"/>
            <a:ext cx="8153400" cy="3323987"/>
          </a:xfrm>
          <a:prstGeom prst="rect">
            <a:avLst/>
          </a:prstGeom>
          <a:solidFill>
            <a:schemeClr val="bg1"/>
          </a:solidFill>
        </p:spPr>
        <p:txBody>
          <a:bodyPr wrap="square" rtlCol="0">
            <a:spAutoFit/>
          </a:bodyPr>
          <a:lstStyle/>
          <a:p>
            <a:r>
              <a:rPr lang="en-US" sz="1400" dirty="0">
                <a:latin typeface="Courier"/>
                <a:cs typeface="Courier"/>
              </a:rPr>
              <a:t>library(scales)</a:t>
            </a:r>
          </a:p>
          <a:p>
            <a:r>
              <a:rPr lang="en-US" sz="1400" dirty="0">
                <a:latin typeface="Courier"/>
                <a:cs typeface="Courier"/>
              </a:rPr>
              <a:t># Get the value of orders by year and month</a:t>
            </a:r>
          </a:p>
          <a:p>
            <a:r>
              <a:rPr lang="en-US" sz="1400" dirty="0">
                <a:latin typeface="Courier"/>
                <a:cs typeface="Courier"/>
              </a:rPr>
              <a:t>d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YEAR(</a:t>
            </a:r>
            <a:r>
              <a:rPr lang="en-US" sz="1400" dirty="0" err="1">
                <a:latin typeface="Courier"/>
                <a:cs typeface="Courier"/>
              </a:rPr>
              <a:t>orderDate</a:t>
            </a:r>
            <a:r>
              <a:rPr lang="en-US" sz="1400" dirty="0">
                <a:latin typeface="Courier"/>
                <a:cs typeface="Courier"/>
              </a:rPr>
              <a:t>) AS </a:t>
            </a:r>
            <a:r>
              <a:rPr lang="en-US" sz="1400" dirty="0" err="1">
                <a:latin typeface="Courier"/>
                <a:cs typeface="Courier"/>
              </a:rPr>
              <a:t>orderYear</a:t>
            </a:r>
            <a:r>
              <a:rPr lang="en-US" sz="1400" dirty="0">
                <a:latin typeface="Courier"/>
                <a:cs typeface="Courier"/>
              </a:rPr>
              <a:t>, MONTH(</a:t>
            </a:r>
            <a:r>
              <a:rPr lang="en-US" sz="1400" dirty="0" err="1">
                <a:latin typeface="Courier"/>
                <a:cs typeface="Courier"/>
              </a:rPr>
              <a:t>orderDate</a:t>
            </a:r>
            <a:r>
              <a:rPr lang="en-US" sz="1400" dirty="0">
                <a:latin typeface="Courier"/>
                <a:cs typeface="Courier"/>
              </a:rPr>
              <a:t>) AS Month, sum((</a:t>
            </a:r>
            <a:r>
              <a:rPr lang="en-US" sz="1400" dirty="0" err="1">
                <a:latin typeface="Courier"/>
                <a:cs typeface="Courier"/>
              </a:rPr>
              <a:t>quantityOrdered</a:t>
            </a:r>
            <a:r>
              <a:rPr lang="en-US" sz="1400" dirty="0">
                <a:latin typeface="Courier"/>
                <a:cs typeface="Courier"/>
              </a:rPr>
              <a:t>*</a:t>
            </a:r>
            <a:r>
              <a:rPr lang="en-US" sz="1400" dirty="0" err="1">
                <a:latin typeface="Courier"/>
                <a:cs typeface="Courier"/>
              </a:rPr>
              <a:t>priceEach</a:t>
            </a:r>
            <a:r>
              <a:rPr lang="en-US" sz="1400" dirty="0">
                <a:latin typeface="Courier"/>
                <a:cs typeface="Courier"/>
              </a:rPr>
              <a:t>)) AS Value FROM Orders, </a:t>
            </a:r>
            <a:r>
              <a:rPr lang="en-US" sz="1400" dirty="0" err="1">
                <a:latin typeface="Courier"/>
                <a:cs typeface="Courier"/>
              </a:rPr>
              <a:t>OrderDetails</a:t>
            </a:r>
            <a:r>
              <a:rPr lang="en-US" sz="1400" dirty="0">
                <a:latin typeface="Courier"/>
                <a:cs typeface="Courier"/>
              </a:rPr>
              <a:t> WHERE </a:t>
            </a:r>
            <a:r>
              <a:rPr lang="en-US" sz="1400" dirty="0" err="1">
                <a:latin typeface="Courier"/>
                <a:cs typeface="Courier"/>
              </a:rPr>
              <a:t>Orders.orderNumber</a:t>
            </a:r>
            <a:r>
              <a:rPr lang="en-US" sz="1400" dirty="0">
                <a:latin typeface="Courier"/>
                <a:cs typeface="Courier"/>
              </a:rPr>
              <a:t> = </a:t>
            </a:r>
            <a:r>
              <a:rPr lang="en-US" sz="1400" dirty="0" err="1">
                <a:latin typeface="Courier"/>
                <a:cs typeface="Courier"/>
              </a:rPr>
              <a:t>OrderDetails.orderNumber</a:t>
            </a:r>
            <a:r>
              <a:rPr lang="en-US" sz="1400" dirty="0">
                <a:latin typeface="Courier"/>
                <a:cs typeface="Courier"/>
              </a:rPr>
              <a:t> GROUP BY </a:t>
            </a:r>
            <a:r>
              <a:rPr lang="en-US" sz="1400" dirty="0" err="1">
                <a:latin typeface="Courier"/>
                <a:cs typeface="Courier"/>
              </a:rPr>
              <a:t>orderYear</a:t>
            </a:r>
            <a:r>
              <a:rPr lang="en-US" sz="1400" dirty="0">
                <a:latin typeface="Courier"/>
                <a:cs typeface="Courier"/>
              </a:rPr>
              <a:t>, Month;")</a:t>
            </a:r>
          </a:p>
          <a:p>
            <a:r>
              <a:rPr lang="en-US" sz="1400" dirty="0">
                <a:latin typeface="Courier"/>
                <a:cs typeface="Courier"/>
              </a:rPr>
              <a:t># Plot data orders by month and grouped by year</a:t>
            </a:r>
          </a:p>
          <a:p>
            <a:r>
              <a:rPr lang="en-US" sz="1400" dirty="0">
                <a:latin typeface="Courier"/>
                <a:cs typeface="Courier"/>
              </a:rPr>
              <a:t># </a:t>
            </a:r>
            <a:r>
              <a:rPr lang="en-US" sz="1400" dirty="0" err="1">
                <a:latin typeface="Courier"/>
                <a:cs typeface="Courier"/>
              </a:rPr>
              <a:t>ggplot</a:t>
            </a:r>
            <a:r>
              <a:rPr lang="en-US" sz="1400" dirty="0">
                <a:latin typeface="Courier"/>
                <a:cs typeface="Courier"/>
              </a:rPr>
              <a:t> expects grouping variables to be character, so convert</a:t>
            </a:r>
          </a:p>
          <a:p>
            <a:r>
              <a:rPr lang="en-US" sz="1400" dirty="0">
                <a:latin typeface="Courier"/>
                <a:cs typeface="Courier"/>
              </a:rPr>
              <a:t># load scales package for formatting as dollars</a:t>
            </a:r>
          </a:p>
          <a:p>
            <a:r>
              <a:rPr lang="en-US" sz="1400" dirty="0">
                <a:latin typeface="Courier"/>
                <a:cs typeface="Courier"/>
              </a:rPr>
              <a:t>library(scales)</a:t>
            </a:r>
          </a:p>
          <a:p>
            <a:r>
              <a:rPr lang="en-US" sz="1400" dirty="0" err="1">
                <a:latin typeface="Courier"/>
                <a:cs typeface="Courier"/>
              </a:rPr>
              <a:t>d$Year</a:t>
            </a:r>
            <a:r>
              <a:rPr lang="en-US" sz="1400" dirty="0">
                <a:latin typeface="Courier"/>
                <a:cs typeface="Courier"/>
              </a:rPr>
              <a:t> &lt;- </a:t>
            </a:r>
            <a:r>
              <a:rPr lang="en-US" sz="1400" dirty="0" err="1">
                <a:latin typeface="Courier"/>
                <a:cs typeface="Courier"/>
              </a:rPr>
              <a:t>as.character</a:t>
            </a:r>
            <a:r>
              <a:rPr lang="en-US" sz="1400" dirty="0">
                <a:latin typeface="Courier"/>
                <a:cs typeface="Courier"/>
              </a:rPr>
              <a:t>(</a:t>
            </a:r>
            <a:r>
              <a:rPr lang="en-US" sz="1400" dirty="0" err="1">
                <a:latin typeface="Courier"/>
                <a:cs typeface="Courier"/>
              </a:rPr>
              <a:t>d$orderYear</a:t>
            </a:r>
            <a:r>
              <a:rPr lang="en-US" sz="1400" dirty="0">
                <a:latin typeface="Courier"/>
                <a:cs typeface="Courier"/>
              </a:rPr>
              <a:t>)</a:t>
            </a:r>
          </a:p>
          <a:p>
            <a:r>
              <a:rPr lang="en-US" sz="1400" dirty="0" err="1">
                <a:latin typeface="Courier"/>
                <a:cs typeface="Courier"/>
              </a:rPr>
              <a:t>ggplot</a:t>
            </a:r>
            <a:r>
              <a:rPr lang="en-US" sz="1400" dirty="0">
                <a:latin typeface="Courier"/>
                <a:cs typeface="Courier"/>
              </a:rPr>
              <a:t>(</a:t>
            </a:r>
            <a:r>
              <a:rPr lang="en-US" sz="1400" dirty="0" err="1">
                <a:latin typeface="Courier"/>
                <a:cs typeface="Courier"/>
              </a:rPr>
              <a:t>d,aes</a:t>
            </a:r>
            <a:r>
              <a:rPr lang="en-US" sz="1400" dirty="0">
                <a:latin typeface="Courier"/>
                <a:cs typeface="Courier"/>
              </a:rPr>
              <a:t>(x=</a:t>
            </a:r>
            <a:r>
              <a:rPr lang="en-US" sz="1400" dirty="0" err="1">
                <a:latin typeface="Courier"/>
                <a:cs typeface="Courier"/>
              </a:rPr>
              <a:t>Month,y</a:t>
            </a:r>
            <a:r>
              <a:rPr lang="en-US" sz="1400" dirty="0">
                <a:latin typeface="Courier"/>
                <a:cs typeface="Courier"/>
              </a:rPr>
              <a:t>=</a:t>
            </a:r>
            <a:r>
              <a:rPr lang="en-US" sz="1400" dirty="0" err="1">
                <a:latin typeface="Courier"/>
                <a:cs typeface="Courier"/>
              </a:rPr>
              <a:t>Value,group</a:t>
            </a:r>
            <a:r>
              <a:rPr lang="en-US" sz="1400" dirty="0">
                <a:latin typeface="Courier"/>
                <a:cs typeface="Courier"/>
              </a:rPr>
              <a:t>=Year)) + </a:t>
            </a:r>
          </a:p>
          <a:p>
            <a:r>
              <a:rPr lang="en-US" sz="1400" dirty="0" err="1">
                <a:latin typeface="Courier"/>
                <a:cs typeface="Courier"/>
              </a:rPr>
              <a:t>geom_line</a:t>
            </a:r>
            <a:r>
              <a:rPr lang="en-US" sz="1400" dirty="0">
                <a:latin typeface="Courier"/>
                <a:cs typeface="Courier"/>
              </a:rPr>
              <a:t>(</a:t>
            </a:r>
            <a:r>
              <a:rPr lang="en-US" sz="1400" dirty="0" err="1">
                <a:latin typeface="Courier"/>
                <a:cs typeface="Courier"/>
              </a:rPr>
              <a:t>aes</a:t>
            </a:r>
            <a:r>
              <a:rPr lang="en-US" sz="1400" dirty="0">
                <a:latin typeface="Courier"/>
                <a:cs typeface="Courier"/>
              </a:rPr>
              <a:t>(color=Year)) +</a:t>
            </a:r>
          </a:p>
          <a:p>
            <a:r>
              <a:rPr lang="en-US" sz="1400" dirty="0">
                <a:latin typeface="Courier"/>
                <a:cs typeface="Courier"/>
              </a:rPr>
              <a:t># Format as dollars</a:t>
            </a:r>
          </a:p>
          <a:p>
            <a:r>
              <a:rPr lang="en-US" sz="1400" dirty="0" err="1">
                <a:latin typeface="Courier"/>
                <a:cs typeface="Courier"/>
              </a:rPr>
              <a:t>scale_y_continuous</a:t>
            </a:r>
            <a:r>
              <a:rPr lang="en-US" sz="1400" dirty="0">
                <a:latin typeface="Courier"/>
                <a:cs typeface="Courier"/>
              </a:rPr>
              <a:t>(labels = dollar)</a:t>
            </a:r>
          </a:p>
        </p:txBody>
      </p:sp>
      <p:pic>
        <p:nvPicPr>
          <p:cNvPr id="5" name="Picture 4"/>
          <p:cNvPicPr>
            <a:picLocks noChangeAspect="1"/>
          </p:cNvPicPr>
          <p:nvPr/>
        </p:nvPicPr>
        <p:blipFill>
          <a:blip r:embed="rId3"/>
          <a:stretch>
            <a:fillRect/>
          </a:stretch>
        </p:blipFill>
        <p:spPr>
          <a:xfrm>
            <a:off x="4608723" y="4572000"/>
            <a:ext cx="4343400" cy="2171700"/>
          </a:xfrm>
          <a:prstGeom prst="rect">
            <a:avLst/>
          </a:prstGeom>
        </p:spPr>
      </p:pic>
    </p:spTree>
    <p:extLst>
      <p:ext uri="{BB962C8B-B14F-4D97-AF65-F5344CB8AC3E}">
        <p14:creationId xmlns:p14="http://schemas.microsoft.com/office/powerpoint/2010/main" val="3918863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Scatterplot</a:t>
            </a:r>
          </a:p>
        </p:txBody>
      </p:sp>
      <p:sp>
        <p:nvSpPr>
          <p:cNvPr id="4" name="TextBox 3"/>
          <p:cNvSpPr txBox="1"/>
          <p:nvPr/>
        </p:nvSpPr>
        <p:spPr>
          <a:xfrm>
            <a:off x="685800" y="1676400"/>
            <a:ext cx="8305800" cy="3754874"/>
          </a:xfrm>
          <a:prstGeom prst="rect">
            <a:avLst/>
          </a:prstGeom>
          <a:solidFill>
            <a:schemeClr val="bg1"/>
          </a:solidFill>
        </p:spPr>
        <p:txBody>
          <a:bodyPr wrap="square" rtlCol="0">
            <a:spAutoFit/>
          </a:bodyPr>
          <a:lstStyle/>
          <a:p>
            <a:r>
              <a:rPr lang="en-US" sz="1400" dirty="0">
                <a:latin typeface="Courier"/>
                <a:cs typeface="Courier"/>
              </a:rPr>
              <a:t>library(scales)</a:t>
            </a:r>
          </a:p>
          <a:p>
            <a:r>
              <a:rPr lang="en-US" sz="1400" dirty="0">
                <a:latin typeface="Courier"/>
                <a:cs typeface="Courier"/>
              </a:rPr>
              <a:t>library(ggplot2)</a:t>
            </a:r>
          </a:p>
          <a:p>
            <a:r>
              <a:rPr lang="en-US" sz="1400" dirty="0">
                <a:latin typeface="Courier"/>
                <a:cs typeface="Courier"/>
              </a:rPr>
              <a:t>orders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MONTH(</a:t>
            </a:r>
            <a:r>
              <a:rPr lang="en-US" sz="1400" dirty="0" err="1">
                <a:latin typeface="Courier"/>
                <a:cs typeface="Courier"/>
              </a:rPr>
              <a:t>orderDate</a:t>
            </a:r>
            <a:r>
              <a:rPr lang="en-US" sz="1400" dirty="0">
                <a:latin typeface="Courier"/>
                <a:cs typeface="Courier"/>
              </a:rPr>
              <a:t>) AS month, sum((</a:t>
            </a:r>
            <a:r>
              <a:rPr lang="en-US" sz="1400" dirty="0" err="1">
                <a:latin typeface="Courier"/>
                <a:cs typeface="Courier"/>
              </a:rPr>
              <a:t>quantityOrdered</a:t>
            </a:r>
            <a:r>
              <a:rPr lang="en-US" sz="1400" dirty="0">
                <a:latin typeface="Courier"/>
                <a:cs typeface="Courier"/>
              </a:rPr>
              <a:t>*</a:t>
            </a:r>
            <a:r>
              <a:rPr lang="en-US" sz="1400" dirty="0" err="1">
                <a:latin typeface="Courier"/>
                <a:cs typeface="Courier"/>
              </a:rPr>
              <a:t>priceEach</a:t>
            </a:r>
            <a:r>
              <a:rPr lang="en-US" sz="1400" dirty="0">
                <a:latin typeface="Courier"/>
                <a:cs typeface="Courier"/>
              </a:rPr>
              <a:t>)) AS </a:t>
            </a:r>
            <a:r>
              <a:rPr lang="en-US" sz="1400" dirty="0" err="1">
                <a:latin typeface="Courier"/>
                <a:cs typeface="Courier"/>
              </a:rPr>
              <a:t>orderValue</a:t>
            </a:r>
            <a:r>
              <a:rPr lang="en-US" sz="1400" dirty="0">
                <a:latin typeface="Courier"/>
                <a:cs typeface="Courier"/>
              </a:rPr>
              <a:t> FROM Orders, </a:t>
            </a:r>
            <a:r>
              <a:rPr lang="en-US" sz="1400" dirty="0" err="1">
                <a:latin typeface="Courier"/>
                <a:cs typeface="Courier"/>
              </a:rPr>
              <a:t>OrderDetails</a:t>
            </a:r>
            <a:r>
              <a:rPr lang="en-US" sz="1400" dirty="0">
                <a:latin typeface="Courier"/>
                <a:cs typeface="Courier"/>
              </a:rPr>
              <a:t> WHERE </a:t>
            </a:r>
            <a:r>
              <a:rPr lang="en-US" sz="1400" dirty="0" err="1">
                <a:latin typeface="Courier"/>
                <a:cs typeface="Courier"/>
              </a:rPr>
              <a:t>Orders.orderNumber</a:t>
            </a:r>
            <a:r>
              <a:rPr lang="en-US" sz="1400" dirty="0">
                <a:latin typeface="Courier"/>
                <a:cs typeface="Courier"/>
              </a:rPr>
              <a:t> = </a:t>
            </a:r>
            <a:r>
              <a:rPr lang="en-US" sz="1400" dirty="0" err="1">
                <a:latin typeface="Courier"/>
                <a:cs typeface="Courier"/>
              </a:rPr>
              <a:t>OrderDetails.orderNumber</a:t>
            </a:r>
            <a:r>
              <a:rPr lang="en-US" sz="1400" dirty="0">
                <a:latin typeface="Courier"/>
                <a:cs typeface="Courier"/>
              </a:rPr>
              <a:t> and YEAR(</a:t>
            </a:r>
            <a:r>
              <a:rPr lang="en-US" sz="1400" dirty="0" err="1">
                <a:latin typeface="Courier"/>
                <a:cs typeface="Courier"/>
              </a:rPr>
              <a:t>orderDate</a:t>
            </a:r>
            <a:r>
              <a:rPr lang="en-US" sz="1400" dirty="0">
                <a:latin typeface="Courier"/>
                <a:cs typeface="Courier"/>
              </a:rPr>
              <a:t>) = 2004 GROUP BY Month;")</a:t>
            </a:r>
          </a:p>
          <a:p>
            <a:r>
              <a:rPr lang="en-US" sz="1400" dirty="0">
                <a:latin typeface="Courier"/>
                <a:cs typeface="Courier"/>
              </a:rPr>
              <a:t>payments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MONTH(</a:t>
            </a:r>
            <a:r>
              <a:rPr lang="en-US" sz="1400" dirty="0" err="1">
                <a:latin typeface="Courier"/>
                <a:cs typeface="Courier"/>
              </a:rPr>
              <a:t>paymentDate</a:t>
            </a:r>
            <a:r>
              <a:rPr lang="en-US" sz="1400" dirty="0">
                <a:latin typeface="Courier"/>
                <a:cs typeface="Courier"/>
              </a:rPr>
              <a:t>) AS month, SUM(amount) AS </a:t>
            </a:r>
            <a:r>
              <a:rPr lang="en-US" sz="1400" dirty="0" err="1">
                <a:latin typeface="Courier"/>
                <a:cs typeface="Courier"/>
              </a:rPr>
              <a:t>payValue</a:t>
            </a:r>
            <a:r>
              <a:rPr lang="en-US" sz="1400" dirty="0">
                <a:latin typeface="Courier"/>
                <a:cs typeface="Courier"/>
              </a:rPr>
              <a:t> FROM Payments WHERE YEAR(</a:t>
            </a:r>
            <a:r>
              <a:rPr lang="en-US" sz="1400" dirty="0" err="1">
                <a:latin typeface="Courier"/>
                <a:cs typeface="Courier"/>
              </a:rPr>
              <a:t>paymentDate</a:t>
            </a:r>
            <a:r>
              <a:rPr lang="en-US" sz="1400" dirty="0">
                <a:latin typeface="Courier"/>
                <a:cs typeface="Courier"/>
              </a:rPr>
              <a:t>) = 2004 GROUP BY MONTH;")</a:t>
            </a:r>
          </a:p>
          <a:p>
            <a:r>
              <a:rPr lang="en-US" sz="1400" dirty="0" err="1">
                <a:latin typeface="Courier"/>
                <a:cs typeface="Courier"/>
              </a:rPr>
              <a:t>ggplot</a:t>
            </a:r>
            <a:r>
              <a:rPr lang="en-US" sz="1400" dirty="0">
                <a:latin typeface="Courier"/>
                <a:cs typeface="Courier"/>
              </a:rPr>
              <a:t>(</a:t>
            </a:r>
            <a:r>
              <a:rPr lang="en-US" sz="1400" dirty="0" err="1">
                <a:latin typeface="Courier"/>
                <a:cs typeface="Courier"/>
              </a:rPr>
              <a:t>orders,aes</a:t>
            </a:r>
            <a:r>
              <a:rPr lang="en-US" sz="1400" dirty="0">
                <a:latin typeface="Courier"/>
                <a:cs typeface="Courier"/>
              </a:rPr>
              <a:t>(x=month)) + </a:t>
            </a:r>
          </a:p>
          <a:p>
            <a:r>
              <a:rPr lang="en-US" sz="1400" dirty="0">
                <a:latin typeface="Courier"/>
                <a:cs typeface="Courier"/>
              </a:rPr>
              <a:t>  </a:t>
            </a:r>
            <a:r>
              <a:rPr lang="en-US" sz="1400" dirty="0" err="1">
                <a:latin typeface="Courier"/>
                <a:cs typeface="Courier"/>
              </a:rPr>
              <a:t>geom_line</a:t>
            </a:r>
            <a:r>
              <a:rPr lang="en-US" sz="1400" dirty="0">
                <a:latin typeface="Courier"/>
                <a:cs typeface="Courier"/>
              </a:rPr>
              <a:t>(</a:t>
            </a:r>
            <a:r>
              <a:rPr lang="en-US" sz="1400" dirty="0" err="1">
                <a:latin typeface="Courier"/>
                <a:cs typeface="Courier"/>
              </a:rPr>
              <a:t>aes</a:t>
            </a:r>
            <a:r>
              <a:rPr lang="en-US" sz="1400" dirty="0">
                <a:latin typeface="Courier"/>
                <a:cs typeface="Courier"/>
              </a:rPr>
              <a:t>(y=</a:t>
            </a:r>
            <a:r>
              <a:rPr lang="en-US" sz="1400" dirty="0" err="1">
                <a:latin typeface="Courier"/>
                <a:cs typeface="Courier"/>
              </a:rPr>
              <a:t>orders$orderValue</a:t>
            </a:r>
            <a:r>
              <a:rPr lang="en-US" sz="1400" dirty="0">
                <a:latin typeface="Courier"/>
                <a:cs typeface="Courier"/>
              </a:rPr>
              <a:t>, color='Orders')) + </a:t>
            </a:r>
          </a:p>
          <a:p>
            <a:r>
              <a:rPr lang="en-US" sz="1400" dirty="0">
                <a:latin typeface="Courier"/>
                <a:cs typeface="Courier"/>
              </a:rPr>
              <a:t>  </a:t>
            </a:r>
            <a:r>
              <a:rPr lang="en-US" sz="1400" dirty="0" err="1">
                <a:latin typeface="Courier"/>
                <a:cs typeface="Courier"/>
              </a:rPr>
              <a:t>geom_line</a:t>
            </a:r>
            <a:r>
              <a:rPr lang="en-US" sz="1400" dirty="0">
                <a:latin typeface="Courier"/>
                <a:cs typeface="Courier"/>
              </a:rPr>
              <a:t>(</a:t>
            </a:r>
            <a:r>
              <a:rPr lang="en-US" sz="1400" dirty="0" err="1">
                <a:latin typeface="Courier"/>
                <a:cs typeface="Courier"/>
              </a:rPr>
              <a:t>aes</a:t>
            </a:r>
            <a:r>
              <a:rPr lang="en-US" sz="1400" dirty="0">
                <a:latin typeface="Courier"/>
                <a:cs typeface="Courier"/>
              </a:rPr>
              <a:t>(y=</a:t>
            </a:r>
            <a:r>
              <a:rPr lang="en-US" sz="1400" dirty="0" err="1">
                <a:latin typeface="Courier"/>
                <a:cs typeface="Courier"/>
              </a:rPr>
              <a:t>payments$payValue</a:t>
            </a:r>
            <a:r>
              <a:rPr lang="en-US" sz="1400" dirty="0">
                <a:latin typeface="Courier"/>
                <a:cs typeface="Courier"/>
              </a:rPr>
              <a:t>, color='Payments')) +</a:t>
            </a:r>
          </a:p>
          <a:p>
            <a:r>
              <a:rPr lang="fi-FI" sz="1400" dirty="0">
                <a:latin typeface="Courier"/>
                <a:cs typeface="Courier"/>
              </a:rPr>
              <a:t>  </a:t>
            </a:r>
            <a:r>
              <a:rPr lang="fi-FI" sz="1400" dirty="0" err="1">
                <a:latin typeface="Courier"/>
                <a:cs typeface="Courier"/>
              </a:rPr>
              <a:t>xlab('Month</a:t>
            </a:r>
            <a:r>
              <a:rPr lang="fi-FI" sz="1400" dirty="0">
                <a:latin typeface="Courier"/>
                <a:cs typeface="Courier"/>
              </a:rPr>
              <a:t>') + </a:t>
            </a:r>
            <a:r>
              <a:rPr lang="fi-FI" sz="1400" dirty="0" err="1">
                <a:latin typeface="Courier"/>
                <a:cs typeface="Courier"/>
              </a:rPr>
              <a:t>ylab</a:t>
            </a:r>
            <a:r>
              <a:rPr lang="fi-FI" sz="1400" dirty="0">
                <a:latin typeface="Courier"/>
                <a:cs typeface="Courier"/>
              </a:rPr>
              <a:t>('') +</a:t>
            </a:r>
          </a:p>
          <a:p>
            <a:r>
              <a:rPr lang="fi-FI" sz="1400" dirty="0">
                <a:latin typeface="Courier"/>
                <a:cs typeface="Courier"/>
              </a:rPr>
              <a:t>  # </a:t>
            </a:r>
            <a:r>
              <a:rPr lang="fi-FI" sz="1400" dirty="0" err="1">
                <a:latin typeface="Courier"/>
                <a:cs typeface="Courier"/>
              </a:rPr>
              <a:t>Format</a:t>
            </a:r>
            <a:r>
              <a:rPr lang="fi-FI" sz="1400" dirty="0">
                <a:latin typeface="Courier"/>
                <a:cs typeface="Courier"/>
              </a:rPr>
              <a:t> as </a:t>
            </a:r>
            <a:r>
              <a:rPr lang="fi-FI" sz="1400" dirty="0" err="1">
                <a:latin typeface="Courier"/>
                <a:cs typeface="Courier"/>
              </a:rPr>
              <a:t>dollars</a:t>
            </a:r>
            <a:r>
              <a:rPr lang="fi-FI" sz="1400" dirty="0">
                <a:latin typeface="Courier"/>
                <a:cs typeface="Courier"/>
              </a:rPr>
              <a:t> and show </a:t>
            </a:r>
            <a:r>
              <a:rPr lang="fi-FI" sz="1400" dirty="0" err="1">
                <a:latin typeface="Courier"/>
                <a:cs typeface="Courier"/>
              </a:rPr>
              <a:t>each</a:t>
            </a:r>
            <a:r>
              <a:rPr lang="fi-FI" sz="1400" dirty="0">
                <a:latin typeface="Courier"/>
                <a:cs typeface="Courier"/>
              </a:rPr>
              <a:t> </a:t>
            </a:r>
            <a:r>
              <a:rPr lang="fi-FI" sz="1400" dirty="0" err="1">
                <a:latin typeface="Courier"/>
                <a:cs typeface="Courier"/>
              </a:rPr>
              <a:t>month</a:t>
            </a:r>
            <a:endParaRPr lang="fi-FI" sz="1400" dirty="0">
              <a:latin typeface="Courier"/>
              <a:cs typeface="Courier"/>
            </a:endParaRPr>
          </a:p>
          <a:p>
            <a:r>
              <a:rPr lang="fi-FI" sz="1400" dirty="0">
                <a:latin typeface="Courier"/>
                <a:cs typeface="Courier"/>
              </a:rPr>
              <a:t>  </a:t>
            </a:r>
            <a:r>
              <a:rPr lang="fi-FI" sz="1400" dirty="0" err="1">
                <a:latin typeface="Courier"/>
                <a:cs typeface="Courier"/>
              </a:rPr>
              <a:t>scale_y_continuous(label</a:t>
            </a:r>
            <a:r>
              <a:rPr lang="fi-FI" sz="1400" dirty="0">
                <a:latin typeface="Courier"/>
                <a:cs typeface="Courier"/>
              </a:rPr>
              <a:t> = </a:t>
            </a:r>
            <a:r>
              <a:rPr lang="fi-FI" sz="1400" dirty="0" err="1">
                <a:latin typeface="Courier"/>
                <a:cs typeface="Courier"/>
              </a:rPr>
              <a:t>dollar</a:t>
            </a:r>
            <a:r>
              <a:rPr lang="fi-FI" sz="1400" dirty="0">
                <a:latin typeface="Courier"/>
                <a:cs typeface="Courier"/>
              </a:rPr>
              <a:t>)  + scale_x_continuous(breaks=c(1:12)) +</a:t>
            </a:r>
          </a:p>
          <a:p>
            <a:r>
              <a:rPr lang="fi-FI" sz="1400" dirty="0">
                <a:latin typeface="Courier"/>
                <a:cs typeface="Courier"/>
              </a:rPr>
              <a:t>  # </a:t>
            </a:r>
            <a:r>
              <a:rPr lang="fi-FI" sz="1400" dirty="0" err="1">
                <a:latin typeface="Courier"/>
                <a:cs typeface="Courier"/>
              </a:rPr>
              <a:t>Remove</a:t>
            </a:r>
            <a:r>
              <a:rPr lang="fi-FI" sz="1400" dirty="0">
                <a:latin typeface="Courier"/>
                <a:cs typeface="Courier"/>
              </a:rPr>
              <a:t> the </a:t>
            </a:r>
            <a:r>
              <a:rPr lang="fi-FI" sz="1400" dirty="0" err="1">
                <a:latin typeface="Courier"/>
                <a:cs typeface="Courier"/>
              </a:rPr>
              <a:t>legend</a:t>
            </a:r>
            <a:endParaRPr lang="fi-FI" sz="1400" dirty="0">
              <a:latin typeface="Courier"/>
              <a:cs typeface="Courier"/>
            </a:endParaRPr>
          </a:p>
          <a:p>
            <a:r>
              <a:rPr lang="fi-FI" sz="1400" dirty="0">
                <a:latin typeface="Courier"/>
                <a:cs typeface="Courier"/>
              </a:rPr>
              <a:t>  </a:t>
            </a:r>
            <a:r>
              <a:rPr lang="fi-FI" sz="1400" dirty="0" err="1">
                <a:latin typeface="Courier"/>
                <a:cs typeface="Courier"/>
              </a:rPr>
              <a:t>theme(legend.title=element_blank</a:t>
            </a:r>
            <a:r>
              <a:rPr lang="fi-FI" sz="1400" dirty="0">
                <a:latin typeface="Courier"/>
                <a:cs typeface="Courier"/>
              </a:rPr>
              <a:t>())</a:t>
            </a:r>
          </a:p>
        </p:txBody>
      </p:sp>
      <p:pic>
        <p:nvPicPr>
          <p:cNvPr id="6" name="Picture 5"/>
          <p:cNvPicPr>
            <a:picLocks noChangeAspect="1"/>
          </p:cNvPicPr>
          <p:nvPr/>
        </p:nvPicPr>
        <p:blipFill>
          <a:blip r:embed="rId3"/>
          <a:stretch>
            <a:fillRect/>
          </a:stretch>
        </p:blipFill>
        <p:spPr>
          <a:xfrm>
            <a:off x="6324600" y="5029200"/>
            <a:ext cx="2631141" cy="1828800"/>
          </a:xfrm>
          <a:prstGeom prst="rect">
            <a:avLst/>
          </a:prstGeom>
        </p:spPr>
      </p:pic>
    </p:spTree>
    <p:extLst>
      <p:ext uri="{BB962C8B-B14F-4D97-AF65-F5344CB8AC3E}">
        <p14:creationId xmlns:p14="http://schemas.microsoft.com/office/powerpoint/2010/main" val="802267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Scatterplot</a:t>
            </a:r>
          </a:p>
        </p:txBody>
      </p:sp>
      <p:sp>
        <p:nvSpPr>
          <p:cNvPr id="4" name="TextBox 3"/>
          <p:cNvSpPr txBox="1"/>
          <p:nvPr/>
        </p:nvSpPr>
        <p:spPr>
          <a:xfrm>
            <a:off x="643339" y="1447800"/>
            <a:ext cx="8153400" cy="2677656"/>
          </a:xfrm>
          <a:prstGeom prst="rect">
            <a:avLst/>
          </a:prstGeom>
          <a:solidFill>
            <a:schemeClr val="bg1"/>
          </a:solidFill>
        </p:spPr>
        <p:txBody>
          <a:bodyPr wrap="square" rtlCol="0">
            <a:spAutoFit/>
          </a:bodyPr>
          <a:lstStyle/>
          <a:p>
            <a:r>
              <a:rPr lang="en-US" sz="1400" dirty="0">
                <a:latin typeface="Courier"/>
                <a:cs typeface="Courier"/>
              </a:rPr>
              <a:t>library(</a:t>
            </a:r>
            <a:r>
              <a:rPr lang="en-US" sz="1400" dirty="0" err="1">
                <a:latin typeface="Courier"/>
                <a:cs typeface="Courier"/>
              </a:rPr>
              <a:t>RMySQL</a:t>
            </a:r>
            <a:r>
              <a:rPr lang="en-US" sz="1400" dirty="0">
                <a:latin typeface="Courier"/>
                <a:cs typeface="Courier"/>
              </a:rPr>
              <a:t>)</a:t>
            </a:r>
          </a:p>
          <a:p>
            <a:r>
              <a:rPr lang="en-US" sz="1400" dirty="0">
                <a:latin typeface="Courier"/>
                <a:cs typeface="Courier"/>
              </a:rPr>
              <a:t>library(DBI)</a:t>
            </a:r>
          </a:p>
          <a:p>
            <a:r>
              <a:rPr lang="en-US" sz="1400" dirty="0">
                <a:latin typeface="Courier"/>
                <a:cs typeface="Courier"/>
              </a:rPr>
              <a:t>library(</a:t>
            </a:r>
            <a:r>
              <a:rPr lang="en-US" sz="1400" dirty="0" err="1">
                <a:latin typeface="Courier"/>
                <a:cs typeface="Courier"/>
              </a:rPr>
              <a:t>lubridate</a:t>
            </a:r>
            <a:r>
              <a:rPr lang="en-US" sz="1400" dirty="0">
                <a:latin typeface="Courier"/>
                <a:cs typeface="Courier"/>
              </a:rPr>
              <a:t>)</a:t>
            </a:r>
          </a:p>
          <a:p>
            <a:r>
              <a:rPr lang="en-US" sz="1400" dirty="0">
                <a:latin typeface="Courier"/>
                <a:cs typeface="Courier"/>
              </a:rPr>
              <a:t>conn &lt;- </a:t>
            </a:r>
            <a:r>
              <a:rPr lang="en-US" sz="1400" dirty="0" err="1">
                <a:latin typeface="Courier"/>
                <a:cs typeface="Courier"/>
              </a:rPr>
              <a:t>dbConnect</a:t>
            </a:r>
            <a:r>
              <a:rPr lang="en-US" sz="1400" dirty="0">
                <a:latin typeface="Courier"/>
                <a:cs typeface="Courier"/>
              </a:rPr>
              <a:t>(</a:t>
            </a:r>
            <a:r>
              <a:rPr lang="en-US" sz="1400" dirty="0" err="1">
                <a:latin typeface="Courier"/>
                <a:cs typeface="Courier"/>
              </a:rPr>
              <a:t>RMySQL</a:t>
            </a:r>
            <a:r>
              <a:rPr lang="en-US" sz="1400" dirty="0">
                <a:latin typeface="Courier"/>
                <a:cs typeface="Courier"/>
              </a:rPr>
              <a:t>::MySQL(), "</a:t>
            </a:r>
            <a:r>
              <a:rPr lang="en-US" sz="1400" dirty="0" err="1">
                <a:latin typeface="Courier"/>
                <a:cs typeface="Courier"/>
              </a:rPr>
              <a:t>www.richardtwatson.com</a:t>
            </a:r>
            <a:r>
              <a:rPr lang="en-US" sz="1400" dirty="0">
                <a:latin typeface="Courier"/>
                <a:cs typeface="Courier"/>
              </a:rPr>
              <a:t>", </a:t>
            </a:r>
            <a:r>
              <a:rPr lang="en-US" sz="1400" dirty="0" err="1">
                <a:latin typeface="Courier"/>
                <a:cs typeface="Courier"/>
              </a:rPr>
              <a:t>dbname</a:t>
            </a:r>
            <a:r>
              <a:rPr lang="en-US" sz="1400" dirty="0">
                <a:latin typeface="Courier"/>
                <a:cs typeface="Courier"/>
              </a:rPr>
              <a:t>="Weather", user="student", password="student")</a:t>
            </a:r>
          </a:p>
          <a:p>
            <a:r>
              <a:rPr lang="en-US" sz="1400" dirty="0">
                <a:latin typeface="Courier"/>
                <a:cs typeface="Courier"/>
              </a:rPr>
              <a:t>t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timestamp, Temperature from record;")</a:t>
            </a:r>
          </a:p>
          <a:p>
            <a:r>
              <a:rPr lang="en-US" sz="1400" dirty="0" err="1">
                <a:latin typeface="Courier"/>
                <a:cs typeface="Courier"/>
              </a:rPr>
              <a:t>t$year</a:t>
            </a:r>
            <a:r>
              <a:rPr lang="en-US" sz="1400" dirty="0">
                <a:latin typeface="Courier"/>
                <a:cs typeface="Courier"/>
              </a:rPr>
              <a:t> &lt;- year(</a:t>
            </a:r>
            <a:r>
              <a:rPr lang="en-US" sz="1400" dirty="0" err="1">
                <a:latin typeface="Courier"/>
                <a:cs typeface="Courier"/>
              </a:rPr>
              <a:t>t$timestamp</a:t>
            </a:r>
            <a:r>
              <a:rPr lang="en-US" sz="1400" dirty="0">
                <a:latin typeface="Courier"/>
                <a:cs typeface="Courier"/>
              </a:rPr>
              <a:t>)</a:t>
            </a:r>
          </a:p>
          <a:p>
            <a:r>
              <a:rPr lang="en-US" sz="1400" dirty="0" err="1">
                <a:latin typeface="Courier"/>
                <a:cs typeface="Courier"/>
              </a:rPr>
              <a:t>t$month</a:t>
            </a:r>
            <a:r>
              <a:rPr lang="en-US" sz="1400" dirty="0">
                <a:latin typeface="Courier"/>
                <a:cs typeface="Courier"/>
              </a:rPr>
              <a:t> &lt;- month(</a:t>
            </a:r>
            <a:r>
              <a:rPr lang="en-US" sz="1400" dirty="0" err="1">
                <a:latin typeface="Courier"/>
                <a:cs typeface="Courier"/>
              </a:rPr>
              <a:t>t$timestamp</a:t>
            </a:r>
            <a:r>
              <a:rPr lang="en-US" sz="1400" dirty="0">
                <a:latin typeface="Courier"/>
                <a:cs typeface="Courier"/>
              </a:rPr>
              <a:t>)</a:t>
            </a:r>
          </a:p>
          <a:p>
            <a:r>
              <a:rPr lang="en-US" sz="1400" dirty="0" err="1">
                <a:latin typeface="Courier"/>
                <a:cs typeface="Courier"/>
              </a:rPr>
              <a:t>t$hour</a:t>
            </a:r>
            <a:r>
              <a:rPr lang="en-US" sz="1400" dirty="0">
                <a:latin typeface="Courier"/>
                <a:cs typeface="Courier"/>
              </a:rPr>
              <a:t> &lt;- hour(</a:t>
            </a:r>
            <a:r>
              <a:rPr lang="en-US" sz="1400" dirty="0" err="1">
                <a:latin typeface="Courier"/>
                <a:cs typeface="Courier"/>
              </a:rPr>
              <a:t>t$timestamp</a:t>
            </a:r>
            <a:r>
              <a:rPr lang="en-US" sz="1400" dirty="0">
                <a:latin typeface="Courier"/>
                <a:cs typeface="Courier"/>
              </a:rPr>
              <a:t>)</a:t>
            </a:r>
          </a:p>
          <a:p>
            <a:r>
              <a:rPr lang="en-US" sz="1400" dirty="0" err="1">
                <a:latin typeface="Courier"/>
                <a:cs typeface="Courier"/>
              </a:rPr>
              <a:t>t$day</a:t>
            </a:r>
            <a:r>
              <a:rPr lang="en-US" sz="1400" dirty="0">
                <a:latin typeface="Courier"/>
                <a:cs typeface="Courier"/>
              </a:rPr>
              <a:t> &lt;- day(</a:t>
            </a:r>
            <a:r>
              <a:rPr lang="en-US" sz="1400" dirty="0" err="1">
                <a:latin typeface="Courier"/>
                <a:cs typeface="Courier"/>
              </a:rPr>
              <a:t>t$timestamp</a:t>
            </a:r>
            <a:r>
              <a:rPr lang="en-US" sz="1400" dirty="0">
                <a:latin typeface="Courier"/>
                <a:cs typeface="Courier"/>
              </a:rPr>
              <a:t>)</a:t>
            </a:r>
          </a:p>
          <a:p>
            <a:r>
              <a:rPr lang="en-US" sz="1400" dirty="0">
                <a:latin typeface="Courier"/>
                <a:cs typeface="Courier"/>
              </a:rPr>
              <a:t>t2 &lt;- t %&gt;% filter(year == 2011 &amp; hour== 17 &amp; month == 8)</a:t>
            </a:r>
          </a:p>
          <a:p>
            <a:r>
              <a:rPr lang="en-US" sz="1400" dirty="0" err="1">
                <a:latin typeface="Courier"/>
                <a:cs typeface="Courier"/>
              </a:rPr>
              <a:t>ggplot</a:t>
            </a:r>
            <a:r>
              <a:rPr lang="en-US" sz="1400" dirty="0">
                <a:latin typeface="Courier"/>
                <a:cs typeface="Courier"/>
              </a:rPr>
              <a:t>(t2,aes(day, Temperature)) + </a:t>
            </a:r>
            <a:r>
              <a:rPr lang="en-US" sz="1400" dirty="0" err="1">
                <a:latin typeface="Courier"/>
                <a:cs typeface="Courier"/>
              </a:rPr>
              <a:t>geom_point</a:t>
            </a:r>
            <a:r>
              <a:rPr lang="en-US" sz="1400" dirty="0">
                <a:latin typeface="Courier"/>
                <a:cs typeface="Courier"/>
              </a:rPr>
              <a:t>(color='blue')</a:t>
            </a:r>
          </a:p>
        </p:txBody>
      </p:sp>
      <p:pic>
        <p:nvPicPr>
          <p:cNvPr id="5" name="Picture 4">
            <a:extLst>
              <a:ext uri="{FF2B5EF4-FFF2-40B4-BE49-F238E27FC236}">
                <a16:creationId xmlns:a16="http://schemas.microsoft.com/office/drawing/2014/main" id="{E4588100-2C25-504C-85C1-99ADC9757E68}"/>
              </a:ext>
            </a:extLst>
          </p:cNvPr>
          <p:cNvPicPr>
            <a:picLocks noChangeAspect="1"/>
          </p:cNvPicPr>
          <p:nvPr/>
        </p:nvPicPr>
        <p:blipFill>
          <a:blip r:embed="rId3"/>
          <a:stretch>
            <a:fillRect/>
          </a:stretch>
        </p:blipFill>
        <p:spPr>
          <a:xfrm>
            <a:off x="637831" y="4257261"/>
            <a:ext cx="3987800" cy="2600739"/>
          </a:xfrm>
          <a:prstGeom prst="rect">
            <a:avLst/>
          </a:prstGeom>
        </p:spPr>
      </p:pic>
    </p:spTree>
    <p:extLst>
      <p:ext uri="{BB962C8B-B14F-4D97-AF65-F5344CB8AC3E}">
        <p14:creationId xmlns:p14="http://schemas.microsoft.com/office/powerpoint/2010/main" val="3068365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Scatterplot</a:t>
            </a:r>
          </a:p>
        </p:txBody>
      </p:sp>
      <p:sp>
        <p:nvSpPr>
          <p:cNvPr id="4" name="TextBox 3"/>
          <p:cNvSpPr txBox="1"/>
          <p:nvPr/>
        </p:nvSpPr>
        <p:spPr>
          <a:xfrm>
            <a:off x="628650" y="1712723"/>
            <a:ext cx="8153400" cy="738664"/>
          </a:xfrm>
          <a:prstGeom prst="rect">
            <a:avLst/>
          </a:prstGeom>
          <a:solidFill>
            <a:schemeClr val="bg1"/>
          </a:solidFill>
        </p:spPr>
        <p:txBody>
          <a:bodyPr wrap="square" rtlCol="0">
            <a:spAutoFit/>
          </a:bodyPr>
          <a:lstStyle/>
          <a:p>
            <a:r>
              <a:rPr lang="en-US" sz="1400" dirty="0" err="1">
                <a:latin typeface="Courier"/>
                <a:cs typeface="Courier"/>
              </a:rPr>
              <a:t>url</a:t>
            </a:r>
            <a:r>
              <a:rPr lang="en-US" sz="1400" dirty="0">
                <a:latin typeface="Courier"/>
                <a:cs typeface="Courier"/>
              </a:rPr>
              <a:t> &lt;-  "https://</a:t>
            </a:r>
            <a:r>
              <a:rPr lang="en-US" sz="1400" dirty="0" err="1">
                <a:latin typeface="Courier"/>
                <a:cs typeface="Courier"/>
              </a:rPr>
              <a:t>www.richardtwatson.com</a:t>
            </a:r>
            <a:r>
              <a:rPr lang="en-US" sz="1400" dirty="0">
                <a:latin typeface="Courier"/>
                <a:cs typeface="Courier"/>
              </a:rPr>
              <a:t>/data/</a:t>
            </a:r>
            <a:r>
              <a:rPr lang="en-US" sz="1400" dirty="0" err="1">
                <a:latin typeface="Courier"/>
                <a:cs typeface="Courier"/>
              </a:rPr>
              <a:t>centralparktemps.txt</a:t>
            </a:r>
            <a:r>
              <a:rPr lang="en-US" sz="1400" dirty="0">
                <a:latin typeface="Courier"/>
                <a:cs typeface="Courier"/>
              </a:rPr>
              <a:t>"</a:t>
            </a:r>
          </a:p>
          <a:p>
            <a:r>
              <a:rPr lang="en-US" sz="1400" dirty="0">
                <a:latin typeface="Courier"/>
                <a:cs typeface="Courier"/>
              </a:rPr>
              <a:t>t &lt;- </a:t>
            </a:r>
            <a:r>
              <a:rPr lang="en-US" sz="1400" dirty="0" err="1">
                <a:latin typeface="Courier"/>
                <a:cs typeface="Courier"/>
              </a:rPr>
              <a:t>read_delim</a:t>
            </a:r>
            <a:r>
              <a:rPr lang="en-US" sz="1400" dirty="0">
                <a:latin typeface="Courier"/>
                <a:cs typeface="Courier"/>
              </a:rPr>
              <a:t>(</a:t>
            </a:r>
            <a:r>
              <a:rPr lang="en-US" sz="1400" dirty="0" err="1">
                <a:latin typeface="Courier"/>
                <a:cs typeface="Courier"/>
              </a:rPr>
              <a:t>url</a:t>
            </a:r>
            <a:r>
              <a:rPr lang="en-US" sz="1400" dirty="0">
                <a:latin typeface="Courier"/>
                <a:cs typeface="Courier"/>
              </a:rPr>
              <a:t>, , </a:t>
            </a:r>
            <a:r>
              <a:rPr lang="en-US" sz="1400" dirty="0" err="1">
                <a:latin typeface="Courier"/>
                <a:cs typeface="Courier"/>
              </a:rPr>
              <a:t>delim</a:t>
            </a:r>
            <a:r>
              <a:rPr lang="en-US" sz="1400" dirty="0">
                <a:latin typeface="Courier"/>
                <a:cs typeface="Courier"/>
              </a:rPr>
              <a:t> = ',')</a:t>
            </a:r>
          </a:p>
          <a:p>
            <a:r>
              <a:rPr lang="en-US" sz="1400" dirty="0" err="1">
                <a:latin typeface="Courier"/>
                <a:cs typeface="Courier"/>
              </a:rPr>
              <a:t>ggplot</a:t>
            </a:r>
            <a:r>
              <a:rPr lang="en-US" sz="1400" dirty="0">
                <a:latin typeface="Courier"/>
                <a:cs typeface="Courier"/>
              </a:rPr>
              <a:t>(</a:t>
            </a:r>
            <a:r>
              <a:rPr lang="en-US" sz="1400" dirty="0" err="1">
                <a:latin typeface="Courier"/>
                <a:cs typeface="Courier"/>
              </a:rPr>
              <a:t>t,aes</a:t>
            </a:r>
            <a:r>
              <a:rPr lang="en-US" sz="1400" dirty="0">
                <a:latin typeface="Courier"/>
                <a:cs typeface="Courier"/>
              </a:rPr>
              <a:t>(x=</a:t>
            </a:r>
            <a:r>
              <a:rPr lang="en-US" sz="1400" dirty="0" err="1">
                <a:latin typeface="Courier"/>
                <a:cs typeface="Courier"/>
              </a:rPr>
              <a:t>year,y</a:t>
            </a:r>
            <a:r>
              <a:rPr lang="en-US" sz="1400" dirty="0">
                <a:latin typeface="Courier"/>
                <a:cs typeface="Courier"/>
              </a:rPr>
              <a:t>=</a:t>
            </a:r>
            <a:r>
              <a:rPr lang="en-US" sz="1400" dirty="0" err="1">
                <a:latin typeface="Courier"/>
                <a:cs typeface="Courier"/>
              </a:rPr>
              <a:t>temperature,color</a:t>
            </a:r>
            <a:r>
              <a:rPr lang="en-US" sz="1400" dirty="0">
                <a:latin typeface="Courier"/>
                <a:cs typeface="Courier"/>
              </a:rPr>
              <a:t>=factor(month))) + </a:t>
            </a:r>
            <a:r>
              <a:rPr lang="en-US" sz="1400" dirty="0" err="1">
                <a:latin typeface="Courier"/>
                <a:cs typeface="Courier"/>
              </a:rPr>
              <a:t>geom_point</a:t>
            </a:r>
            <a:r>
              <a:rPr lang="en-US" sz="1400" dirty="0">
                <a:latin typeface="Courier"/>
                <a:cs typeface="Courier"/>
              </a:rPr>
              <a:t>()</a:t>
            </a:r>
          </a:p>
        </p:txBody>
      </p:sp>
      <p:pic>
        <p:nvPicPr>
          <p:cNvPr id="5" name="Picture 4"/>
          <p:cNvPicPr>
            <a:picLocks noChangeAspect="1"/>
          </p:cNvPicPr>
          <p:nvPr/>
        </p:nvPicPr>
        <p:blipFill>
          <a:blip r:embed="rId3"/>
          <a:stretch>
            <a:fillRect/>
          </a:stretch>
        </p:blipFill>
        <p:spPr>
          <a:xfrm>
            <a:off x="628650" y="2737652"/>
            <a:ext cx="4623757" cy="3784600"/>
          </a:xfrm>
          <a:prstGeom prst="rect">
            <a:avLst/>
          </a:prstGeom>
        </p:spPr>
      </p:pic>
    </p:spTree>
    <p:extLst>
      <p:ext uri="{BB962C8B-B14F-4D97-AF65-F5344CB8AC3E}">
        <p14:creationId xmlns:p14="http://schemas.microsoft.com/office/powerpoint/2010/main" val="2417845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Smooth</a:t>
            </a:r>
          </a:p>
        </p:txBody>
      </p:sp>
      <p:sp>
        <p:nvSpPr>
          <p:cNvPr id="4" name="TextBox 3"/>
          <p:cNvSpPr txBox="1"/>
          <p:nvPr/>
        </p:nvSpPr>
        <p:spPr>
          <a:xfrm>
            <a:off x="628650" y="1640713"/>
            <a:ext cx="8153400" cy="1600438"/>
          </a:xfrm>
          <a:prstGeom prst="rect">
            <a:avLst/>
          </a:prstGeom>
          <a:solidFill>
            <a:schemeClr val="bg1"/>
          </a:solidFill>
        </p:spPr>
        <p:txBody>
          <a:bodyPr wrap="square" rtlCol="0">
            <a:spAutoFit/>
          </a:bodyPr>
          <a:lstStyle/>
          <a:p>
            <a:r>
              <a:rPr lang="en-US" sz="1400" dirty="0" err="1">
                <a:latin typeface="Courier"/>
                <a:cs typeface="Courier"/>
              </a:rPr>
              <a:t>url</a:t>
            </a:r>
            <a:r>
              <a:rPr lang="en-US" sz="1400" dirty="0">
                <a:latin typeface="Courier"/>
                <a:cs typeface="Courier"/>
              </a:rPr>
              <a:t> &lt;-  'http://</a:t>
            </a:r>
            <a:r>
              <a:rPr lang="en-US" sz="1400" dirty="0" err="1">
                <a:latin typeface="Courier"/>
                <a:cs typeface="Courier"/>
              </a:rPr>
              <a:t>www.richardtwatson.com</a:t>
            </a:r>
            <a:r>
              <a:rPr lang="en-US" sz="1400" dirty="0">
                <a:latin typeface="Courier"/>
                <a:cs typeface="Courier"/>
              </a:rPr>
              <a:t>/data/</a:t>
            </a:r>
            <a:r>
              <a:rPr lang="en-US" sz="1400" dirty="0" err="1">
                <a:latin typeface="Courier"/>
                <a:cs typeface="Courier"/>
              </a:rPr>
              <a:t>centralparktemps.txt</a:t>
            </a:r>
            <a:r>
              <a:rPr lang="en-US" sz="1400" dirty="0">
                <a:latin typeface="Courier"/>
                <a:cs typeface="Courier"/>
              </a:rPr>
              <a:t>'</a:t>
            </a:r>
          </a:p>
          <a:p>
            <a:r>
              <a:rPr lang="en-US" sz="1400" dirty="0">
                <a:latin typeface="Courier"/>
                <a:cs typeface="Courier"/>
              </a:rPr>
              <a:t>t &lt;- </a:t>
            </a:r>
            <a:r>
              <a:rPr lang="en-US" sz="1400" dirty="0" err="1">
                <a:latin typeface="Courier"/>
                <a:cs typeface="Courier"/>
              </a:rPr>
              <a:t>read_delim</a:t>
            </a:r>
            <a:r>
              <a:rPr lang="en-US" sz="1400" dirty="0">
                <a:latin typeface="Courier"/>
                <a:cs typeface="Courier"/>
              </a:rPr>
              <a:t>(</a:t>
            </a:r>
            <a:r>
              <a:rPr lang="en-US" sz="1400" dirty="0" err="1">
                <a:latin typeface="Courier"/>
                <a:cs typeface="Courier"/>
              </a:rPr>
              <a:t>url</a:t>
            </a:r>
            <a:r>
              <a:rPr lang="en-US" sz="1400" dirty="0">
                <a:latin typeface="Courier"/>
                <a:cs typeface="Courier"/>
              </a:rPr>
              <a:t>, </a:t>
            </a:r>
            <a:r>
              <a:rPr lang="en-US" sz="1400" dirty="0" err="1">
                <a:latin typeface="Courier"/>
                <a:cs typeface="Courier"/>
              </a:rPr>
              <a:t>delim</a:t>
            </a:r>
            <a:r>
              <a:rPr lang="en-US" sz="1400" dirty="0">
                <a:latin typeface="Courier"/>
                <a:cs typeface="Courier"/>
              </a:rPr>
              <a:t>=',')</a:t>
            </a:r>
          </a:p>
          <a:p>
            <a:r>
              <a:rPr lang="en-US" sz="1400" dirty="0">
                <a:latin typeface="Courier"/>
                <a:cs typeface="Courier"/>
              </a:rPr>
              <a:t># select the August data</a:t>
            </a:r>
          </a:p>
          <a:p>
            <a:r>
              <a:rPr lang="en-US" sz="1400" dirty="0">
                <a:latin typeface="Courier"/>
                <a:cs typeface="Courier"/>
              </a:rPr>
              <a:t>ta &lt;-  t %&gt;% filter(month == 8)</a:t>
            </a:r>
          </a:p>
          <a:p>
            <a:r>
              <a:rPr lang="en-US" sz="1400" dirty="0" err="1">
                <a:latin typeface="Courier"/>
                <a:cs typeface="Courier"/>
              </a:rPr>
              <a:t>ggplot</a:t>
            </a:r>
            <a:r>
              <a:rPr lang="en-US" sz="1400" dirty="0">
                <a:latin typeface="Courier"/>
                <a:cs typeface="Courier"/>
              </a:rPr>
              <a:t>(</a:t>
            </a:r>
            <a:r>
              <a:rPr lang="en-US" sz="1400" dirty="0" err="1">
                <a:latin typeface="Courier"/>
                <a:cs typeface="Courier"/>
              </a:rPr>
              <a:t>ta,aes</a:t>
            </a:r>
            <a:r>
              <a:rPr lang="en-US" sz="1400" dirty="0">
                <a:latin typeface="Courier"/>
                <a:cs typeface="Courier"/>
              </a:rPr>
              <a:t>(</a:t>
            </a:r>
            <a:r>
              <a:rPr lang="en-US" sz="1400" dirty="0" err="1">
                <a:latin typeface="Courier"/>
                <a:cs typeface="Courier"/>
              </a:rPr>
              <a:t>year,temperature</a:t>
            </a:r>
            <a:r>
              <a:rPr lang="en-US" sz="1400" dirty="0">
                <a:latin typeface="Courier"/>
                <a:cs typeface="Courier"/>
              </a:rPr>
              <a:t>)) +</a:t>
            </a:r>
          </a:p>
          <a:p>
            <a:r>
              <a:rPr lang="en-US" sz="1400" dirty="0">
                <a:latin typeface="Courier"/>
                <a:cs typeface="Courier"/>
              </a:rPr>
              <a:t>  </a:t>
            </a:r>
            <a:r>
              <a:rPr lang="en-US" sz="1400" dirty="0" err="1">
                <a:latin typeface="Courier"/>
                <a:cs typeface="Courier"/>
              </a:rPr>
              <a:t>geom_line</a:t>
            </a:r>
            <a:r>
              <a:rPr lang="en-US" sz="1400" dirty="0">
                <a:latin typeface="Courier"/>
                <a:cs typeface="Courier"/>
              </a:rPr>
              <a:t>(color="red") + </a:t>
            </a:r>
          </a:p>
          <a:p>
            <a:r>
              <a:rPr lang="en-US" sz="1400" dirty="0">
                <a:latin typeface="Courier"/>
                <a:cs typeface="Courier"/>
              </a:rPr>
              <a:t>  </a:t>
            </a:r>
            <a:r>
              <a:rPr lang="en-US" sz="1400" dirty="0" err="1">
                <a:latin typeface="Courier"/>
                <a:cs typeface="Courier"/>
              </a:rPr>
              <a:t>geom_smooth</a:t>
            </a:r>
            <a:r>
              <a:rPr lang="en-US" sz="1400" dirty="0">
                <a:latin typeface="Courier"/>
                <a:cs typeface="Courier"/>
              </a:rPr>
              <a:t>()</a:t>
            </a:r>
          </a:p>
        </p:txBody>
      </p:sp>
      <p:pic>
        <p:nvPicPr>
          <p:cNvPr id="3" name="Picture 2"/>
          <p:cNvPicPr>
            <a:picLocks noChangeAspect="1"/>
          </p:cNvPicPr>
          <p:nvPr/>
        </p:nvPicPr>
        <p:blipFill>
          <a:blip r:embed="rId3"/>
          <a:stretch>
            <a:fillRect/>
          </a:stretch>
        </p:blipFill>
        <p:spPr>
          <a:xfrm>
            <a:off x="628650" y="3429000"/>
            <a:ext cx="3962400" cy="3429000"/>
          </a:xfrm>
          <a:prstGeom prst="rect">
            <a:avLst/>
          </a:prstGeom>
        </p:spPr>
      </p:pic>
    </p:spTree>
    <p:extLst>
      <p:ext uri="{BB962C8B-B14F-4D97-AF65-F5344CB8AC3E}">
        <p14:creationId xmlns:p14="http://schemas.microsoft.com/office/powerpoint/2010/main" val="2872849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a:t>
            </a:r>
          </a:p>
        </p:txBody>
      </p:sp>
      <p:sp>
        <p:nvSpPr>
          <p:cNvPr id="3" name="Content Placeholder 2"/>
          <p:cNvSpPr>
            <a:spLocks noGrp="1"/>
          </p:cNvSpPr>
          <p:nvPr>
            <p:ph idx="1"/>
          </p:nvPr>
        </p:nvSpPr>
        <p:spPr/>
        <p:txBody>
          <a:bodyPr/>
          <a:lstStyle/>
          <a:p>
            <a:r>
              <a:rPr lang="en-US" dirty="0"/>
              <a:t>National GDP and fertility data have been extracted from a </a:t>
            </a:r>
            <a:r>
              <a:rPr lang="en-US" dirty="0">
                <a:hlinkClick r:id="rId3"/>
              </a:rPr>
              <a:t>web site </a:t>
            </a:r>
            <a:r>
              <a:rPr lang="en-US" dirty="0"/>
              <a:t>and saved as a </a:t>
            </a:r>
            <a:r>
              <a:rPr lang="en-US" dirty="0">
                <a:hlinkClick r:id="rId4"/>
              </a:rPr>
              <a:t>CSV file</a:t>
            </a:r>
            <a:endParaRPr lang="en-US" dirty="0"/>
          </a:p>
          <a:p>
            <a:r>
              <a:rPr lang="en-US" dirty="0"/>
              <a:t>Compute the correlation between GDP and fertility</a:t>
            </a:r>
          </a:p>
          <a:p>
            <a:r>
              <a:rPr lang="en-US" dirty="0"/>
              <a:t>Do a scatterplot of GDP versus fertility with a smoother</a:t>
            </a:r>
          </a:p>
          <a:p>
            <a:r>
              <a:rPr lang="en-US" dirty="0"/>
              <a:t>Log transform both GDP and fertility and repeat the scatterplot</a:t>
            </a:r>
          </a:p>
          <a:p>
            <a:endParaRPr lang="en-US" dirty="0"/>
          </a:p>
        </p:txBody>
      </p:sp>
    </p:spTree>
    <p:extLst>
      <p:ext uri="{BB962C8B-B14F-4D97-AF65-F5344CB8AC3E}">
        <p14:creationId xmlns:p14="http://schemas.microsoft.com/office/powerpoint/2010/main" val="1693441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7" name="Rectangle 6"/>
          <p:cNvSpPr/>
          <p:nvPr/>
        </p:nvSpPr>
        <p:spPr>
          <a:xfrm>
            <a:off x="628650" y="1651730"/>
            <a:ext cx="7467600" cy="1384995"/>
          </a:xfrm>
          <a:prstGeom prst="rect">
            <a:avLst/>
          </a:prstGeom>
          <a:solidFill>
            <a:srgbClr val="FFFFFF"/>
          </a:solidFill>
        </p:spPr>
        <p:txBody>
          <a:bodyPr wrap="square">
            <a:spAutoFit/>
          </a:bodyPr>
          <a:lstStyle/>
          <a:p>
            <a:r>
              <a:rPr lang="en-US" sz="1400" dirty="0">
                <a:latin typeface="Courier"/>
                <a:cs typeface="Courier"/>
              </a:rPr>
              <a:t>conn &lt;- </a:t>
            </a:r>
            <a:r>
              <a:rPr lang="en-US" sz="1400" dirty="0" err="1">
                <a:latin typeface="Courier"/>
                <a:cs typeface="Courier"/>
              </a:rPr>
              <a:t>dbConnect</a:t>
            </a:r>
            <a:r>
              <a:rPr lang="en-US" sz="1400" dirty="0">
                <a:latin typeface="Courier"/>
                <a:cs typeface="Courier"/>
              </a:rPr>
              <a:t>(</a:t>
            </a:r>
            <a:r>
              <a:rPr lang="en-US" sz="1400" dirty="0" err="1">
                <a:latin typeface="Courier"/>
                <a:cs typeface="Courier"/>
              </a:rPr>
              <a:t>RMySQL</a:t>
            </a:r>
            <a:r>
              <a:rPr lang="en-US" sz="1400" dirty="0">
                <a:latin typeface="Courier"/>
                <a:cs typeface="Courier"/>
              </a:rPr>
              <a:t>::MySQL(), "</a:t>
            </a:r>
            <a:r>
              <a:rPr lang="en-US" sz="1400" dirty="0" err="1">
                <a:latin typeface="Courier"/>
                <a:cs typeface="Courier"/>
              </a:rPr>
              <a:t>www.richardtwatson.com</a:t>
            </a:r>
            <a:r>
              <a:rPr lang="en-US" sz="1400" dirty="0">
                <a:latin typeface="Courier"/>
                <a:cs typeface="Courier"/>
              </a:rPr>
              <a:t>", </a:t>
            </a:r>
            <a:r>
              <a:rPr lang="en-US" sz="1400" dirty="0" err="1">
                <a:latin typeface="Courier"/>
                <a:cs typeface="Courier"/>
              </a:rPr>
              <a:t>dbname</a:t>
            </a:r>
            <a:r>
              <a:rPr lang="en-US" sz="1400" dirty="0">
                <a:latin typeface="Courier"/>
                <a:cs typeface="Courier"/>
              </a:rPr>
              <a:t>="</a:t>
            </a:r>
            <a:r>
              <a:rPr lang="en-US" sz="1400" dirty="0" err="1">
                <a:latin typeface="Courier"/>
                <a:cs typeface="Courier"/>
              </a:rPr>
              <a:t>ClassicModels</a:t>
            </a:r>
            <a:r>
              <a:rPr lang="en-US" sz="1400" dirty="0">
                <a:latin typeface="Courier"/>
                <a:cs typeface="Courier"/>
              </a:rPr>
              <a:t>", user="student", password="student")</a:t>
            </a:r>
          </a:p>
          <a:p>
            <a:r>
              <a:rPr lang="en-US" sz="1400" dirty="0">
                <a:latin typeface="Courier"/>
                <a:cs typeface="Courier"/>
              </a:rPr>
              <a:t>d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 from Payments;")</a:t>
            </a:r>
          </a:p>
          <a:p>
            <a:r>
              <a:rPr lang="en-US" sz="1400" dirty="0">
                <a:latin typeface="Courier"/>
                <a:cs typeface="Courier"/>
              </a:rPr>
              <a:t># Boxplot of amounts paid</a:t>
            </a:r>
          </a:p>
          <a:p>
            <a:r>
              <a:rPr lang="en-US" sz="1400" dirty="0" err="1">
                <a:latin typeface="Courier"/>
                <a:cs typeface="Courier"/>
              </a:rPr>
              <a:t>ggplot</a:t>
            </a:r>
            <a:r>
              <a:rPr lang="en-US" sz="1400" dirty="0">
                <a:latin typeface="Courier"/>
                <a:cs typeface="Courier"/>
              </a:rPr>
              <a:t>(</a:t>
            </a:r>
            <a:r>
              <a:rPr lang="en-US" sz="1400" dirty="0" err="1">
                <a:latin typeface="Courier"/>
                <a:cs typeface="Courier"/>
              </a:rPr>
              <a:t>d,aes</a:t>
            </a:r>
            <a:r>
              <a:rPr lang="en-US" sz="1400" dirty="0">
                <a:latin typeface="Courier"/>
                <a:cs typeface="Courier"/>
              </a:rPr>
              <a:t>(factor(0),amount)) + </a:t>
            </a:r>
          </a:p>
          <a:p>
            <a:r>
              <a:rPr lang="en-US" sz="1400" dirty="0">
                <a:latin typeface="Courier"/>
                <a:cs typeface="Courier"/>
              </a:rPr>
              <a:t>  </a:t>
            </a:r>
            <a:r>
              <a:rPr lang="en-US" sz="1400" dirty="0" err="1">
                <a:latin typeface="Courier"/>
                <a:cs typeface="Courier"/>
              </a:rPr>
              <a:t>geom_boxplot</a:t>
            </a:r>
            <a:r>
              <a:rPr lang="en-US" sz="1400" dirty="0">
                <a:latin typeface="Courier"/>
                <a:cs typeface="Courier"/>
              </a:rPr>
              <a:t>(</a:t>
            </a:r>
            <a:r>
              <a:rPr lang="en-US" sz="1400" dirty="0" err="1">
                <a:latin typeface="Courier"/>
                <a:cs typeface="Courier"/>
              </a:rPr>
              <a:t>outlier.colour</a:t>
            </a:r>
            <a:r>
              <a:rPr lang="en-US" sz="1400" dirty="0">
                <a:latin typeface="Courier"/>
                <a:cs typeface="Courier"/>
              </a:rPr>
              <a:t>='red') +  </a:t>
            </a:r>
            <a:r>
              <a:rPr lang="en-US" sz="1400" dirty="0" err="1">
                <a:latin typeface="Courier"/>
                <a:cs typeface="Courier"/>
              </a:rPr>
              <a:t>xlab</a:t>
            </a:r>
            <a:r>
              <a:rPr lang="en-US" sz="1400" dirty="0">
                <a:latin typeface="Courier"/>
                <a:cs typeface="Courier"/>
              </a:rPr>
              <a:t>("") + </a:t>
            </a:r>
            <a:r>
              <a:rPr lang="en-US" sz="1400" dirty="0" err="1">
                <a:latin typeface="Courier"/>
                <a:cs typeface="Courier"/>
              </a:rPr>
              <a:t>ylab</a:t>
            </a:r>
            <a:r>
              <a:rPr lang="en-US" sz="1400" dirty="0">
                <a:latin typeface="Courier"/>
                <a:cs typeface="Courier"/>
              </a:rPr>
              <a:t>("Check")</a:t>
            </a:r>
          </a:p>
        </p:txBody>
      </p:sp>
      <p:pic>
        <p:nvPicPr>
          <p:cNvPr id="8" name="Picture 7"/>
          <p:cNvPicPr>
            <a:picLocks noChangeAspect="1"/>
          </p:cNvPicPr>
          <p:nvPr/>
        </p:nvPicPr>
        <p:blipFill>
          <a:blip r:embed="rId3"/>
          <a:stretch>
            <a:fillRect/>
          </a:stretch>
        </p:blipFill>
        <p:spPr>
          <a:xfrm>
            <a:off x="628650" y="3124200"/>
            <a:ext cx="4330700" cy="3599747"/>
          </a:xfrm>
          <a:prstGeom prst="rect">
            <a:avLst/>
          </a:prstGeom>
        </p:spPr>
      </p:pic>
      <p:sp>
        <p:nvSpPr>
          <p:cNvPr id="5" name="Snip Single Corner Rectangle 4">
            <a:extLst>
              <a:ext uri="{FF2B5EF4-FFF2-40B4-BE49-F238E27FC236}">
                <a16:creationId xmlns:a16="http://schemas.microsoft.com/office/drawing/2014/main" id="{D5BFF878-3339-924A-8DCB-4F34A9DA7154}"/>
              </a:ext>
            </a:extLst>
          </p:cNvPr>
          <p:cNvSpPr/>
          <p:nvPr/>
        </p:nvSpPr>
        <p:spPr bwMode="auto">
          <a:xfrm>
            <a:off x="6629400" y="381000"/>
            <a:ext cx="2438400" cy="914400"/>
          </a:xfrm>
          <a:prstGeom prst="snip1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charset="0"/>
              </a:rPr>
              <a:t>factor(0) because no x variable </a:t>
            </a:r>
          </a:p>
        </p:txBody>
      </p:sp>
    </p:spTree>
    <p:extLst>
      <p:ext uri="{BB962C8B-B14F-4D97-AF65-F5344CB8AC3E}">
        <p14:creationId xmlns:p14="http://schemas.microsoft.com/office/powerpoint/2010/main" val="1803859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Fluctuation plot</a:t>
            </a:r>
          </a:p>
        </p:txBody>
      </p:sp>
      <p:sp>
        <p:nvSpPr>
          <p:cNvPr id="6" name="Rectangle 5"/>
          <p:cNvSpPr/>
          <p:nvPr/>
        </p:nvSpPr>
        <p:spPr>
          <a:xfrm>
            <a:off x="1295400" y="1828800"/>
            <a:ext cx="7315200" cy="1169551"/>
          </a:xfrm>
          <a:prstGeom prst="rect">
            <a:avLst/>
          </a:prstGeom>
          <a:solidFill>
            <a:srgbClr val="FFFFFF"/>
          </a:solidFill>
        </p:spPr>
        <p:txBody>
          <a:bodyPr wrap="square">
            <a:spAutoFit/>
          </a:bodyPr>
          <a:lstStyle/>
          <a:p>
            <a:r>
              <a:rPr lang="en-US" sz="1400" dirty="0">
                <a:latin typeface="Courier"/>
                <a:cs typeface="Courier"/>
              </a:rPr>
              <a:t># Get product data</a:t>
            </a:r>
          </a:p>
          <a:p>
            <a:r>
              <a:rPr lang="en-US" sz="1400" dirty="0">
                <a:latin typeface="Courier"/>
                <a:cs typeface="Courier"/>
              </a:rPr>
              <a:t>d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 from Products;")</a:t>
            </a:r>
          </a:p>
          <a:p>
            <a:r>
              <a:rPr lang="en-US" sz="1400" dirty="0">
                <a:latin typeface="Courier"/>
                <a:cs typeface="Courier"/>
              </a:rPr>
              <a:t># Plot product lines</a:t>
            </a:r>
          </a:p>
          <a:p>
            <a:r>
              <a:rPr lang="en-US" sz="1400" dirty="0" err="1">
                <a:latin typeface="Courier"/>
                <a:cs typeface="Courier"/>
              </a:rPr>
              <a:t>ggfluctuation</a:t>
            </a:r>
            <a:r>
              <a:rPr lang="en-US" sz="1400" dirty="0">
                <a:latin typeface="Courier"/>
                <a:cs typeface="Courier"/>
              </a:rPr>
              <a:t>(table(</a:t>
            </a:r>
            <a:r>
              <a:rPr lang="en-US" sz="1400" dirty="0" err="1">
                <a:latin typeface="Courier"/>
                <a:cs typeface="Courier"/>
              </a:rPr>
              <a:t>d$productLine,d$productScale</a:t>
            </a:r>
            <a:r>
              <a:rPr lang="en-US" sz="1400" dirty="0">
                <a:latin typeface="Courier"/>
                <a:cs typeface="Courier"/>
              </a:rPr>
              <a:t>)) + </a:t>
            </a:r>
            <a:r>
              <a:rPr lang="en-US" sz="1400" dirty="0" err="1">
                <a:latin typeface="Courier"/>
                <a:cs typeface="Courier"/>
              </a:rPr>
              <a:t>xlab</a:t>
            </a:r>
            <a:r>
              <a:rPr lang="en-US" sz="1400" dirty="0">
                <a:latin typeface="Courier"/>
                <a:cs typeface="Courier"/>
              </a:rPr>
              <a:t>("Scale") + </a:t>
            </a:r>
            <a:r>
              <a:rPr lang="en-US" sz="1400" dirty="0" err="1">
                <a:latin typeface="Courier"/>
                <a:cs typeface="Courier"/>
              </a:rPr>
              <a:t>ylab</a:t>
            </a:r>
            <a:r>
              <a:rPr lang="en-US" sz="1400" dirty="0">
                <a:latin typeface="Courier"/>
                <a:cs typeface="Courier"/>
              </a:rPr>
              <a:t>("Line")</a:t>
            </a:r>
          </a:p>
        </p:txBody>
      </p:sp>
      <p:pic>
        <p:nvPicPr>
          <p:cNvPr id="7" name="Picture 6"/>
          <p:cNvPicPr>
            <a:picLocks noChangeAspect="1"/>
          </p:cNvPicPr>
          <p:nvPr/>
        </p:nvPicPr>
        <p:blipFill>
          <a:blip r:embed="rId3"/>
          <a:stretch>
            <a:fillRect/>
          </a:stretch>
        </p:blipFill>
        <p:spPr>
          <a:xfrm>
            <a:off x="2286000" y="3048000"/>
            <a:ext cx="4572000" cy="37318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3390" y="4724400"/>
            <a:ext cx="7917218" cy="1477328"/>
          </a:xfrm>
          <a:prstGeom prst="rect">
            <a:avLst/>
          </a:prstGeom>
          <a:noFill/>
        </p:spPr>
        <p:txBody>
          <a:bodyPr wrap="square" rtlCol="0">
            <a:spAutoFit/>
          </a:bodyPr>
          <a:lstStyle/>
          <a:p>
            <a:r>
              <a:rPr lang="en-US" sz="1800" dirty="0">
                <a:latin typeface="+mn-lt"/>
              </a:rPr>
              <a:t>A graphical representation of Napoleon Bonaparte's invasion of and subsequent retreat from Russia during 1812. The graph shows the size of the army, its location and the direction of its movement. The temperature during the retreat is drawn at the bottom of figure, which was drawn by Charles Joseph </a:t>
            </a:r>
            <a:r>
              <a:rPr lang="en-US" sz="1800" dirty="0" err="1">
                <a:latin typeface="+mn-lt"/>
              </a:rPr>
              <a:t>Minard</a:t>
            </a:r>
            <a:r>
              <a:rPr lang="en-US" sz="1800" dirty="0">
                <a:latin typeface="+mn-lt"/>
              </a:rPr>
              <a:t> in 1861 and is generally considered to be one of the finest graphs ever produced.</a:t>
            </a:r>
          </a:p>
        </p:txBody>
      </p:sp>
      <p:pic>
        <p:nvPicPr>
          <p:cNvPr id="2" name="Picture 1"/>
          <p:cNvPicPr>
            <a:picLocks noChangeAspect="1"/>
          </p:cNvPicPr>
          <p:nvPr/>
        </p:nvPicPr>
        <p:blipFill rotWithShape="1">
          <a:blip r:embed="rId3"/>
          <a:srcRect b="17879"/>
          <a:stretch/>
        </p:blipFill>
        <p:spPr>
          <a:xfrm>
            <a:off x="613390" y="609600"/>
            <a:ext cx="7917219" cy="389110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Heatmap</a:t>
            </a:r>
            <a:endParaRPr lang="en-US" dirty="0"/>
          </a:p>
        </p:txBody>
      </p:sp>
      <p:sp>
        <p:nvSpPr>
          <p:cNvPr id="7" name="Rectangle 6"/>
          <p:cNvSpPr/>
          <p:nvPr/>
        </p:nvSpPr>
        <p:spPr>
          <a:xfrm>
            <a:off x="628650" y="1690689"/>
            <a:ext cx="7924800" cy="1600438"/>
          </a:xfrm>
          <a:prstGeom prst="rect">
            <a:avLst/>
          </a:prstGeom>
          <a:solidFill>
            <a:srgbClr val="FFFFFF"/>
          </a:solidFill>
        </p:spPr>
        <p:txBody>
          <a:bodyPr wrap="square">
            <a:spAutoFit/>
          </a:bodyPr>
          <a:lstStyle/>
          <a:p>
            <a:r>
              <a:rPr lang="en-US" sz="1400" dirty="0">
                <a:latin typeface="Courier"/>
                <a:cs typeface="Courier"/>
              </a:rPr>
              <a:t>d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 from Products;")</a:t>
            </a:r>
          </a:p>
          <a:p>
            <a:r>
              <a:rPr lang="en-US" sz="1400" dirty="0">
                <a:latin typeface="Courier"/>
                <a:cs typeface="Courier"/>
              </a:rPr>
              <a:t>da &lt;- d %&gt;% </a:t>
            </a:r>
            <a:r>
              <a:rPr lang="en-US" sz="1400" dirty="0" err="1">
                <a:latin typeface="Courier"/>
                <a:cs typeface="Courier"/>
              </a:rPr>
              <a:t>group_by</a:t>
            </a:r>
            <a:r>
              <a:rPr lang="en-US" sz="1400" dirty="0">
                <a:latin typeface="Courier"/>
                <a:cs typeface="Courier"/>
              </a:rPr>
              <a:t>(</a:t>
            </a:r>
            <a:r>
              <a:rPr lang="en-US" sz="1400" dirty="0" err="1">
                <a:latin typeface="Courier"/>
                <a:cs typeface="Courier"/>
              </a:rPr>
              <a:t>productLine</a:t>
            </a:r>
            <a:r>
              <a:rPr lang="en-US" sz="1400" dirty="0">
                <a:latin typeface="Courier"/>
                <a:cs typeface="Courier"/>
              </a:rPr>
              <a:t>, </a:t>
            </a:r>
            <a:r>
              <a:rPr lang="en-US" sz="1400" dirty="0" err="1">
                <a:latin typeface="Courier"/>
                <a:cs typeface="Courier"/>
              </a:rPr>
              <a:t>productScale</a:t>
            </a:r>
            <a:r>
              <a:rPr lang="en-US" sz="1400" dirty="0">
                <a:latin typeface="Courier"/>
                <a:cs typeface="Courier"/>
              </a:rPr>
              <a:t>) %&gt;% </a:t>
            </a:r>
          </a:p>
          <a:p>
            <a:r>
              <a:rPr lang="en-US" sz="1400" dirty="0">
                <a:latin typeface="Courier"/>
                <a:cs typeface="Courier"/>
              </a:rPr>
              <a:t> summarize(count = n())</a:t>
            </a:r>
          </a:p>
          <a:p>
            <a:r>
              <a:rPr lang="en-US" sz="1400" dirty="0" err="1">
                <a:latin typeface="Courier"/>
                <a:cs typeface="Courier"/>
              </a:rPr>
              <a:t>ggplot</a:t>
            </a:r>
            <a:r>
              <a:rPr lang="en-US" sz="1400" dirty="0">
                <a:latin typeface="Courier"/>
                <a:cs typeface="Courier"/>
              </a:rPr>
              <a:t>(</a:t>
            </a:r>
            <a:r>
              <a:rPr lang="en-US" sz="1400" dirty="0" err="1">
                <a:latin typeface="Courier"/>
                <a:cs typeface="Courier"/>
              </a:rPr>
              <a:t>da,aes</a:t>
            </a:r>
            <a:r>
              <a:rPr lang="en-US" sz="1400" dirty="0">
                <a:latin typeface="Courier"/>
                <a:cs typeface="Courier"/>
              </a:rPr>
              <a:t>(</a:t>
            </a:r>
            <a:r>
              <a:rPr lang="en-US" sz="1400" dirty="0" err="1">
                <a:latin typeface="Courier"/>
                <a:cs typeface="Courier"/>
              </a:rPr>
              <a:t>productLine,productScale</a:t>
            </a:r>
            <a:r>
              <a:rPr lang="en-US" sz="1400" dirty="0">
                <a:latin typeface="Courier"/>
                <a:cs typeface="Courier"/>
              </a:rPr>
              <a:t>)) + </a:t>
            </a:r>
          </a:p>
          <a:p>
            <a:r>
              <a:rPr lang="en-US" sz="1400" dirty="0">
                <a:latin typeface="Courier"/>
                <a:cs typeface="Courier"/>
              </a:rPr>
              <a:t>  </a:t>
            </a:r>
            <a:r>
              <a:rPr lang="en-US" sz="1400" dirty="0" err="1">
                <a:latin typeface="Courier"/>
                <a:cs typeface="Courier"/>
              </a:rPr>
              <a:t>geom_tile</a:t>
            </a:r>
            <a:r>
              <a:rPr lang="en-US" sz="1400" dirty="0">
                <a:latin typeface="Courier"/>
                <a:cs typeface="Courier"/>
              </a:rPr>
              <a:t>(</a:t>
            </a:r>
            <a:r>
              <a:rPr lang="en-US" sz="1400" dirty="0" err="1">
                <a:latin typeface="Courier"/>
                <a:cs typeface="Courier"/>
              </a:rPr>
              <a:t>aes</a:t>
            </a:r>
            <a:r>
              <a:rPr lang="en-US" sz="1400" dirty="0">
                <a:latin typeface="Courier"/>
                <a:cs typeface="Courier"/>
              </a:rPr>
              <a:t>(fill=count)) + </a:t>
            </a:r>
          </a:p>
          <a:p>
            <a:r>
              <a:rPr lang="en-US" sz="1400" dirty="0">
                <a:latin typeface="Courier"/>
                <a:cs typeface="Courier"/>
              </a:rPr>
              <a:t>  </a:t>
            </a:r>
            <a:r>
              <a:rPr lang="en-US" sz="1400" dirty="0" err="1">
                <a:latin typeface="Courier"/>
                <a:cs typeface="Courier"/>
              </a:rPr>
              <a:t>scale_fill_gradient</a:t>
            </a:r>
            <a:r>
              <a:rPr lang="en-US" sz="1400" dirty="0">
                <a:latin typeface="Courier"/>
                <a:cs typeface="Courier"/>
              </a:rPr>
              <a:t>(low="light blue", high="dark blue") + </a:t>
            </a:r>
          </a:p>
          <a:p>
            <a:r>
              <a:rPr lang="en-US" sz="1400" dirty="0">
                <a:latin typeface="Courier"/>
                <a:cs typeface="Courier"/>
              </a:rPr>
              <a:t>  </a:t>
            </a:r>
            <a:r>
              <a:rPr lang="en-US" sz="1400" dirty="0" err="1">
                <a:latin typeface="Courier"/>
                <a:cs typeface="Courier"/>
              </a:rPr>
              <a:t>xlab</a:t>
            </a:r>
            <a:r>
              <a:rPr lang="en-US" sz="1400" dirty="0">
                <a:latin typeface="Courier"/>
                <a:cs typeface="Courier"/>
              </a:rPr>
              <a:t>('Line') + </a:t>
            </a:r>
            <a:r>
              <a:rPr lang="en-US" sz="1400" dirty="0" err="1">
                <a:latin typeface="Courier"/>
                <a:cs typeface="Courier"/>
              </a:rPr>
              <a:t>ylab</a:t>
            </a:r>
            <a:r>
              <a:rPr lang="en-US" sz="1400" dirty="0">
                <a:latin typeface="Courier"/>
                <a:cs typeface="Courier"/>
              </a:rPr>
              <a:t>('Scale')</a:t>
            </a:r>
          </a:p>
        </p:txBody>
      </p:sp>
      <p:pic>
        <p:nvPicPr>
          <p:cNvPr id="4" name="Picture 3">
            <a:extLst>
              <a:ext uri="{FF2B5EF4-FFF2-40B4-BE49-F238E27FC236}">
                <a16:creationId xmlns:a16="http://schemas.microsoft.com/office/drawing/2014/main" id="{2BBE843A-26FE-EA4D-9643-499344D6122B}"/>
              </a:ext>
            </a:extLst>
          </p:cNvPr>
          <p:cNvPicPr>
            <a:picLocks noChangeAspect="1"/>
          </p:cNvPicPr>
          <p:nvPr/>
        </p:nvPicPr>
        <p:blipFill>
          <a:blip r:embed="rId3"/>
          <a:stretch>
            <a:fillRect/>
          </a:stretch>
        </p:blipFill>
        <p:spPr>
          <a:xfrm>
            <a:off x="628650" y="3566874"/>
            <a:ext cx="4648200" cy="30988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 coordinates</a:t>
            </a:r>
          </a:p>
        </p:txBody>
      </p:sp>
      <p:sp>
        <p:nvSpPr>
          <p:cNvPr id="4" name="Rectangle 3"/>
          <p:cNvSpPr/>
          <p:nvPr/>
        </p:nvSpPr>
        <p:spPr>
          <a:xfrm>
            <a:off x="1295400" y="1828800"/>
            <a:ext cx="7315200" cy="2031325"/>
          </a:xfrm>
          <a:prstGeom prst="rect">
            <a:avLst/>
          </a:prstGeom>
          <a:solidFill>
            <a:srgbClr val="FFFFFF"/>
          </a:solidFill>
        </p:spPr>
        <p:txBody>
          <a:bodyPr wrap="square">
            <a:spAutoFit/>
          </a:bodyPr>
          <a:lstStyle/>
          <a:p>
            <a:r>
              <a:rPr lang="en-US" sz="1400" dirty="0">
                <a:latin typeface="Courier"/>
                <a:cs typeface="Courier"/>
              </a:rPr>
              <a:t>library(lattice)</a:t>
            </a:r>
          </a:p>
          <a:p>
            <a:r>
              <a:rPr lang="en-US" sz="1400" dirty="0">
                <a:latin typeface="Courier"/>
                <a:cs typeface="Courier"/>
              </a:rPr>
              <a:t>d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a:t>
            </a:r>
            <a:r>
              <a:rPr lang="en-US" sz="1400" dirty="0" err="1">
                <a:latin typeface="Courier"/>
                <a:cs typeface="Courier"/>
              </a:rPr>
              <a:t>quantityOrdered</a:t>
            </a:r>
            <a:r>
              <a:rPr lang="en-US" sz="1400" dirty="0">
                <a:latin typeface="Courier"/>
                <a:cs typeface="Courier"/>
              </a:rPr>
              <a:t>*</a:t>
            </a:r>
            <a:r>
              <a:rPr lang="en-US" sz="1400" dirty="0" err="1">
                <a:latin typeface="Courier"/>
                <a:cs typeface="Courier"/>
              </a:rPr>
              <a:t>priceEach</a:t>
            </a:r>
            <a:r>
              <a:rPr lang="en-US" sz="1400" dirty="0">
                <a:latin typeface="Courier"/>
                <a:cs typeface="Courier"/>
              </a:rPr>
              <a:t> AS </a:t>
            </a:r>
            <a:r>
              <a:rPr lang="en-US" sz="1400" dirty="0" err="1">
                <a:latin typeface="Courier"/>
                <a:cs typeface="Courier"/>
              </a:rPr>
              <a:t>orderValue</a:t>
            </a:r>
            <a:r>
              <a:rPr lang="en-US" sz="1400" dirty="0">
                <a:latin typeface="Courier"/>
                <a:cs typeface="Courier"/>
              </a:rPr>
              <a:t>, YEAR(</a:t>
            </a:r>
            <a:r>
              <a:rPr lang="en-US" sz="1400" dirty="0" err="1">
                <a:latin typeface="Courier"/>
                <a:cs typeface="Courier"/>
              </a:rPr>
              <a:t>orderDate</a:t>
            </a:r>
            <a:r>
              <a:rPr lang="en-US" sz="1400" dirty="0">
                <a:latin typeface="Courier"/>
                <a:cs typeface="Courier"/>
              </a:rPr>
              <a:t>) AS year, </a:t>
            </a:r>
            <a:r>
              <a:rPr lang="en-US" sz="1400" dirty="0" err="1">
                <a:latin typeface="Courier"/>
                <a:cs typeface="Courier"/>
              </a:rPr>
              <a:t>productLine</a:t>
            </a:r>
            <a:r>
              <a:rPr lang="en-US" sz="1400" dirty="0">
                <a:latin typeface="Courier"/>
                <a:cs typeface="Courier"/>
              </a:rPr>
              <a:t> FROM Orders, </a:t>
            </a:r>
            <a:r>
              <a:rPr lang="en-US" sz="1400" dirty="0" err="1">
                <a:latin typeface="Courier"/>
                <a:cs typeface="Courier"/>
              </a:rPr>
              <a:t>OrderDetails</a:t>
            </a:r>
            <a:r>
              <a:rPr lang="en-US" sz="1400" dirty="0">
                <a:latin typeface="Courier"/>
                <a:cs typeface="Courier"/>
              </a:rPr>
              <a:t>, Products WHERE </a:t>
            </a:r>
            <a:r>
              <a:rPr lang="en-US" sz="1400" dirty="0" err="1">
                <a:latin typeface="Courier"/>
                <a:cs typeface="Courier"/>
              </a:rPr>
              <a:t>Orders.orderNumber</a:t>
            </a:r>
            <a:r>
              <a:rPr lang="en-US" sz="1400" dirty="0">
                <a:latin typeface="Courier"/>
                <a:cs typeface="Courier"/>
              </a:rPr>
              <a:t> = </a:t>
            </a:r>
            <a:r>
              <a:rPr lang="en-US" sz="1400" dirty="0" err="1">
                <a:latin typeface="Courier"/>
                <a:cs typeface="Courier"/>
              </a:rPr>
              <a:t>OrderDetails</a:t>
            </a:r>
            <a:r>
              <a:rPr lang="en-US" sz="1400" dirty="0">
                <a:latin typeface="Courier"/>
                <a:cs typeface="Courier"/>
              </a:rPr>
              <a:t>. </a:t>
            </a:r>
            <a:r>
              <a:rPr lang="en-US" sz="1400" dirty="0" err="1">
                <a:latin typeface="Courier"/>
                <a:cs typeface="Courier"/>
              </a:rPr>
              <a:t>orderNumber</a:t>
            </a:r>
            <a:r>
              <a:rPr lang="en-US" sz="1400" dirty="0">
                <a:latin typeface="Courier"/>
                <a:cs typeface="Courier"/>
              </a:rPr>
              <a:t> AND </a:t>
            </a:r>
            <a:r>
              <a:rPr lang="en-US" sz="1400" dirty="0" err="1">
                <a:latin typeface="Courier"/>
                <a:cs typeface="Courier"/>
              </a:rPr>
              <a:t>Products.productCode</a:t>
            </a:r>
            <a:r>
              <a:rPr lang="en-US" sz="1400" dirty="0">
                <a:latin typeface="Courier"/>
                <a:cs typeface="Courier"/>
              </a:rPr>
              <a:t> = </a:t>
            </a:r>
            <a:r>
              <a:rPr lang="en-US" sz="1400" dirty="0" err="1">
                <a:latin typeface="Courier"/>
                <a:cs typeface="Courier"/>
              </a:rPr>
              <a:t>OrderDetails.productCode</a:t>
            </a:r>
            <a:r>
              <a:rPr lang="en-US" sz="1400" dirty="0">
                <a:latin typeface="Courier"/>
                <a:cs typeface="Courier"/>
              </a:rPr>
              <a:t> AND YEAR(</a:t>
            </a:r>
            <a:r>
              <a:rPr lang="en-US" sz="1400" dirty="0" err="1">
                <a:latin typeface="Courier"/>
                <a:cs typeface="Courier"/>
              </a:rPr>
              <a:t>orderDate</a:t>
            </a:r>
            <a:r>
              <a:rPr lang="en-US" sz="1400" dirty="0">
                <a:latin typeface="Courier"/>
                <a:cs typeface="Courier"/>
              </a:rPr>
              <a:t>) IN (2003,2004);")</a:t>
            </a:r>
          </a:p>
          <a:p>
            <a:r>
              <a:rPr lang="en-US" sz="1400" dirty="0">
                <a:latin typeface="Courier"/>
                <a:cs typeface="Courier"/>
              </a:rPr>
              <a:t># convert </a:t>
            </a:r>
            <a:r>
              <a:rPr lang="en-US" sz="1400" dirty="0" err="1">
                <a:latin typeface="Courier"/>
                <a:cs typeface="Courier"/>
              </a:rPr>
              <a:t>productLine</a:t>
            </a:r>
            <a:r>
              <a:rPr lang="en-US" sz="1400" dirty="0">
                <a:latin typeface="Courier"/>
                <a:cs typeface="Courier"/>
              </a:rPr>
              <a:t> to a factor for plotting</a:t>
            </a:r>
          </a:p>
          <a:p>
            <a:r>
              <a:rPr lang="en-US" sz="1400" dirty="0" err="1">
                <a:latin typeface="Courier"/>
                <a:cs typeface="Courier"/>
              </a:rPr>
              <a:t>d$productLine</a:t>
            </a:r>
            <a:r>
              <a:rPr lang="en-US" sz="1400" dirty="0">
                <a:latin typeface="Courier"/>
                <a:cs typeface="Courier"/>
              </a:rPr>
              <a:t> &lt;-  </a:t>
            </a:r>
            <a:r>
              <a:rPr lang="en-US" sz="1400" dirty="0" err="1">
                <a:latin typeface="Courier"/>
                <a:cs typeface="Courier"/>
              </a:rPr>
              <a:t>as.factor</a:t>
            </a:r>
            <a:r>
              <a:rPr lang="en-US" sz="1400" dirty="0">
                <a:latin typeface="Courier"/>
                <a:cs typeface="Courier"/>
              </a:rPr>
              <a:t>(</a:t>
            </a:r>
            <a:r>
              <a:rPr lang="en-US" sz="1400" dirty="0" err="1">
                <a:latin typeface="Courier"/>
                <a:cs typeface="Courier"/>
              </a:rPr>
              <a:t>d$productLine</a:t>
            </a:r>
            <a:r>
              <a:rPr lang="en-US" sz="1400" dirty="0">
                <a:latin typeface="Courier"/>
                <a:cs typeface="Courier"/>
              </a:rPr>
              <a:t>)</a:t>
            </a:r>
          </a:p>
          <a:p>
            <a:r>
              <a:rPr lang="en-US" sz="1400" dirty="0" err="1">
                <a:latin typeface="Courier"/>
                <a:cs typeface="Courier"/>
              </a:rPr>
              <a:t>parallelplot</a:t>
            </a:r>
            <a:r>
              <a:rPr lang="en-US" sz="1400" dirty="0">
                <a:latin typeface="Courier"/>
                <a:cs typeface="Courier"/>
              </a:rPr>
              <a:t>(d)</a:t>
            </a:r>
          </a:p>
        </p:txBody>
      </p:sp>
      <p:pic>
        <p:nvPicPr>
          <p:cNvPr id="5" name="Picture 4"/>
          <p:cNvPicPr>
            <a:picLocks noChangeAspect="1"/>
          </p:cNvPicPr>
          <p:nvPr/>
        </p:nvPicPr>
        <p:blipFill>
          <a:blip r:embed="rId3"/>
          <a:stretch>
            <a:fillRect/>
          </a:stretch>
        </p:blipFill>
        <p:spPr>
          <a:xfrm>
            <a:off x="2971800" y="4038600"/>
            <a:ext cx="3213100" cy="2630458"/>
          </a:xfrm>
          <a:prstGeom prst="rect">
            <a:avLst/>
          </a:prstGeom>
        </p:spPr>
      </p:pic>
    </p:spTree>
    <p:extLst>
      <p:ext uri="{BB962C8B-B14F-4D97-AF65-F5344CB8AC3E}">
        <p14:creationId xmlns:p14="http://schemas.microsoft.com/office/powerpoint/2010/main" val="3563081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data</a:t>
            </a:r>
          </a:p>
        </p:txBody>
      </p:sp>
      <p:sp>
        <p:nvSpPr>
          <p:cNvPr id="3" name="Content Placeholder 2"/>
          <p:cNvSpPr>
            <a:spLocks noGrp="1"/>
          </p:cNvSpPr>
          <p:nvPr>
            <p:ph idx="1"/>
          </p:nvPr>
        </p:nvSpPr>
        <p:spPr/>
        <p:txBody>
          <a:bodyPr/>
          <a:lstStyle/>
          <a:p>
            <a:r>
              <a:rPr lang="en-US" dirty="0" err="1"/>
              <a:t>ggmap</a:t>
            </a:r>
            <a:r>
              <a:rPr lang="en-US" dirty="0"/>
              <a:t> supports multiple mapping systems, including Google maps</a:t>
            </a:r>
          </a:p>
          <a:p>
            <a:r>
              <a:rPr lang="en-US" dirty="0"/>
              <a:t>Need to get a Google API key</a:t>
            </a:r>
          </a:p>
          <a:p>
            <a:pPr lvl="1"/>
            <a:r>
              <a:rPr lang="en-US" dirty="0"/>
              <a:t>https://</a:t>
            </a:r>
            <a:r>
              <a:rPr lang="en-US" dirty="0" err="1"/>
              <a:t>cloud.google.com</a:t>
            </a:r>
            <a:r>
              <a:rPr lang="en-US" dirty="0"/>
              <a:t>/maps-platform/#get-started</a:t>
            </a:r>
          </a:p>
        </p:txBody>
      </p:sp>
      <p:sp>
        <p:nvSpPr>
          <p:cNvPr id="4" name="TextBox 3"/>
          <p:cNvSpPr txBox="1"/>
          <p:nvPr/>
        </p:nvSpPr>
        <p:spPr>
          <a:xfrm>
            <a:off x="628650" y="3262630"/>
            <a:ext cx="8229600" cy="738664"/>
          </a:xfrm>
          <a:prstGeom prst="rect">
            <a:avLst/>
          </a:prstGeom>
          <a:solidFill>
            <a:schemeClr val="bg1"/>
          </a:solidFill>
        </p:spPr>
        <p:txBody>
          <a:bodyPr wrap="square" rtlCol="0">
            <a:spAutoFit/>
          </a:bodyPr>
          <a:lstStyle/>
          <a:p>
            <a:r>
              <a:rPr lang="en-US" sz="1400" dirty="0">
                <a:latin typeface="Courier"/>
                <a:cs typeface="Courier"/>
              </a:rPr>
              <a:t>library(ggplot2)</a:t>
            </a:r>
          </a:p>
          <a:p>
            <a:r>
              <a:rPr lang="en-US" sz="1400" dirty="0">
                <a:latin typeface="Courier"/>
                <a:cs typeface="Courier"/>
              </a:rPr>
              <a:t>library(</a:t>
            </a:r>
            <a:r>
              <a:rPr lang="en-US" sz="1400" dirty="0" err="1">
                <a:latin typeface="Courier"/>
                <a:cs typeface="Courier"/>
              </a:rPr>
              <a:t>ggmap</a:t>
            </a:r>
            <a:r>
              <a:rPr lang="en-US" sz="1400" dirty="0">
                <a:latin typeface="Courier"/>
                <a:cs typeface="Courier"/>
              </a:rPr>
              <a:t>)</a:t>
            </a:r>
          </a:p>
          <a:p>
            <a:r>
              <a:rPr lang="en-US" sz="1400" dirty="0">
                <a:latin typeface="Courier"/>
                <a:cs typeface="Courier"/>
              </a:rPr>
              <a:t>library(</a:t>
            </a:r>
            <a:r>
              <a:rPr lang="en-US" sz="1400" dirty="0" err="1">
                <a:latin typeface="Courier"/>
                <a:cs typeface="Courier"/>
              </a:rPr>
              <a:t>mapproj</a:t>
            </a:r>
            <a:r>
              <a:rPr lang="en-US" sz="1400" dirty="0">
                <a:latin typeface="Courier"/>
                <a:cs typeface="Courier"/>
              </a:rPr>
              <a:t>)</a:t>
            </a:r>
          </a:p>
        </p:txBody>
      </p:sp>
    </p:spTree>
    <p:extLst>
      <p:ext uri="{BB962C8B-B14F-4D97-AF65-F5344CB8AC3E}">
        <p14:creationId xmlns:p14="http://schemas.microsoft.com/office/powerpoint/2010/main" val="837003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 up an API key file</a:t>
            </a:r>
          </a:p>
        </p:txBody>
      </p:sp>
      <p:sp>
        <p:nvSpPr>
          <p:cNvPr id="3" name="Content Placeholder 2"/>
          <p:cNvSpPr>
            <a:spLocks noGrp="1"/>
          </p:cNvSpPr>
          <p:nvPr>
            <p:ph idx="1"/>
          </p:nvPr>
        </p:nvSpPr>
        <p:spPr/>
        <p:txBody>
          <a:bodyPr/>
          <a:lstStyle/>
          <a:p>
            <a:r>
              <a:rPr lang="en-US" dirty="0"/>
              <a:t>R &gt; New File &gt; Text File</a:t>
            </a:r>
          </a:p>
          <a:p>
            <a:endParaRPr lang="en-US" dirty="0"/>
          </a:p>
          <a:p>
            <a:endParaRPr lang="en-US" dirty="0"/>
          </a:p>
          <a:p>
            <a:r>
              <a:rPr lang="en-US" dirty="0"/>
              <a:t>Read key prior to using map functions</a:t>
            </a:r>
          </a:p>
        </p:txBody>
      </p:sp>
      <p:sp>
        <p:nvSpPr>
          <p:cNvPr id="4" name="TextBox 3"/>
          <p:cNvSpPr txBox="1"/>
          <p:nvPr/>
        </p:nvSpPr>
        <p:spPr>
          <a:xfrm>
            <a:off x="762000" y="2287836"/>
            <a:ext cx="6800417" cy="523220"/>
          </a:xfrm>
          <a:prstGeom prst="rect">
            <a:avLst/>
          </a:prstGeom>
          <a:solidFill>
            <a:schemeClr val="bg1"/>
          </a:solidFill>
        </p:spPr>
        <p:txBody>
          <a:bodyPr wrap="square" rtlCol="0">
            <a:spAutoFit/>
          </a:bodyPr>
          <a:lstStyle/>
          <a:p>
            <a:r>
              <a:rPr lang="en-US" sz="1400" dirty="0">
                <a:latin typeface="Courier"/>
                <a:cs typeface="Courier"/>
              </a:rPr>
              <a:t>key</a:t>
            </a:r>
          </a:p>
          <a:p>
            <a:r>
              <a:rPr lang="en-US" sz="1400" dirty="0">
                <a:latin typeface="Courier"/>
                <a:cs typeface="Courier"/>
              </a:rPr>
              <a:t>your key</a:t>
            </a:r>
          </a:p>
        </p:txBody>
      </p:sp>
      <p:sp>
        <p:nvSpPr>
          <p:cNvPr id="5" name="TextBox 4">
            <a:extLst>
              <a:ext uri="{FF2B5EF4-FFF2-40B4-BE49-F238E27FC236}">
                <a16:creationId xmlns:a16="http://schemas.microsoft.com/office/drawing/2014/main" id="{150BE162-BB6B-BA4D-A5D8-E13F7F806CEA}"/>
              </a:ext>
            </a:extLst>
          </p:cNvPr>
          <p:cNvSpPr txBox="1"/>
          <p:nvPr/>
        </p:nvSpPr>
        <p:spPr>
          <a:xfrm>
            <a:off x="762000" y="3785335"/>
            <a:ext cx="6800417" cy="523220"/>
          </a:xfrm>
          <a:prstGeom prst="rect">
            <a:avLst/>
          </a:prstGeom>
          <a:solidFill>
            <a:schemeClr val="bg1"/>
          </a:solidFill>
        </p:spPr>
        <p:txBody>
          <a:bodyPr wrap="square" rtlCol="0">
            <a:spAutoFit/>
          </a:bodyPr>
          <a:lstStyle/>
          <a:p>
            <a:r>
              <a:rPr lang="en-US" sz="1400" dirty="0">
                <a:latin typeface="Courier"/>
                <a:cs typeface="Courier"/>
              </a:rPr>
              <a:t>t &lt;- </a:t>
            </a:r>
            <a:r>
              <a:rPr lang="en-US" sz="1400" dirty="0" err="1">
                <a:latin typeface="Courier"/>
                <a:cs typeface="Courier"/>
              </a:rPr>
              <a:t>read_csv</a:t>
            </a:r>
            <a:r>
              <a:rPr lang="en-US" sz="1400" dirty="0">
                <a:latin typeface="Courier"/>
                <a:cs typeface="Courier"/>
              </a:rPr>
              <a:t>("~/Dropbox/0Documents/R/</a:t>
            </a:r>
            <a:r>
              <a:rPr lang="en-US" sz="1400" dirty="0" err="1">
                <a:latin typeface="Courier"/>
                <a:cs typeface="Courier"/>
              </a:rPr>
              <a:t>GoogleAPIkey.txt</a:t>
            </a:r>
            <a:r>
              <a:rPr lang="en-US" sz="1400" dirty="0">
                <a:latin typeface="Courier"/>
                <a:cs typeface="Courier"/>
              </a:rPr>
              <a:t>")</a:t>
            </a:r>
          </a:p>
          <a:p>
            <a:r>
              <a:rPr lang="en-US" sz="1400" dirty="0" err="1">
                <a:latin typeface="Courier"/>
                <a:cs typeface="Courier"/>
              </a:rPr>
              <a:t>register_google</a:t>
            </a:r>
            <a:r>
              <a:rPr lang="en-US" sz="1400" dirty="0">
                <a:latin typeface="Courier"/>
                <a:cs typeface="Courier"/>
              </a:rPr>
              <a:t>(key = </a:t>
            </a:r>
            <a:r>
              <a:rPr lang="en-US" sz="1400" dirty="0" err="1">
                <a:latin typeface="Courier"/>
                <a:cs typeface="Courier"/>
              </a:rPr>
              <a:t>t$key</a:t>
            </a:r>
            <a:r>
              <a:rPr lang="en-US" sz="1400" dirty="0">
                <a:latin typeface="Courier"/>
                <a:cs typeface="Courier"/>
              </a:rPr>
              <a:t>)</a:t>
            </a:r>
          </a:p>
        </p:txBody>
      </p:sp>
    </p:spTree>
    <p:extLst>
      <p:ext uri="{BB962C8B-B14F-4D97-AF65-F5344CB8AC3E}">
        <p14:creationId xmlns:p14="http://schemas.microsoft.com/office/powerpoint/2010/main" val="3638538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data</a:t>
            </a:r>
          </a:p>
        </p:txBody>
      </p:sp>
      <p:sp>
        <p:nvSpPr>
          <p:cNvPr id="4" name="TextBox 3"/>
          <p:cNvSpPr txBox="1"/>
          <p:nvPr/>
        </p:nvSpPr>
        <p:spPr>
          <a:xfrm>
            <a:off x="628650" y="1726494"/>
            <a:ext cx="8229600" cy="3970318"/>
          </a:xfrm>
          <a:prstGeom prst="rect">
            <a:avLst/>
          </a:prstGeom>
          <a:solidFill>
            <a:schemeClr val="bg1"/>
          </a:solidFill>
        </p:spPr>
        <p:txBody>
          <a:bodyPr wrap="square" rtlCol="0">
            <a:spAutoFit/>
          </a:bodyPr>
          <a:lstStyle/>
          <a:p>
            <a:r>
              <a:rPr lang="en-US" sz="1400" dirty="0">
                <a:latin typeface="Courier"/>
                <a:cs typeface="Courier"/>
              </a:rPr>
              <a:t>library(ggplot2)</a:t>
            </a:r>
          </a:p>
          <a:p>
            <a:r>
              <a:rPr lang="en-US" sz="1400" dirty="0">
                <a:latin typeface="Courier"/>
                <a:cs typeface="Courier"/>
              </a:rPr>
              <a:t>library(</a:t>
            </a:r>
            <a:r>
              <a:rPr lang="en-US" sz="1400" dirty="0" err="1">
                <a:latin typeface="Courier"/>
                <a:cs typeface="Courier"/>
              </a:rPr>
              <a:t>ggmap</a:t>
            </a:r>
            <a:r>
              <a:rPr lang="en-US" sz="1400" dirty="0">
                <a:latin typeface="Courier"/>
                <a:cs typeface="Courier"/>
              </a:rPr>
              <a:t>)</a:t>
            </a:r>
          </a:p>
          <a:p>
            <a:r>
              <a:rPr lang="en-US" sz="1400" dirty="0">
                <a:latin typeface="Courier"/>
                <a:cs typeface="Courier"/>
              </a:rPr>
              <a:t>library(</a:t>
            </a:r>
            <a:r>
              <a:rPr lang="en-US" sz="1400" dirty="0" err="1">
                <a:latin typeface="Courier"/>
                <a:cs typeface="Courier"/>
              </a:rPr>
              <a:t>mapproj</a:t>
            </a:r>
            <a:r>
              <a:rPr lang="en-US" sz="1400" dirty="0">
                <a:latin typeface="Courier"/>
                <a:cs typeface="Courier"/>
              </a:rPr>
              <a:t>)</a:t>
            </a:r>
          </a:p>
          <a:p>
            <a:r>
              <a:rPr lang="en-US" sz="1400" dirty="0">
                <a:latin typeface="Courier"/>
                <a:cs typeface="Courier"/>
              </a:rPr>
              <a:t>library(DBI)</a:t>
            </a:r>
          </a:p>
          <a:p>
            <a:r>
              <a:rPr lang="en-US" sz="1400" dirty="0">
                <a:latin typeface="Courier"/>
                <a:cs typeface="Courier"/>
              </a:rPr>
              <a:t>library(</a:t>
            </a:r>
            <a:r>
              <a:rPr lang="en-US" sz="1400" dirty="0" err="1">
                <a:latin typeface="Courier"/>
                <a:cs typeface="Courier"/>
              </a:rPr>
              <a:t>RMySQL</a:t>
            </a:r>
            <a:r>
              <a:rPr lang="en-US" sz="1400" dirty="0">
                <a:latin typeface="Courier"/>
                <a:cs typeface="Courier"/>
              </a:rPr>
              <a:t>)</a:t>
            </a:r>
          </a:p>
          <a:p>
            <a:r>
              <a:rPr lang="en-US" sz="1400" dirty="0">
                <a:latin typeface="Courier"/>
                <a:cs typeface="Courier"/>
              </a:rPr>
              <a:t>conn &lt;- </a:t>
            </a:r>
            <a:r>
              <a:rPr lang="en-US" sz="1400" dirty="0" err="1">
                <a:latin typeface="Courier"/>
                <a:cs typeface="Courier"/>
              </a:rPr>
              <a:t>dbConnect</a:t>
            </a:r>
            <a:r>
              <a:rPr lang="en-US" sz="1400" dirty="0">
                <a:latin typeface="Courier"/>
                <a:cs typeface="Courier"/>
              </a:rPr>
              <a:t>(</a:t>
            </a:r>
            <a:r>
              <a:rPr lang="en-US" sz="1400" dirty="0" err="1">
                <a:latin typeface="Courier"/>
                <a:cs typeface="Courier"/>
              </a:rPr>
              <a:t>RMySQL</a:t>
            </a:r>
            <a:r>
              <a:rPr lang="en-US" sz="1400" dirty="0">
                <a:latin typeface="Courier"/>
                <a:cs typeface="Courier"/>
              </a:rPr>
              <a:t>::MySQL(), "</a:t>
            </a:r>
            <a:r>
              <a:rPr lang="en-US" sz="1400" dirty="0" err="1">
                <a:latin typeface="Courier"/>
                <a:cs typeface="Courier"/>
              </a:rPr>
              <a:t>www.richardtwatson.com</a:t>
            </a:r>
            <a:r>
              <a:rPr lang="en-US" sz="1400" dirty="0">
                <a:latin typeface="Courier"/>
                <a:cs typeface="Courier"/>
              </a:rPr>
              <a:t>", </a:t>
            </a:r>
            <a:r>
              <a:rPr lang="en-US" sz="1400" dirty="0" err="1">
                <a:latin typeface="Courier"/>
                <a:cs typeface="Courier"/>
              </a:rPr>
              <a:t>dbname</a:t>
            </a:r>
            <a:r>
              <a:rPr lang="en-US" sz="1400" dirty="0">
                <a:latin typeface="Courier"/>
                <a:cs typeface="Courier"/>
              </a:rPr>
              <a:t>="</a:t>
            </a:r>
            <a:r>
              <a:rPr lang="en-US" sz="1400" dirty="0" err="1">
                <a:latin typeface="Courier"/>
                <a:cs typeface="Courier"/>
              </a:rPr>
              <a:t>ClassicModels</a:t>
            </a:r>
            <a:r>
              <a:rPr lang="en-US" sz="1400" dirty="0">
                <a:latin typeface="Courier"/>
                <a:cs typeface="Courier"/>
              </a:rPr>
              <a:t>", user=”student", password="student")</a:t>
            </a:r>
          </a:p>
          <a:p>
            <a:r>
              <a:rPr lang="en-US" sz="1400" dirty="0">
                <a:latin typeface="Courier"/>
                <a:cs typeface="Courier"/>
              </a:rPr>
              <a:t># Google maps requires </a:t>
            </a:r>
            <a:r>
              <a:rPr lang="en-US" sz="1400" dirty="0" err="1">
                <a:latin typeface="Courier"/>
                <a:cs typeface="Courier"/>
              </a:rPr>
              <a:t>lon</a:t>
            </a:r>
            <a:r>
              <a:rPr lang="en-US" sz="1400" dirty="0">
                <a:latin typeface="Courier"/>
                <a:cs typeface="Courier"/>
              </a:rPr>
              <a:t> and </a:t>
            </a:r>
            <a:r>
              <a:rPr lang="en-US" sz="1400" dirty="0" err="1">
                <a:latin typeface="Courier"/>
                <a:cs typeface="Courier"/>
              </a:rPr>
              <a:t>lat</a:t>
            </a:r>
            <a:r>
              <a:rPr lang="en-US" sz="1400" dirty="0">
                <a:latin typeface="Courier"/>
                <a:cs typeface="Courier"/>
              </a:rPr>
              <a:t>, in that order, to create markers</a:t>
            </a:r>
          </a:p>
          <a:p>
            <a:r>
              <a:rPr lang="en-US" sz="1400" dirty="0">
                <a:latin typeface="Courier"/>
                <a:cs typeface="Courier"/>
              </a:rPr>
              <a:t>d &lt;- </a:t>
            </a:r>
            <a:r>
              <a:rPr lang="en-US" sz="1400" dirty="0" err="1">
                <a:latin typeface="Courier"/>
                <a:cs typeface="Courier"/>
              </a:rPr>
              <a:t>dbGetQuery</a:t>
            </a:r>
            <a:r>
              <a:rPr lang="en-US" sz="1400" dirty="0">
                <a:latin typeface="Courier"/>
                <a:cs typeface="Courier"/>
              </a:rPr>
              <a:t>(</a:t>
            </a:r>
            <a:r>
              <a:rPr lang="en-US" sz="1400" dirty="0" err="1">
                <a:latin typeface="Courier"/>
                <a:cs typeface="Courier"/>
              </a:rPr>
              <a:t>conn,"SELECT</a:t>
            </a:r>
            <a:r>
              <a:rPr lang="en-US" sz="1400" dirty="0">
                <a:latin typeface="Courier"/>
                <a:cs typeface="Courier"/>
              </a:rPr>
              <a:t> ST_Y(</a:t>
            </a:r>
            <a:r>
              <a:rPr lang="en-US" sz="1400" dirty="0" err="1">
                <a:latin typeface="Courier"/>
                <a:cs typeface="Courier"/>
              </a:rPr>
              <a:t>officeLocation</a:t>
            </a:r>
            <a:r>
              <a:rPr lang="en-US" sz="1400" dirty="0">
                <a:latin typeface="Courier"/>
                <a:cs typeface="Courier"/>
              </a:rPr>
              <a:t>) AS </a:t>
            </a:r>
            <a:r>
              <a:rPr lang="en-US" sz="1400" dirty="0" err="1">
                <a:latin typeface="Courier"/>
                <a:cs typeface="Courier"/>
              </a:rPr>
              <a:t>lon</a:t>
            </a:r>
            <a:r>
              <a:rPr lang="en-US" sz="1400" dirty="0">
                <a:latin typeface="Courier"/>
                <a:cs typeface="Courier"/>
              </a:rPr>
              <a:t>, ST_X(</a:t>
            </a:r>
            <a:r>
              <a:rPr lang="en-US" sz="1400" dirty="0" err="1">
                <a:latin typeface="Courier"/>
                <a:cs typeface="Courier"/>
              </a:rPr>
              <a:t>officeLocation</a:t>
            </a:r>
            <a:r>
              <a:rPr lang="en-US" sz="1400" dirty="0">
                <a:latin typeface="Courier"/>
                <a:cs typeface="Courier"/>
              </a:rPr>
              <a:t>) AS </a:t>
            </a:r>
            <a:r>
              <a:rPr lang="en-US" sz="1400" dirty="0" err="1">
                <a:latin typeface="Courier"/>
                <a:cs typeface="Courier"/>
              </a:rPr>
              <a:t>lat</a:t>
            </a:r>
            <a:r>
              <a:rPr lang="en-US" sz="1400" dirty="0">
                <a:latin typeface="Courier"/>
                <a:cs typeface="Courier"/>
              </a:rPr>
              <a:t> FROM Offices;")</a:t>
            </a:r>
          </a:p>
          <a:p>
            <a:r>
              <a:rPr lang="en-US" sz="1400" dirty="0">
                <a:latin typeface="Courier"/>
                <a:cs typeface="Courier"/>
              </a:rPr>
              <a:t>t &lt;- </a:t>
            </a:r>
            <a:r>
              <a:rPr lang="en-US" sz="1400" dirty="0" err="1">
                <a:latin typeface="Courier"/>
                <a:cs typeface="Courier"/>
              </a:rPr>
              <a:t>read_csv</a:t>
            </a:r>
            <a:r>
              <a:rPr lang="en-US" sz="1400" dirty="0">
                <a:latin typeface="Courier"/>
                <a:cs typeface="Courier"/>
              </a:rPr>
              <a:t>("~/Dropbox/0Documents/R/</a:t>
            </a:r>
            <a:r>
              <a:rPr lang="en-US" sz="1400" dirty="0" err="1">
                <a:latin typeface="Courier"/>
                <a:cs typeface="Courier"/>
              </a:rPr>
              <a:t>GoogleAPIkey.txt</a:t>
            </a:r>
            <a:r>
              <a:rPr lang="en-US" sz="1400" dirty="0">
                <a:latin typeface="Courier"/>
                <a:cs typeface="Courier"/>
              </a:rPr>
              <a:t>")</a:t>
            </a:r>
          </a:p>
          <a:p>
            <a:r>
              <a:rPr lang="en-US" sz="1400" dirty="0" err="1">
                <a:latin typeface="Courier"/>
                <a:cs typeface="Courier"/>
              </a:rPr>
              <a:t>register_google</a:t>
            </a:r>
            <a:r>
              <a:rPr lang="en-US" sz="1400" dirty="0">
                <a:latin typeface="Courier"/>
                <a:cs typeface="Courier"/>
              </a:rPr>
              <a:t>(key = </a:t>
            </a:r>
            <a:r>
              <a:rPr lang="en-US" sz="1400" dirty="0" err="1">
                <a:latin typeface="Courier"/>
                <a:cs typeface="Courier"/>
              </a:rPr>
              <a:t>t$key</a:t>
            </a:r>
            <a:r>
              <a:rPr lang="en-US" sz="1400" dirty="0">
                <a:latin typeface="Courier"/>
                <a:cs typeface="Courier"/>
              </a:rPr>
              <a:t>)</a:t>
            </a:r>
          </a:p>
          <a:p>
            <a:r>
              <a:rPr lang="en-US" sz="1400" dirty="0">
                <a:latin typeface="Courier"/>
                <a:cs typeface="Courier"/>
              </a:rPr>
              <a:t># show offices in the United States</a:t>
            </a:r>
          </a:p>
          <a:p>
            <a:r>
              <a:rPr lang="en-US" sz="1400" dirty="0">
                <a:latin typeface="Courier"/>
                <a:cs typeface="Courier"/>
              </a:rPr>
              <a:t># vary zoom to change the size of the map</a:t>
            </a:r>
          </a:p>
          <a:p>
            <a:r>
              <a:rPr lang="en-US" sz="1400" dirty="0">
                <a:latin typeface="Courier"/>
                <a:cs typeface="Courier"/>
              </a:rPr>
              <a:t>map &lt;-  </a:t>
            </a:r>
            <a:r>
              <a:rPr lang="en-US" sz="1400" dirty="0" err="1">
                <a:latin typeface="Courier"/>
                <a:cs typeface="Courier"/>
              </a:rPr>
              <a:t>get_googlemap</a:t>
            </a:r>
            <a:r>
              <a:rPr lang="en-US" sz="1400" dirty="0">
                <a:latin typeface="Courier"/>
                <a:cs typeface="Courier"/>
              </a:rPr>
              <a:t>('united </a:t>
            </a:r>
            <a:r>
              <a:rPr lang="en-US" sz="1400" dirty="0" err="1">
                <a:latin typeface="Courier"/>
                <a:cs typeface="Courier"/>
              </a:rPr>
              <a:t>states',marker</a:t>
            </a:r>
            <a:r>
              <a:rPr lang="en-US" sz="1400" dirty="0">
                <a:latin typeface="Courier"/>
                <a:cs typeface="Courier"/>
              </a:rPr>
              <a:t>=</a:t>
            </a:r>
            <a:r>
              <a:rPr lang="en-US" sz="1400" dirty="0" err="1">
                <a:latin typeface="Courier"/>
                <a:cs typeface="Courier"/>
              </a:rPr>
              <a:t>d,zoom</a:t>
            </a:r>
            <a:r>
              <a:rPr lang="en-US" sz="1400" dirty="0">
                <a:latin typeface="Courier"/>
                <a:cs typeface="Courier"/>
              </a:rPr>
              <a:t>=4)</a:t>
            </a:r>
          </a:p>
          <a:p>
            <a:r>
              <a:rPr lang="en-US" sz="1400" dirty="0" err="1">
                <a:latin typeface="Courier"/>
                <a:cs typeface="Courier"/>
              </a:rPr>
              <a:t>ggmap</a:t>
            </a:r>
            <a:r>
              <a:rPr lang="en-US" sz="1400" dirty="0">
                <a:latin typeface="Courier"/>
                <a:cs typeface="Courier"/>
              </a:rPr>
              <a:t>(map) + </a:t>
            </a:r>
          </a:p>
          <a:p>
            <a:r>
              <a:rPr lang="en-US" sz="1400" dirty="0">
                <a:latin typeface="Courier"/>
                <a:cs typeface="Courier"/>
              </a:rPr>
              <a:t>  labs(x = 'Longitude', y = 'Latitude') + </a:t>
            </a:r>
          </a:p>
          <a:p>
            <a:r>
              <a:rPr lang="en-US" sz="1400" dirty="0">
                <a:latin typeface="Courier"/>
                <a:cs typeface="Courier"/>
              </a:rPr>
              <a:t>  </a:t>
            </a:r>
            <a:r>
              <a:rPr lang="en-US" sz="1400" dirty="0" err="1">
                <a:latin typeface="Courier"/>
                <a:cs typeface="Courier"/>
              </a:rPr>
              <a:t>ggtitle</a:t>
            </a:r>
            <a:r>
              <a:rPr lang="en-US" sz="1400" dirty="0">
                <a:latin typeface="Courier"/>
                <a:cs typeface="Courier"/>
              </a:rPr>
              <a:t>('US offices')</a:t>
            </a:r>
          </a:p>
        </p:txBody>
      </p:sp>
    </p:spTree>
    <p:extLst>
      <p:ext uri="{BB962C8B-B14F-4D97-AF65-F5344CB8AC3E}">
        <p14:creationId xmlns:p14="http://schemas.microsoft.com/office/powerpoint/2010/main" val="1455034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a:t>
            </a:r>
          </a:p>
        </p:txBody>
      </p:sp>
      <p:pic>
        <p:nvPicPr>
          <p:cNvPr id="4" name="Content Placeholder 3"/>
          <p:cNvPicPr>
            <a:picLocks noGrp="1" noChangeAspect="1"/>
          </p:cNvPicPr>
          <p:nvPr>
            <p:ph idx="1"/>
          </p:nvPr>
        </p:nvPicPr>
        <p:blipFill>
          <a:blip r:embed="rId3"/>
          <a:stretch>
            <a:fillRect/>
          </a:stretch>
        </p:blipFill>
        <p:spPr>
          <a:xfrm>
            <a:off x="-38100" y="1690689"/>
            <a:ext cx="4610100" cy="3771900"/>
          </a:xfrm>
        </p:spPr>
      </p:pic>
    </p:spTree>
    <p:extLst>
      <p:ext uri="{BB962C8B-B14F-4D97-AF65-F5344CB8AC3E}">
        <p14:creationId xmlns:p14="http://schemas.microsoft.com/office/powerpoint/2010/main" val="807474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John Snow: 1854 Broad Street cholera map</a:t>
            </a:r>
          </a:p>
        </p:txBody>
      </p:sp>
      <p:pic>
        <p:nvPicPr>
          <p:cNvPr id="6" name="Picture 5"/>
          <p:cNvPicPr>
            <a:picLocks noChangeAspect="1"/>
          </p:cNvPicPr>
          <p:nvPr/>
        </p:nvPicPr>
        <p:blipFill>
          <a:blip r:embed="rId3"/>
          <a:stretch>
            <a:fillRect/>
          </a:stretch>
        </p:blipFill>
        <p:spPr>
          <a:xfrm>
            <a:off x="3048000" y="1447800"/>
            <a:ext cx="5681926" cy="5301953"/>
          </a:xfrm>
          <a:prstGeom prst="rect">
            <a:avLst/>
          </a:prstGeom>
        </p:spPr>
      </p:pic>
      <p:sp>
        <p:nvSpPr>
          <p:cNvPr id="7" name="Right Arrow 6"/>
          <p:cNvSpPr/>
          <p:nvPr/>
        </p:nvSpPr>
        <p:spPr>
          <a:xfrm>
            <a:off x="1828800" y="3886200"/>
            <a:ext cx="4389565" cy="100259"/>
          </a:xfrm>
          <a:prstGeom prst="rightArrow">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90600" y="3276600"/>
            <a:ext cx="1373656" cy="369332"/>
          </a:xfrm>
          <a:prstGeom prst="rect">
            <a:avLst/>
          </a:prstGeom>
          <a:noFill/>
        </p:spPr>
        <p:txBody>
          <a:bodyPr wrap="none" rtlCol="0">
            <a:spAutoFit/>
          </a:bodyPr>
          <a:lstStyle/>
          <a:p>
            <a:r>
              <a:rPr lang="en-US" dirty="0"/>
              <a:t>Water pump</a:t>
            </a:r>
          </a:p>
        </p:txBody>
      </p:sp>
      <p:pic>
        <p:nvPicPr>
          <p:cNvPr id="9" name="Picture 8"/>
          <p:cNvPicPr>
            <a:picLocks noChangeAspect="1"/>
          </p:cNvPicPr>
          <p:nvPr/>
        </p:nvPicPr>
        <p:blipFill>
          <a:blip r:embed="rId4"/>
          <a:stretch>
            <a:fillRect/>
          </a:stretch>
        </p:blipFill>
        <p:spPr>
          <a:xfrm>
            <a:off x="838200" y="4038600"/>
            <a:ext cx="1823700" cy="2429168"/>
          </a:xfrm>
          <a:prstGeom prst="rect">
            <a:avLst/>
          </a:prstGeom>
        </p:spPr>
      </p:pic>
    </p:spTree>
    <p:extLst>
      <p:ext uri="{BB962C8B-B14F-4D97-AF65-F5344CB8AC3E}">
        <p14:creationId xmlns:p14="http://schemas.microsoft.com/office/powerpoint/2010/main" val="1717541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Cholera map</a:t>
            </a:r>
            <a:br>
              <a:rPr lang="en-US" dirty="0"/>
            </a:br>
            <a:r>
              <a:rPr lang="en-US" dirty="0"/>
              <a:t>(now </a:t>
            </a:r>
            <a:r>
              <a:rPr lang="en-US" dirty="0" err="1"/>
              <a:t>Broadwick</a:t>
            </a:r>
            <a:r>
              <a:rPr lang="en-US" dirty="0"/>
              <a:t> Street)</a:t>
            </a:r>
          </a:p>
        </p:txBody>
      </p:sp>
      <p:sp>
        <p:nvSpPr>
          <p:cNvPr id="4" name="TextBox 3"/>
          <p:cNvSpPr txBox="1"/>
          <p:nvPr/>
        </p:nvSpPr>
        <p:spPr>
          <a:xfrm>
            <a:off x="740362" y="1447800"/>
            <a:ext cx="8273419" cy="2308324"/>
          </a:xfrm>
          <a:prstGeom prst="rect">
            <a:avLst/>
          </a:prstGeom>
          <a:solidFill>
            <a:schemeClr val="bg1"/>
          </a:solidFill>
        </p:spPr>
        <p:txBody>
          <a:bodyPr wrap="none" rtlCol="0">
            <a:spAutoFit/>
          </a:bodyPr>
          <a:lstStyle/>
          <a:p>
            <a:r>
              <a:rPr lang="en-US" sz="1200" dirty="0">
                <a:latin typeface="Courier"/>
                <a:cs typeface="Courier"/>
              </a:rPr>
              <a:t>library(ggplot2)</a:t>
            </a:r>
          </a:p>
          <a:p>
            <a:r>
              <a:rPr lang="en-US" sz="1200" dirty="0">
                <a:latin typeface="Courier"/>
                <a:cs typeface="Courier"/>
              </a:rPr>
              <a:t>library(</a:t>
            </a:r>
            <a:r>
              <a:rPr lang="en-US" sz="1200" dirty="0" err="1">
                <a:latin typeface="Courier"/>
                <a:cs typeface="Courier"/>
              </a:rPr>
              <a:t>ggmap</a:t>
            </a:r>
            <a:r>
              <a:rPr lang="en-US" sz="1200" dirty="0">
                <a:latin typeface="Courier"/>
                <a:cs typeface="Courier"/>
              </a:rPr>
              <a:t>)</a:t>
            </a:r>
          </a:p>
          <a:p>
            <a:r>
              <a:rPr lang="en-US" sz="1200" dirty="0">
                <a:latin typeface="Courier"/>
                <a:cs typeface="Courier"/>
              </a:rPr>
              <a:t>library(</a:t>
            </a:r>
            <a:r>
              <a:rPr lang="en-US" sz="1200" dirty="0" err="1">
                <a:latin typeface="Courier"/>
                <a:cs typeface="Courier"/>
              </a:rPr>
              <a:t>mapproj</a:t>
            </a:r>
            <a:r>
              <a:rPr lang="en-US" sz="1200" dirty="0">
                <a:latin typeface="Courier"/>
                <a:cs typeface="Courier"/>
              </a:rPr>
              <a:t>)</a:t>
            </a:r>
          </a:p>
          <a:p>
            <a:r>
              <a:rPr lang="en-US" sz="1200" dirty="0">
                <a:latin typeface="Courier"/>
                <a:cs typeface="Courier"/>
              </a:rPr>
              <a:t>library(</a:t>
            </a:r>
            <a:r>
              <a:rPr lang="en-US" sz="1200" dirty="0" err="1">
                <a:latin typeface="Courier"/>
                <a:cs typeface="Courier"/>
              </a:rPr>
              <a:t>readr</a:t>
            </a:r>
            <a:r>
              <a:rPr lang="en-US" sz="1200" dirty="0">
                <a:latin typeface="Courier"/>
                <a:cs typeface="Courier"/>
              </a:rPr>
              <a:t>)</a:t>
            </a:r>
          </a:p>
          <a:p>
            <a:r>
              <a:rPr lang="en-US" sz="1200" dirty="0" err="1">
                <a:latin typeface="Courier"/>
                <a:cs typeface="Courier"/>
              </a:rPr>
              <a:t>url</a:t>
            </a:r>
            <a:r>
              <a:rPr lang="en-US" sz="1200" dirty="0">
                <a:latin typeface="Courier"/>
                <a:cs typeface="Courier"/>
              </a:rPr>
              <a:t> &lt;-  'http://</a:t>
            </a:r>
            <a:r>
              <a:rPr lang="en-US" sz="1200" dirty="0" err="1">
                <a:latin typeface="Courier"/>
                <a:cs typeface="Courier"/>
              </a:rPr>
              <a:t>www.richardtwatson.com</a:t>
            </a:r>
            <a:r>
              <a:rPr lang="en-US" sz="1200" dirty="0">
                <a:latin typeface="Courier"/>
                <a:cs typeface="Courier"/>
              </a:rPr>
              <a:t>/data/</a:t>
            </a:r>
            <a:r>
              <a:rPr lang="en-US" sz="1200" dirty="0" err="1">
                <a:latin typeface="Courier"/>
                <a:cs typeface="Courier"/>
              </a:rPr>
              <a:t>pumps.csv</a:t>
            </a:r>
            <a:r>
              <a:rPr lang="en-US" sz="1200" dirty="0">
                <a:latin typeface="Courier"/>
                <a:cs typeface="Courier"/>
              </a:rPr>
              <a:t>'</a:t>
            </a:r>
          </a:p>
          <a:p>
            <a:r>
              <a:rPr lang="en-US" sz="1200" dirty="0">
                <a:latin typeface="Courier"/>
                <a:cs typeface="Courier"/>
              </a:rPr>
              <a:t>pumps &lt;- </a:t>
            </a:r>
            <a:r>
              <a:rPr lang="en-US" sz="1200" dirty="0" err="1">
                <a:latin typeface="Courier"/>
                <a:cs typeface="Courier"/>
              </a:rPr>
              <a:t>read_delim</a:t>
            </a:r>
            <a:r>
              <a:rPr lang="en-US" sz="1200" dirty="0">
                <a:latin typeface="Courier"/>
                <a:cs typeface="Courier"/>
              </a:rPr>
              <a:t>(</a:t>
            </a:r>
            <a:r>
              <a:rPr lang="en-US" sz="1200" dirty="0" err="1">
                <a:latin typeface="Courier"/>
                <a:cs typeface="Courier"/>
              </a:rPr>
              <a:t>url</a:t>
            </a:r>
            <a:r>
              <a:rPr lang="en-US" sz="1200" dirty="0">
                <a:latin typeface="Courier"/>
                <a:cs typeface="Courier"/>
              </a:rPr>
              <a:t>, </a:t>
            </a:r>
            <a:r>
              <a:rPr lang="en-US" sz="1200" dirty="0" err="1">
                <a:latin typeface="Courier"/>
                <a:cs typeface="Courier"/>
              </a:rPr>
              <a:t>delim</a:t>
            </a:r>
            <a:r>
              <a:rPr lang="en-US" sz="1200" dirty="0">
                <a:latin typeface="Courier"/>
                <a:cs typeface="Courier"/>
              </a:rPr>
              <a:t>=',')</a:t>
            </a:r>
          </a:p>
          <a:p>
            <a:r>
              <a:rPr lang="en-US" sz="1200" dirty="0" err="1">
                <a:latin typeface="Courier"/>
                <a:cs typeface="Courier"/>
              </a:rPr>
              <a:t>url</a:t>
            </a:r>
            <a:r>
              <a:rPr lang="en-US" sz="1200" dirty="0">
                <a:latin typeface="Courier"/>
                <a:cs typeface="Courier"/>
              </a:rPr>
              <a:t> &lt;-  'http://</a:t>
            </a:r>
            <a:r>
              <a:rPr lang="en-US" sz="1200" dirty="0" err="1">
                <a:latin typeface="Courier"/>
                <a:cs typeface="Courier"/>
              </a:rPr>
              <a:t>www.richardtwatson.com</a:t>
            </a:r>
            <a:r>
              <a:rPr lang="en-US" sz="1200" dirty="0">
                <a:latin typeface="Courier"/>
                <a:cs typeface="Courier"/>
              </a:rPr>
              <a:t>/data/</a:t>
            </a:r>
            <a:r>
              <a:rPr lang="en-US" sz="1200" dirty="0" err="1">
                <a:latin typeface="Courier"/>
                <a:cs typeface="Courier"/>
              </a:rPr>
              <a:t>deaths.csv</a:t>
            </a:r>
            <a:r>
              <a:rPr lang="en-US" sz="1200" dirty="0">
                <a:latin typeface="Courier"/>
                <a:cs typeface="Courier"/>
              </a:rPr>
              <a:t>'</a:t>
            </a:r>
          </a:p>
          <a:p>
            <a:r>
              <a:rPr lang="en-US" sz="1200" dirty="0">
                <a:latin typeface="Courier"/>
                <a:cs typeface="Courier"/>
              </a:rPr>
              <a:t>deaths &lt;- </a:t>
            </a:r>
            <a:r>
              <a:rPr lang="en-US" sz="1200" dirty="0" err="1">
                <a:latin typeface="Courier"/>
                <a:cs typeface="Courier"/>
              </a:rPr>
              <a:t>read_delim</a:t>
            </a:r>
            <a:r>
              <a:rPr lang="en-US" sz="1200" dirty="0">
                <a:latin typeface="Courier"/>
                <a:cs typeface="Courier"/>
              </a:rPr>
              <a:t>(</a:t>
            </a:r>
            <a:r>
              <a:rPr lang="en-US" sz="1200" dirty="0" err="1">
                <a:latin typeface="Courier"/>
                <a:cs typeface="Courier"/>
              </a:rPr>
              <a:t>url</a:t>
            </a:r>
            <a:r>
              <a:rPr lang="en-US" sz="1200" dirty="0">
                <a:latin typeface="Courier"/>
                <a:cs typeface="Courier"/>
              </a:rPr>
              <a:t>, </a:t>
            </a:r>
            <a:r>
              <a:rPr lang="en-US" sz="1200" dirty="0" err="1">
                <a:latin typeface="Courier"/>
                <a:cs typeface="Courier"/>
              </a:rPr>
              <a:t>delim</a:t>
            </a:r>
            <a:r>
              <a:rPr lang="en-US" sz="1200" dirty="0">
                <a:latin typeface="Courier"/>
                <a:cs typeface="Courier"/>
              </a:rPr>
              <a:t>=',')</a:t>
            </a:r>
          </a:p>
          <a:p>
            <a:r>
              <a:rPr lang="en-US" sz="1200" dirty="0">
                <a:latin typeface="Courier"/>
                <a:cs typeface="Courier"/>
              </a:rPr>
              <a:t>map &lt;-  </a:t>
            </a:r>
            <a:r>
              <a:rPr lang="en-US" sz="1200" dirty="0" err="1">
                <a:latin typeface="Courier"/>
                <a:cs typeface="Courier"/>
              </a:rPr>
              <a:t>get_googlemap</a:t>
            </a:r>
            <a:r>
              <a:rPr lang="en-US" sz="1200" dirty="0">
                <a:latin typeface="Courier"/>
                <a:cs typeface="Courier"/>
              </a:rPr>
              <a:t>('</a:t>
            </a:r>
            <a:r>
              <a:rPr lang="en-US" sz="1200" dirty="0" err="1">
                <a:latin typeface="Courier"/>
                <a:cs typeface="Courier"/>
              </a:rPr>
              <a:t>broadwick</a:t>
            </a:r>
            <a:r>
              <a:rPr lang="en-US" sz="1200" dirty="0">
                <a:latin typeface="Courier"/>
                <a:cs typeface="Courier"/>
              </a:rPr>
              <a:t> street, </a:t>
            </a:r>
            <a:r>
              <a:rPr lang="en-US" sz="1200" dirty="0" err="1">
                <a:latin typeface="Courier"/>
                <a:cs typeface="Courier"/>
              </a:rPr>
              <a:t>london</a:t>
            </a:r>
            <a:r>
              <a:rPr lang="en-US" sz="1200" dirty="0">
                <a:latin typeface="Courier"/>
                <a:cs typeface="Courier"/>
              </a:rPr>
              <a:t>, united </a:t>
            </a:r>
            <a:r>
              <a:rPr lang="en-US" sz="1200" dirty="0" err="1">
                <a:latin typeface="Courier"/>
                <a:cs typeface="Courier"/>
              </a:rPr>
              <a:t>kingdom',markers</a:t>
            </a:r>
            <a:r>
              <a:rPr lang="en-US" sz="1200" dirty="0">
                <a:latin typeface="Courier"/>
                <a:cs typeface="Courier"/>
              </a:rPr>
              <a:t>=</a:t>
            </a:r>
            <a:r>
              <a:rPr lang="en-US" sz="1200" dirty="0" err="1">
                <a:latin typeface="Courier"/>
                <a:cs typeface="Courier"/>
              </a:rPr>
              <a:t>pumps,zoom</a:t>
            </a:r>
            <a:r>
              <a:rPr lang="en-US" sz="1200" dirty="0">
                <a:latin typeface="Courier"/>
                <a:cs typeface="Courier"/>
              </a:rPr>
              <a:t>=15)</a:t>
            </a:r>
          </a:p>
          <a:p>
            <a:r>
              <a:rPr lang="en-US" sz="1200" dirty="0" err="1">
                <a:latin typeface="Courier"/>
                <a:cs typeface="Courier"/>
              </a:rPr>
              <a:t>ggmap</a:t>
            </a:r>
            <a:r>
              <a:rPr lang="en-US" sz="1200" dirty="0">
                <a:latin typeface="Courier"/>
                <a:cs typeface="Courier"/>
              </a:rPr>
              <a:t>(map) + labs(x = 'Longitude', y = 'Latitude') + </a:t>
            </a:r>
            <a:r>
              <a:rPr lang="en-US" sz="1200" dirty="0" err="1">
                <a:latin typeface="Courier"/>
                <a:cs typeface="Courier"/>
              </a:rPr>
              <a:t>ggtitle</a:t>
            </a:r>
            <a:r>
              <a:rPr lang="en-US" sz="1200" dirty="0">
                <a:latin typeface="Courier"/>
                <a:cs typeface="Courier"/>
              </a:rPr>
              <a:t>('Pumps and deaths') + </a:t>
            </a:r>
          </a:p>
          <a:p>
            <a:r>
              <a:rPr lang="en-US" sz="1200" dirty="0">
                <a:latin typeface="Courier"/>
                <a:cs typeface="Courier"/>
              </a:rPr>
              <a:t> </a:t>
            </a:r>
            <a:r>
              <a:rPr lang="en-US" sz="1200" dirty="0" err="1">
                <a:latin typeface="Courier"/>
                <a:cs typeface="Courier"/>
              </a:rPr>
              <a:t>geom_point</a:t>
            </a:r>
            <a:r>
              <a:rPr lang="en-US" sz="1200" dirty="0">
                <a:latin typeface="Courier"/>
                <a:cs typeface="Courier"/>
              </a:rPr>
              <a:t>(</a:t>
            </a:r>
            <a:r>
              <a:rPr lang="en-US" sz="1200" dirty="0" err="1">
                <a:latin typeface="Courier"/>
                <a:cs typeface="Courier"/>
              </a:rPr>
              <a:t>aes</a:t>
            </a:r>
            <a:r>
              <a:rPr lang="en-US" sz="1200" dirty="0">
                <a:latin typeface="Courier"/>
                <a:cs typeface="Courier"/>
              </a:rPr>
              <a:t>(x=</a:t>
            </a:r>
            <a:r>
              <a:rPr lang="en-US" sz="1200" dirty="0" err="1">
                <a:latin typeface="Courier"/>
                <a:cs typeface="Courier"/>
              </a:rPr>
              <a:t>longitude,y</a:t>
            </a:r>
            <a:r>
              <a:rPr lang="en-US" sz="1200" dirty="0">
                <a:latin typeface="Courier"/>
                <a:cs typeface="Courier"/>
              </a:rPr>
              <a:t>=</a:t>
            </a:r>
            <a:r>
              <a:rPr lang="en-US" sz="1200" dirty="0" err="1">
                <a:latin typeface="Courier"/>
                <a:cs typeface="Courier"/>
              </a:rPr>
              <a:t>latitude,size</a:t>
            </a:r>
            <a:r>
              <a:rPr lang="en-US" sz="1200" dirty="0">
                <a:latin typeface="Courier"/>
                <a:cs typeface="Courier"/>
              </a:rPr>
              <a:t>=count),color='</a:t>
            </a:r>
            <a:r>
              <a:rPr lang="en-US" sz="1200" dirty="0" err="1">
                <a:latin typeface="Courier"/>
                <a:cs typeface="Courier"/>
              </a:rPr>
              <a:t>blue',data</a:t>
            </a:r>
            <a:r>
              <a:rPr lang="en-US" sz="1200" dirty="0">
                <a:latin typeface="Courier"/>
                <a:cs typeface="Courier"/>
              </a:rPr>
              <a:t>=deaths) +</a:t>
            </a:r>
          </a:p>
          <a:p>
            <a:r>
              <a:rPr lang="en-US" sz="1200" dirty="0" err="1">
                <a:latin typeface="Courier"/>
                <a:cs typeface="Courier"/>
              </a:rPr>
              <a:t>xlim</a:t>
            </a:r>
            <a:r>
              <a:rPr lang="en-US" sz="1200" dirty="0">
                <a:latin typeface="Courier"/>
                <a:cs typeface="Courier"/>
              </a:rPr>
              <a:t>(-.14,-.13) + </a:t>
            </a:r>
            <a:r>
              <a:rPr lang="en-US" sz="1200" dirty="0" err="1">
                <a:latin typeface="Courier"/>
                <a:cs typeface="Courier"/>
              </a:rPr>
              <a:t>ylim</a:t>
            </a:r>
            <a:r>
              <a:rPr lang="en-US" sz="1200" dirty="0">
                <a:latin typeface="Courier"/>
                <a:cs typeface="Courier"/>
              </a:rPr>
              <a:t>(51.51,51.516)</a:t>
            </a:r>
          </a:p>
        </p:txBody>
      </p:sp>
      <p:pic>
        <p:nvPicPr>
          <p:cNvPr id="5" name="Picture 4"/>
          <p:cNvPicPr>
            <a:picLocks noChangeAspect="1"/>
          </p:cNvPicPr>
          <p:nvPr/>
        </p:nvPicPr>
        <p:blipFill>
          <a:blip r:embed="rId3"/>
          <a:stretch>
            <a:fillRect/>
          </a:stretch>
        </p:blipFill>
        <p:spPr>
          <a:xfrm>
            <a:off x="228600" y="3878098"/>
            <a:ext cx="3581400" cy="2642318"/>
          </a:xfrm>
          <a:prstGeom prst="rect">
            <a:avLst/>
          </a:prstGeom>
        </p:spPr>
      </p:pic>
    </p:spTree>
    <p:extLst>
      <p:ext uri="{BB962C8B-B14F-4D97-AF65-F5344CB8AC3E}">
        <p14:creationId xmlns:p14="http://schemas.microsoft.com/office/powerpoint/2010/main" val="3459515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012E-C3AC-CA4C-BDA9-98D23C7757CA}"/>
              </a:ext>
            </a:extLst>
          </p:cNvPr>
          <p:cNvSpPr>
            <a:spLocks noGrp="1"/>
          </p:cNvSpPr>
          <p:nvPr>
            <p:ph type="title"/>
          </p:nvPr>
        </p:nvSpPr>
        <p:spPr/>
        <p:txBody>
          <a:bodyPr/>
          <a:lstStyle/>
          <a:p>
            <a:r>
              <a:rPr lang="en-US" sz="4000" b="1" dirty="0"/>
              <a:t>Snow’s less famous map shows the closest walkable pump</a:t>
            </a:r>
            <a:endParaRPr lang="en-US" sz="4000" dirty="0"/>
          </a:p>
        </p:txBody>
      </p:sp>
      <p:pic>
        <p:nvPicPr>
          <p:cNvPr id="3" name="Picture 2">
            <a:extLst>
              <a:ext uri="{FF2B5EF4-FFF2-40B4-BE49-F238E27FC236}">
                <a16:creationId xmlns:a16="http://schemas.microsoft.com/office/drawing/2014/main" id="{22241AEF-C7EE-B349-857D-3056917CDDF1}"/>
              </a:ext>
            </a:extLst>
          </p:cNvPr>
          <p:cNvPicPr>
            <a:picLocks noChangeAspect="1"/>
          </p:cNvPicPr>
          <p:nvPr/>
        </p:nvPicPr>
        <p:blipFill>
          <a:blip r:embed="rId3"/>
          <a:stretch>
            <a:fillRect/>
          </a:stretch>
        </p:blipFill>
        <p:spPr>
          <a:xfrm>
            <a:off x="2133600" y="1673246"/>
            <a:ext cx="5125897" cy="4953000"/>
          </a:xfrm>
          <a:prstGeom prst="rect">
            <a:avLst/>
          </a:prstGeom>
        </p:spPr>
      </p:pic>
    </p:spTree>
    <p:extLst>
      <p:ext uri="{BB962C8B-B14F-4D97-AF65-F5344CB8AC3E}">
        <p14:creationId xmlns:p14="http://schemas.microsoft.com/office/powerpoint/2010/main" val="110175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Florence Nightingale</a:t>
            </a:r>
          </a:p>
        </p:txBody>
      </p:sp>
      <p:pic>
        <p:nvPicPr>
          <p:cNvPr id="3" name="Picture 2"/>
          <p:cNvPicPr>
            <a:picLocks noChangeAspect="1"/>
          </p:cNvPicPr>
          <p:nvPr/>
        </p:nvPicPr>
        <p:blipFill>
          <a:blip r:embed="rId3"/>
          <a:stretch>
            <a:fillRect/>
          </a:stretch>
        </p:blipFill>
        <p:spPr>
          <a:xfrm>
            <a:off x="645175" y="1690689"/>
            <a:ext cx="7756341" cy="4876800"/>
          </a:xfrm>
          <a:prstGeom prst="rect">
            <a:avLst/>
          </a:prstGeom>
          <a:solidFill>
            <a:schemeClr val="accent4">
              <a:lumMod val="40000"/>
              <a:lumOff val="60000"/>
            </a:schemeClr>
          </a:solidFill>
        </p:spPr>
      </p:pic>
    </p:spTree>
    <p:extLst>
      <p:ext uri="{BB962C8B-B14F-4D97-AF65-F5344CB8AC3E}">
        <p14:creationId xmlns:p14="http://schemas.microsoft.com/office/powerpoint/2010/main" val="20120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Wilkinson’s grammar of graphics </a:t>
            </a:r>
          </a:p>
        </p:txBody>
      </p:sp>
      <p:sp>
        <p:nvSpPr>
          <p:cNvPr id="3" name="Content Placeholder 2"/>
          <p:cNvSpPr>
            <a:spLocks noGrp="1"/>
          </p:cNvSpPr>
          <p:nvPr>
            <p:ph idx="1"/>
          </p:nvPr>
        </p:nvSpPr>
        <p:spPr/>
        <p:txBody>
          <a:bodyPr>
            <a:normAutofit lnSpcReduction="10000"/>
          </a:bodyPr>
          <a:lstStyle/>
          <a:p>
            <a:r>
              <a:rPr lang="en-US" sz="2400" i="1" dirty="0"/>
              <a:t>Data</a:t>
            </a:r>
            <a:endParaRPr lang="en-US" sz="2400" dirty="0"/>
          </a:p>
          <a:p>
            <a:pPr lvl="1"/>
            <a:r>
              <a:rPr lang="en-US" sz="2000" dirty="0"/>
              <a:t>A set of data operations that create variables from datasets</a:t>
            </a:r>
          </a:p>
          <a:p>
            <a:r>
              <a:rPr lang="en-US" sz="2400" i="1" dirty="0"/>
              <a:t>Trans</a:t>
            </a:r>
            <a:endParaRPr lang="en-US" sz="2400" dirty="0"/>
          </a:p>
          <a:p>
            <a:pPr lvl="1"/>
            <a:r>
              <a:rPr lang="en-US" sz="2000" dirty="0"/>
              <a:t>Variable transformations</a:t>
            </a:r>
          </a:p>
          <a:p>
            <a:r>
              <a:rPr lang="en-US" sz="2400" i="1" dirty="0"/>
              <a:t>Scale</a:t>
            </a:r>
            <a:endParaRPr lang="en-US" sz="2400" dirty="0"/>
          </a:p>
          <a:p>
            <a:pPr lvl="1"/>
            <a:r>
              <a:rPr lang="en-US" sz="2000" dirty="0"/>
              <a:t>Scale transformations</a:t>
            </a:r>
          </a:p>
          <a:p>
            <a:r>
              <a:rPr lang="en-US" sz="2400" i="1" dirty="0" err="1"/>
              <a:t>Coord</a:t>
            </a:r>
            <a:endParaRPr lang="en-US" sz="2400" i="1" dirty="0"/>
          </a:p>
          <a:p>
            <a:pPr lvl="1"/>
            <a:r>
              <a:rPr lang="en-US" sz="2000" i="1" dirty="0"/>
              <a:t>A</a:t>
            </a:r>
            <a:r>
              <a:rPr lang="en-US" sz="2000" dirty="0"/>
              <a:t> coordinate system</a:t>
            </a:r>
          </a:p>
          <a:p>
            <a:r>
              <a:rPr lang="en-US" sz="2400" i="1" dirty="0"/>
              <a:t>Element</a:t>
            </a:r>
          </a:p>
          <a:p>
            <a:pPr lvl="1"/>
            <a:r>
              <a:rPr lang="en-US" sz="2000" dirty="0"/>
              <a:t>Graph and its aesthetic attributes</a:t>
            </a:r>
          </a:p>
          <a:p>
            <a:r>
              <a:rPr lang="en-US" sz="2400" i="1" dirty="0"/>
              <a:t>Guide</a:t>
            </a:r>
            <a:endParaRPr lang="en-US" sz="2400" dirty="0"/>
          </a:p>
          <a:p>
            <a:pPr lvl="1"/>
            <a:r>
              <a:rPr lang="en-US" sz="2000" dirty="0"/>
              <a:t>One or more guides</a:t>
            </a:r>
          </a:p>
          <a:p>
            <a:endParaRPr lang="en-US" sz="2400" dirty="0"/>
          </a:p>
        </p:txBody>
      </p:sp>
    </p:spTree>
    <p:extLst>
      <p:ext uri="{BB962C8B-B14F-4D97-AF65-F5344CB8AC3E}">
        <p14:creationId xmlns:p14="http://schemas.microsoft.com/office/powerpoint/2010/main" val="2012524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Florence Nightingale</a:t>
            </a:r>
            <a:br>
              <a:rPr lang="en-US" dirty="0"/>
            </a:br>
            <a:endParaRPr lang="en-US" sz="2000" dirty="0"/>
          </a:p>
        </p:txBody>
      </p:sp>
      <p:pic>
        <p:nvPicPr>
          <p:cNvPr id="3" name="Picture 2" descr="Rplo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8141341" cy="4949802"/>
          </a:xfrm>
          <a:prstGeom prst="rect">
            <a:avLst/>
          </a:prstGeom>
        </p:spPr>
      </p:pic>
    </p:spTree>
    <p:extLst>
      <p:ext uri="{BB962C8B-B14F-4D97-AF65-F5344CB8AC3E}">
        <p14:creationId xmlns:p14="http://schemas.microsoft.com/office/powerpoint/2010/main" val="3832515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Key points</a:t>
            </a:r>
          </a:p>
        </p:txBody>
      </p:sp>
      <p:sp>
        <p:nvSpPr>
          <p:cNvPr id="69635" name="Rectangle 3"/>
          <p:cNvSpPr>
            <a:spLocks noGrp="1" noChangeArrowheads="1"/>
          </p:cNvSpPr>
          <p:nvPr>
            <p:ph idx="1"/>
          </p:nvPr>
        </p:nvSpPr>
        <p:spPr/>
        <p:txBody>
          <a:bodyPr/>
          <a:lstStyle/>
          <a:p>
            <a:r>
              <a:rPr lang="en-US" dirty="0" err="1"/>
              <a:t>ggplot</a:t>
            </a:r>
            <a:r>
              <a:rPr lang="en-US" dirty="0"/>
              <a:t>  is based on a grammar of graphics</a:t>
            </a:r>
          </a:p>
          <a:p>
            <a:pPr lvl="1"/>
            <a:r>
              <a:rPr lang="en-US" dirty="0"/>
              <a:t>Very powerful and logical</a:t>
            </a:r>
          </a:p>
          <a:p>
            <a:r>
              <a:rPr lang="en-US" dirty="0"/>
              <a:t>You can visualize the results of SQL queries using R</a:t>
            </a:r>
          </a:p>
          <a:p>
            <a:r>
              <a:rPr lang="en-US" dirty="0"/>
              <a:t>The combination of MySQL, R, </a:t>
            </a:r>
            <a:r>
              <a:rPr lang="en-US"/>
              <a:t>and maps </a:t>
            </a:r>
            <a:r>
              <a:rPr lang="en-US" dirty="0"/>
              <a:t>provides a strong platform for data reporting</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ggplot</a:t>
            </a:r>
            <a:endParaRPr lang="en-US" dirty="0"/>
          </a:p>
        </p:txBody>
      </p:sp>
      <p:sp>
        <p:nvSpPr>
          <p:cNvPr id="3" name="Content Placeholder 2"/>
          <p:cNvSpPr>
            <a:spLocks noGrp="1"/>
          </p:cNvSpPr>
          <p:nvPr>
            <p:ph idx="1"/>
          </p:nvPr>
        </p:nvSpPr>
        <p:spPr/>
        <p:txBody>
          <a:bodyPr/>
          <a:lstStyle/>
          <a:p>
            <a:r>
              <a:rPr lang="en-US" dirty="0"/>
              <a:t>An implementation of the grammar of graphics in R</a:t>
            </a:r>
          </a:p>
          <a:p>
            <a:r>
              <a:rPr lang="en-US" dirty="0"/>
              <a:t>The grammar describes the structure of a graphic</a:t>
            </a:r>
          </a:p>
          <a:p>
            <a:r>
              <a:rPr lang="en-US" dirty="0"/>
              <a:t>A graphic is a mapping of data to a visual representation</a:t>
            </a:r>
          </a:p>
          <a:p>
            <a:r>
              <a:rPr lang="en-US" dirty="0">
                <a:hlinkClick r:id="rId3"/>
              </a:rPr>
              <a:t>ggplot2</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
            </a:r>
          </a:p>
        </p:txBody>
      </p:sp>
      <p:sp>
        <p:nvSpPr>
          <p:cNvPr id="3" name="Content Placeholder 2"/>
          <p:cNvSpPr>
            <a:spLocks noGrp="1"/>
          </p:cNvSpPr>
          <p:nvPr>
            <p:ph idx="1"/>
          </p:nvPr>
        </p:nvSpPr>
        <p:spPr/>
        <p:txBody>
          <a:bodyPr/>
          <a:lstStyle/>
          <a:p>
            <a:r>
              <a:rPr lang="en-US" dirty="0"/>
              <a:t>Spreadsheet approach</a:t>
            </a:r>
          </a:p>
          <a:p>
            <a:pPr lvl="1"/>
            <a:r>
              <a:rPr lang="en-US" dirty="0"/>
              <a:t>Use an existing spreadsheet or create a new one</a:t>
            </a:r>
          </a:p>
          <a:p>
            <a:pPr lvl="1"/>
            <a:r>
              <a:rPr lang="en-US" dirty="0"/>
              <a:t>Export as CSV file</a:t>
            </a:r>
          </a:p>
          <a:p>
            <a:r>
              <a:rPr lang="en-US" dirty="0"/>
              <a:t>Database</a:t>
            </a:r>
          </a:p>
          <a:p>
            <a:pPr lvl="1"/>
            <a:r>
              <a:rPr lang="en-US" dirty="0"/>
              <a:t>Execute SQL query</a:t>
            </a:r>
          </a:p>
        </p:txBody>
      </p:sp>
    </p:spTree>
    <p:extLst>
      <p:ext uri="{BB962C8B-B14F-4D97-AF65-F5344CB8AC3E}">
        <p14:creationId xmlns:p14="http://schemas.microsoft.com/office/powerpoint/2010/main" val="554539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Transformation</a:t>
            </a:r>
          </a:p>
        </p:txBody>
      </p:sp>
      <p:sp>
        <p:nvSpPr>
          <p:cNvPr id="3" name="Content Placeholder 2"/>
          <p:cNvSpPr>
            <a:spLocks noGrp="1"/>
          </p:cNvSpPr>
          <p:nvPr>
            <p:ph idx="1"/>
          </p:nvPr>
        </p:nvSpPr>
        <p:spPr>
          <a:xfrm>
            <a:off x="628650" y="1690689"/>
            <a:ext cx="7769225" cy="1738312"/>
          </a:xfrm>
        </p:spPr>
        <p:txBody>
          <a:bodyPr/>
          <a:lstStyle/>
          <a:p>
            <a:r>
              <a:rPr lang="en-US" dirty="0"/>
              <a:t>A transformation converts data into a format suitable for the intended visualization</a:t>
            </a:r>
          </a:p>
        </p:txBody>
      </p:sp>
      <p:sp>
        <p:nvSpPr>
          <p:cNvPr id="4" name="TextBox 3"/>
          <p:cNvSpPr txBox="1"/>
          <p:nvPr/>
        </p:nvSpPr>
        <p:spPr>
          <a:xfrm>
            <a:off x="671456" y="2754642"/>
            <a:ext cx="7726419" cy="523220"/>
          </a:xfrm>
          <a:prstGeom prst="rect">
            <a:avLst/>
          </a:prstGeom>
          <a:solidFill>
            <a:schemeClr val="bg1"/>
          </a:solidFill>
        </p:spPr>
        <p:txBody>
          <a:bodyPr wrap="none" rtlCol="0">
            <a:spAutoFit/>
          </a:bodyPr>
          <a:lstStyle/>
          <a:p>
            <a:r>
              <a:rPr lang="en-US" sz="1400" dirty="0">
                <a:latin typeface="Courier"/>
                <a:cs typeface="Courier"/>
              </a:rPr>
              <a:t># compute a new column in carbon containing the relative change in CO2</a:t>
            </a:r>
          </a:p>
          <a:p>
            <a:r>
              <a:rPr lang="en-US" sz="1400" dirty="0">
                <a:latin typeface="Courier"/>
                <a:cs typeface="Courier"/>
              </a:rPr>
              <a:t>carbon$relCO2 = (carbon$CO2-280)/280</a:t>
            </a:r>
          </a:p>
        </p:txBody>
      </p:sp>
    </p:spTree>
    <p:extLst>
      <p:ext uri="{BB962C8B-B14F-4D97-AF65-F5344CB8AC3E}">
        <p14:creationId xmlns:p14="http://schemas.microsoft.com/office/powerpoint/2010/main" val="1092207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Coord</a:t>
            </a:r>
            <a:endParaRPr lang="en-US" dirty="0"/>
          </a:p>
        </p:txBody>
      </p:sp>
      <p:sp>
        <p:nvSpPr>
          <p:cNvPr id="3" name="Content Placeholder 2"/>
          <p:cNvSpPr>
            <a:spLocks noGrp="1"/>
          </p:cNvSpPr>
          <p:nvPr>
            <p:ph idx="1"/>
          </p:nvPr>
        </p:nvSpPr>
        <p:spPr/>
        <p:txBody>
          <a:bodyPr/>
          <a:lstStyle/>
          <a:p>
            <a:r>
              <a:rPr lang="en-US" dirty="0"/>
              <a:t>A coordinate system describes where things are located</a:t>
            </a:r>
          </a:p>
          <a:p>
            <a:r>
              <a:rPr lang="en-US" dirty="0"/>
              <a:t>Most graphs are plotted on a two-dimensional (2D) grid with x (horizontal) and y (vertical) coordinates</a:t>
            </a:r>
          </a:p>
          <a:p>
            <a:r>
              <a:rPr lang="en-US" dirty="0"/>
              <a:t>ggplot2 currently supports six 2D coordinate systems</a:t>
            </a:r>
          </a:p>
          <a:p>
            <a:r>
              <a:rPr lang="en-US" dirty="0"/>
              <a:t>The default coordinate system is Cartesian</a:t>
            </a:r>
          </a:p>
        </p:txBody>
      </p:sp>
    </p:spTree>
    <p:extLst>
      <p:ext uri="{BB962C8B-B14F-4D97-AF65-F5344CB8AC3E}">
        <p14:creationId xmlns:p14="http://schemas.microsoft.com/office/powerpoint/2010/main" val="599821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a:t>
            </a:r>
          </a:p>
        </p:txBody>
      </p:sp>
      <p:sp>
        <p:nvSpPr>
          <p:cNvPr id="3" name="Content Placeholder 2"/>
          <p:cNvSpPr>
            <a:spLocks noGrp="1"/>
          </p:cNvSpPr>
          <p:nvPr>
            <p:ph idx="1"/>
          </p:nvPr>
        </p:nvSpPr>
        <p:spPr/>
        <p:txBody>
          <a:bodyPr/>
          <a:lstStyle/>
          <a:p>
            <a:r>
              <a:rPr lang="en-US" dirty="0"/>
              <a:t>An element is a graph and its aesthetic attributes</a:t>
            </a:r>
          </a:p>
          <a:p>
            <a:r>
              <a:rPr lang="en-US" dirty="0"/>
              <a:t>Build a graph by adding layers</a:t>
            </a:r>
          </a:p>
        </p:txBody>
      </p:sp>
      <p:sp>
        <p:nvSpPr>
          <p:cNvPr id="4" name="TextBox 3"/>
          <p:cNvSpPr txBox="1"/>
          <p:nvPr/>
        </p:nvSpPr>
        <p:spPr>
          <a:xfrm>
            <a:off x="628650" y="2939465"/>
            <a:ext cx="7620000" cy="1938992"/>
          </a:xfrm>
          <a:prstGeom prst="rect">
            <a:avLst/>
          </a:prstGeom>
          <a:solidFill>
            <a:schemeClr val="bg1"/>
          </a:solidFill>
        </p:spPr>
        <p:txBody>
          <a:bodyPr wrap="square" rtlCol="0">
            <a:spAutoFit/>
          </a:bodyPr>
          <a:lstStyle/>
          <a:p>
            <a:r>
              <a:rPr lang="en-US" sz="1200" dirty="0">
                <a:latin typeface="Courier New" panose="02070309020205020404" pitchFamily="49" charset="0"/>
                <a:cs typeface="Courier New" panose="02070309020205020404" pitchFamily="49" charset="0"/>
              </a:rPr>
              <a:t>library(tidyverse)</a:t>
            </a:r>
          </a:p>
          <a:p>
            <a:r>
              <a:rPr lang="en-US" sz="1200" dirty="0" err="1">
                <a:latin typeface="Courier New" panose="02070309020205020404" pitchFamily="49" charset="0"/>
                <a:cs typeface="Courier New" panose="02070309020205020404" pitchFamily="49" charset="0"/>
              </a:rPr>
              <a:t>url</a:t>
            </a:r>
            <a:r>
              <a:rPr lang="en-US" sz="1200" dirty="0">
                <a:latin typeface="Courier New" panose="02070309020205020404" pitchFamily="49" charset="0"/>
                <a:cs typeface="Courier New" panose="02070309020205020404" pitchFamily="49" charset="0"/>
              </a:rPr>
              <a:t> &lt;- 'http://</a:t>
            </a:r>
            <a:r>
              <a:rPr lang="en-US" sz="1200" dirty="0" err="1">
                <a:latin typeface="Courier New" panose="02070309020205020404" pitchFamily="49" charset="0"/>
                <a:cs typeface="Courier New" panose="02070309020205020404" pitchFamily="49" charset="0"/>
              </a:rPr>
              <a:t>www.richardtwatson.com</a:t>
            </a:r>
            <a:r>
              <a:rPr lang="en-US" sz="1200" dirty="0">
                <a:latin typeface="Courier New" panose="02070309020205020404" pitchFamily="49" charset="0"/>
                <a:cs typeface="Courier New" panose="02070309020205020404" pitchFamily="49" charset="0"/>
              </a:rPr>
              <a:t>/data/</a:t>
            </a:r>
            <a:r>
              <a:rPr lang="en-US" sz="1200" dirty="0" err="1">
                <a:latin typeface="Courier New" panose="02070309020205020404" pitchFamily="49" charset="0"/>
                <a:cs typeface="Courier New" panose="02070309020205020404" pitchFamily="49" charset="0"/>
              </a:rPr>
              <a:t>carbonMeans.txt</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carbon &lt;- </a:t>
            </a:r>
            <a:r>
              <a:rPr lang="en-US" sz="1200" dirty="0" err="1">
                <a:latin typeface="Courier New" panose="02070309020205020404" pitchFamily="49" charset="0"/>
                <a:cs typeface="Courier New" panose="02070309020205020404" pitchFamily="49" charset="0"/>
              </a:rPr>
              <a:t>read_delim</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url</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delim</a:t>
            </a:r>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Select year(x) and CO2(y) to create a x-y point plot</a:t>
            </a:r>
          </a:p>
          <a:p>
            <a:r>
              <a:rPr lang="en-US" sz="1200" dirty="0">
                <a:latin typeface="Courier New" panose="02070309020205020404" pitchFamily="49" charset="0"/>
                <a:cs typeface="Courier New" panose="02070309020205020404" pitchFamily="49" charset="0"/>
              </a:rPr>
              <a:t># Specify red points, as you find that aesthetically pleasing</a:t>
            </a:r>
          </a:p>
          <a:p>
            <a:r>
              <a:rPr lang="en-US" sz="1200" dirty="0" err="1">
                <a:latin typeface="Courier New" panose="02070309020205020404" pitchFamily="49" charset="0"/>
                <a:cs typeface="Courier New" panose="02070309020205020404" pitchFamily="49" charset="0"/>
              </a:rPr>
              <a:t>ggplot</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carbon,aes</a:t>
            </a:r>
            <a:r>
              <a:rPr lang="en-US" sz="1200" dirty="0">
                <a:latin typeface="Courier New" panose="02070309020205020404" pitchFamily="49" charset="0"/>
                <a:cs typeface="Courier New" panose="02070309020205020404" pitchFamily="49" charset="0"/>
              </a:rPr>
              <a:t>(year,CO2)) + </a:t>
            </a:r>
            <a:r>
              <a:rPr lang="en-US" sz="1200" dirty="0" err="1">
                <a:latin typeface="Courier New" panose="02070309020205020404" pitchFamily="49" charset="0"/>
                <a:cs typeface="Courier New" panose="02070309020205020404" pitchFamily="49" charset="0"/>
              </a:rPr>
              <a:t>geom_point</a:t>
            </a:r>
            <a:r>
              <a:rPr lang="en-US" sz="1200" dirty="0">
                <a:latin typeface="Courier New" panose="02070309020205020404" pitchFamily="49" charset="0"/>
                <a:cs typeface="Courier New" panose="02070309020205020404" pitchFamily="49" charset="0"/>
              </a:rPr>
              <a:t>(color='red')</a:t>
            </a:r>
          </a:p>
          <a:p>
            <a:r>
              <a:rPr lang="en-US" sz="1200" dirty="0">
                <a:latin typeface="Courier New" panose="02070309020205020404" pitchFamily="49" charset="0"/>
                <a:cs typeface="Courier New" panose="02070309020205020404" pitchFamily="49" charset="0"/>
              </a:rPr>
              <a:t># Add some axes labels</a:t>
            </a:r>
          </a:p>
          <a:p>
            <a:r>
              <a:rPr lang="en-US" sz="1200" dirty="0">
                <a:latin typeface="Courier New" panose="02070309020205020404" pitchFamily="49" charset="0"/>
                <a:cs typeface="Courier New" panose="02070309020205020404" pitchFamily="49" charset="0"/>
              </a:rPr>
              <a:t># Notice how ‘+’ is used for adding grammar components</a:t>
            </a:r>
          </a:p>
          <a:p>
            <a:r>
              <a:rPr lang="en-US" sz="1200" dirty="0" err="1">
                <a:latin typeface="Courier New" panose="02070309020205020404" pitchFamily="49" charset="0"/>
                <a:cs typeface="Courier New" panose="02070309020205020404" pitchFamily="49" charset="0"/>
              </a:rPr>
              <a:t>ggplot</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carbon,aes</a:t>
            </a:r>
            <a:r>
              <a:rPr lang="en-US" sz="1200" dirty="0">
                <a:latin typeface="Courier New" panose="02070309020205020404" pitchFamily="49" charset="0"/>
                <a:cs typeface="Courier New" panose="02070309020205020404" pitchFamily="49" charset="0"/>
              </a:rPr>
              <a:t>(year,CO2)) + </a:t>
            </a:r>
            <a:r>
              <a:rPr lang="en-US" sz="1200" dirty="0" err="1">
                <a:latin typeface="Courier New" panose="02070309020205020404" pitchFamily="49" charset="0"/>
                <a:cs typeface="Courier New" panose="02070309020205020404" pitchFamily="49" charset="0"/>
              </a:rPr>
              <a:t>geom_point</a:t>
            </a:r>
            <a:r>
              <a:rPr lang="en-US" sz="1200" dirty="0">
                <a:latin typeface="Courier New" panose="02070309020205020404" pitchFamily="49" charset="0"/>
                <a:cs typeface="Courier New" panose="02070309020205020404" pitchFamily="49" charset="0"/>
              </a:rPr>
              <a:t>(color='red') +</a:t>
            </a:r>
          </a:p>
          <a:p>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xlab</a:t>
            </a:r>
            <a:r>
              <a:rPr lang="en-US" sz="1200" dirty="0">
                <a:latin typeface="Courier New" panose="02070309020205020404" pitchFamily="49" charset="0"/>
                <a:cs typeface="Courier New" panose="02070309020205020404" pitchFamily="49" charset="0"/>
              </a:rPr>
              <a:t>('Year') + </a:t>
            </a:r>
            <a:r>
              <a:rPr lang="en-US" sz="1200" dirty="0" err="1">
                <a:latin typeface="Courier New" panose="02070309020205020404" pitchFamily="49" charset="0"/>
                <a:cs typeface="Courier New" panose="02070309020205020404" pitchFamily="49" charset="0"/>
              </a:rPr>
              <a:t>ylab</a:t>
            </a:r>
            <a:r>
              <a:rPr lang="en-US" sz="1200" dirty="0">
                <a:latin typeface="Courier New" panose="02070309020205020404" pitchFamily="49" charset="0"/>
                <a:cs typeface="Courier New" panose="02070309020205020404" pitchFamily="49" charset="0"/>
              </a:rPr>
              <a:t>('CO2 ppm of the atmosphere')</a:t>
            </a:r>
          </a:p>
        </p:txBody>
      </p:sp>
    </p:spTree>
    <p:extLst>
      <p:ext uri="{BB962C8B-B14F-4D97-AF65-F5344CB8AC3E}">
        <p14:creationId xmlns:p14="http://schemas.microsoft.com/office/powerpoint/2010/main" val="309040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10651</TotalTime>
  <Words>2609</Words>
  <Application>Microsoft Macintosh PowerPoint</Application>
  <PresentationFormat>Letter Paper (8.5x11 in)</PresentationFormat>
  <Paragraphs>308</Paragraphs>
  <Slides>41</Slides>
  <Notes>41</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Courier</vt:lpstr>
      <vt:lpstr>Courier New</vt:lpstr>
      <vt:lpstr>Times</vt:lpstr>
      <vt:lpstr>Office Theme</vt:lpstr>
      <vt:lpstr>Data Visualization</vt:lpstr>
      <vt:lpstr>Visualization skills</vt:lpstr>
      <vt:lpstr>PowerPoint Presentation</vt:lpstr>
      <vt:lpstr>Wilkinson’s grammar of graphics </vt:lpstr>
      <vt:lpstr>ggplot</vt:lpstr>
      <vt:lpstr>Data</vt:lpstr>
      <vt:lpstr>Transformation</vt:lpstr>
      <vt:lpstr>Coord</vt:lpstr>
      <vt:lpstr>Element</vt:lpstr>
      <vt:lpstr>Element</vt:lpstr>
      <vt:lpstr>Element</vt:lpstr>
      <vt:lpstr>Element</vt:lpstr>
      <vt:lpstr>Guides</vt:lpstr>
      <vt:lpstr>Exercise</vt:lpstr>
      <vt:lpstr>Histogram</vt:lpstr>
      <vt:lpstr>Bar chart</vt:lpstr>
      <vt:lpstr>Column chart</vt:lpstr>
      <vt:lpstr>Bar chart</vt:lpstr>
      <vt:lpstr>Radar plot</vt:lpstr>
      <vt:lpstr>Exercise</vt:lpstr>
      <vt:lpstr>Scatterplot</vt:lpstr>
      <vt:lpstr>Scatterplot</vt:lpstr>
      <vt:lpstr>Scatterplot</vt:lpstr>
      <vt:lpstr>Scatterplot</vt:lpstr>
      <vt:lpstr>Scatterplot</vt:lpstr>
      <vt:lpstr>Smooth</vt:lpstr>
      <vt:lpstr>Exercise</vt:lpstr>
      <vt:lpstr>Box plot</vt:lpstr>
      <vt:lpstr>Fluctuation plot</vt:lpstr>
      <vt:lpstr>Heatmap</vt:lpstr>
      <vt:lpstr>Parallel coordinates</vt:lpstr>
      <vt:lpstr>Geographic data</vt:lpstr>
      <vt:lpstr>Set up an API key file</vt:lpstr>
      <vt:lpstr>Geographic data</vt:lpstr>
      <vt:lpstr>Map</vt:lpstr>
      <vt:lpstr>John Snow: 1854 Broad Street cholera map</vt:lpstr>
      <vt:lpstr>Cholera map (now Broadwick Street)</vt:lpstr>
      <vt:lpstr>Snow’s less famous map shows the closest walkable pump</vt:lpstr>
      <vt:lpstr>Florence Nightingale</vt:lpstr>
      <vt:lpstr>Florence Nightingale </vt:lpstr>
      <vt:lpstr>Key points</vt:lpstr>
    </vt:vector>
  </TitlesOfParts>
  <Company>University of Georgia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Modeling</dc:title>
  <cp:lastModifiedBy>Richard T Watson</cp:lastModifiedBy>
  <cp:revision>199</cp:revision>
  <dcterms:created xsi:type="dcterms:W3CDTF">2010-11-12T15:58:00Z</dcterms:created>
  <dcterms:modified xsi:type="dcterms:W3CDTF">2022-10-26T12:30:30Z</dcterms:modified>
</cp:coreProperties>
</file>