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382" r:id="rId4"/>
    <p:sldId id="315" r:id="rId5"/>
    <p:sldId id="317" r:id="rId6"/>
    <p:sldId id="397" r:id="rId7"/>
    <p:sldId id="316" r:id="rId8"/>
    <p:sldId id="338" r:id="rId9"/>
    <p:sldId id="332" r:id="rId10"/>
    <p:sldId id="370" r:id="rId11"/>
    <p:sldId id="396" r:id="rId12"/>
    <p:sldId id="318" r:id="rId13"/>
    <p:sldId id="320" r:id="rId14"/>
    <p:sldId id="350" r:id="rId15"/>
    <p:sldId id="319" r:id="rId16"/>
    <p:sldId id="383" r:id="rId17"/>
    <p:sldId id="324" r:id="rId18"/>
    <p:sldId id="375" r:id="rId19"/>
    <p:sldId id="321" r:id="rId20"/>
    <p:sldId id="322" r:id="rId21"/>
    <p:sldId id="323" r:id="rId22"/>
    <p:sldId id="348" r:id="rId23"/>
    <p:sldId id="349" r:id="rId24"/>
    <p:sldId id="371" r:id="rId25"/>
    <p:sldId id="360" r:id="rId26"/>
    <p:sldId id="325" r:id="rId27"/>
    <p:sldId id="326" r:id="rId28"/>
    <p:sldId id="369" r:id="rId29"/>
    <p:sldId id="327" r:id="rId30"/>
    <p:sldId id="357" r:id="rId31"/>
    <p:sldId id="331" r:id="rId32"/>
    <p:sldId id="347" r:id="rId33"/>
    <p:sldId id="374" r:id="rId34"/>
    <p:sldId id="372" r:id="rId35"/>
    <p:sldId id="393" r:id="rId36"/>
    <p:sldId id="344" r:id="rId37"/>
    <p:sldId id="329" r:id="rId38"/>
    <p:sldId id="389" r:id="rId39"/>
    <p:sldId id="385" r:id="rId40"/>
    <p:sldId id="386" r:id="rId41"/>
    <p:sldId id="387" r:id="rId42"/>
    <p:sldId id="392" r:id="rId43"/>
    <p:sldId id="339" r:id="rId44"/>
    <p:sldId id="388" r:id="rId45"/>
    <p:sldId id="337" r:id="rId46"/>
    <p:sldId id="377" r:id="rId47"/>
    <p:sldId id="378" r:id="rId48"/>
    <p:sldId id="364" r:id="rId49"/>
    <p:sldId id="352" r:id="rId50"/>
    <p:sldId id="356" r:id="rId51"/>
    <p:sldId id="368" r:id="rId52"/>
    <p:sldId id="394" r:id="rId53"/>
    <p:sldId id="379" r:id="rId54"/>
    <p:sldId id="380" r:id="rId55"/>
    <p:sldId id="390" r:id="rId56"/>
    <p:sldId id="346" r:id="rId57"/>
    <p:sldId id="391" r:id="rId58"/>
    <p:sldId id="342" r:id="rId59"/>
    <p:sldId id="314" r:id="rId60"/>
  </p:sldIdLst>
  <p:sldSz cx="9144000" cy="6858000" type="letter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0748"/>
  </p:normalViewPr>
  <p:slideViewPr>
    <p:cSldViewPr>
      <p:cViewPr varScale="1">
        <p:scale>
          <a:sx n="111" d="100"/>
          <a:sy n="111" d="100"/>
        </p:scale>
        <p:origin x="112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atson" userId="6960256_tp_dropbox" providerId="OAuth2" clId="{B46EEE39-725E-4A4E-9059-6EBAEA940A20}"/>
    <pc:docChg chg="undo custSel modSld">
      <pc:chgData name="Richard Watson" userId="6960256_tp_dropbox" providerId="OAuth2" clId="{B46EEE39-725E-4A4E-9059-6EBAEA940A20}" dt="2020-05-27T19:52:47.558" v="20"/>
      <pc:docMkLst>
        <pc:docMk/>
      </pc:docMkLst>
      <pc:sldChg chg="addSp delSp">
        <pc:chgData name="Richard Watson" userId="6960256_tp_dropbox" providerId="OAuth2" clId="{B46EEE39-725E-4A4E-9059-6EBAEA940A20}" dt="2020-05-27T19:52:47.558" v="20"/>
        <pc:sldMkLst>
          <pc:docMk/>
          <pc:sldMk cId="0" sldId="256"/>
        </pc:sldMkLst>
        <pc:grpChg chg="add del">
          <ac:chgData name="Richard Watson" userId="6960256_tp_dropbox" providerId="OAuth2" clId="{B46EEE39-725E-4A4E-9059-6EBAEA940A20}" dt="2020-05-27T19:52:47.551" v="18"/>
          <ac:grpSpMkLst>
            <pc:docMk/>
            <pc:sldMk cId="0" sldId="256"/>
            <ac:grpSpMk id="4" creationId="{DF9CBEB6-4BB6-2443-A8D7-F738024322B0}"/>
          </ac:grpSpMkLst>
        </pc:grpChg>
        <pc:grpChg chg="add del">
          <ac:chgData name="Richard Watson" userId="6960256_tp_dropbox" providerId="OAuth2" clId="{B46EEE39-725E-4A4E-9059-6EBAEA940A20}" dt="2020-05-27T19:52:47.546" v="17"/>
          <ac:grpSpMkLst>
            <pc:docMk/>
            <pc:sldMk cId="0" sldId="256"/>
            <ac:grpSpMk id="7" creationId="{744592FA-49E3-474B-9CF2-22DDC2609186}"/>
          </ac:grpSpMkLst>
        </pc:grpChg>
        <pc:inkChg chg="add del topLvl">
          <ac:chgData name="Richard Watson" userId="6960256_tp_dropbox" providerId="OAuth2" clId="{B46EEE39-725E-4A4E-9059-6EBAEA940A20}" dt="2020-05-27T19:52:47.551" v="18"/>
          <ac:inkMkLst>
            <pc:docMk/>
            <pc:sldMk cId="0" sldId="256"/>
            <ac:inkMk id="2" creationId="{36C9ED1B-909C-B443-9373-6D56313A5169}"/>
          </ac:inkMkLst>
        </pc:inkChg>
        <pc:inkChg chg="add del topLvl">
          <ac:chgData name="Richard Watson" userId="6960256_tp_dropbox" providerId="OAuth2" clId="{B46EEE39-725E-4A4E-9059-6EBAEA940A20}" dt="2020-05-27T19:52:47.558" v="20"/>
          <ac:inkMkLst>
            <pc:docMk/>
            <pc:sldMk cId="0" sldId="256"/>
            <ac:inkMk id="3" creationId="{2B2EEC64-0CDE-9C47-8BA2-0F9CA688D2B1}"/>
          </ac:inkMkLst>
        </pc:inkChg>
        <pc:inkChg chg="add del topLvl">
          <ac:chgData name="Richard Watson" userId="6960256_tp_dropbox" providerId="OAuth2" clId="{B46EEE39-725E-4A4E-9059-6EBAEA940A20}" dt="2020-05-27T19:52:47.546" v="17"/>
          <ac:inkMkLst>
            <pc:docMk/>
            <pc:sldMk cId="0" sldId="256"/>
            <ac:inkMk id="5" creationId="{4D5ADA4B-0FB3-6A4C-AFDA-78848B04CB71}"/>
          </ac:inkMkLst>
        </pc:inkChg>
        <pc:inkChg chg="add del topLvl">
          <ac:chgData name="Richard Watson" userId="6960256_tp_dropbox" providerId="OAuth2" clId="{B46EEE39-725E-4A4E-9059-6EBAEA940A20}" dt="2020-05-27T19:52:47.555" v="19"/>
          <ac:inkMkLst>
            <pc:docMk/>
            <pc:sldMk cId="0" sldId="256"/>
            <ac:inkMk id="6" creationId="{0AB0A6FD-BE38-264A-BA73-1F12EFDF7BDE}"/>
          </ac:inkMkLst>
        </pc:inkChg>
        <pc:inkChg chg="add del">
          <ac:chgData name="Richard Watson" userId="6960256_tp_dropbox" providerId="OAuth2" clId="{B46EEE39-725E-4A4E-9059-6EBAEA940A20}" dt="2020-05-27T19:52:26.749" v="12"/>
          <ac:inkMkLst>
            <pc:docMk/>
            <pc:sldMk cId="0" sldId="256"/>
            <ac:inkMk id="8" creationId="{27EB2335-760C-4D47-90E2-B486B44068D1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876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27T19:51:32.1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59 8475,'14'-7'-11,"1"-3"1,-1 2-339,1-1 1,-5 4 170,-1-5-16,1 7 147,5-4-259,-7 7 95,-2 0 1,-6 7 173,0 2 0,-1 9 37,-4 2 0,-3 6 0,-7-4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3202619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80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2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98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53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017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34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94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4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62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5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82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42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76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813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601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can problems with pdf conversion on Windows.</a:t>
            </a:r>
          </a:p>
        </p:txBody>
      </p:sp>
    </p:spTree>
    <p:extLst>
      <p:ext uri="{BB962C8B-B14F-4D97-AF65-F5344CB8AC3E}">
        <p14:creationId xmlns:p14="http://schemas.microsoft.com/office/powerpoint/2010/main" val="18321134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58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075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10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20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www.datasciencecentral.com</a:t>
            </a:r>
            <a:r>
              <a:rPr lang="en-US"/>
              <a:t>/profiles/blogs/what-is-r-r-explained-in-less-than-two-minutes-to-absolutely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976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934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788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263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699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667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 </a:t>
            </a:r>
            <a:r>
              <a:rPr lang="en-US" dirty="0" err="1"/>
              <a:t>pivot.graffle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474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215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4214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50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9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21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493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698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112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gml.noaa.gov</a:t>
            </a:r>
            <a:r>
              <a:rPr lang="en-US" dirty="0"/>
              <a:t>/</a:t>
            </a:r>
            <a:r>
              <a:rPr lang="en-US" dirty="0" err="1"/>
              <a:t>webdata</a:t>
            </a:r>
            <a:r>
              <a:rPr lang="en-US" dirty="0"/>
              <a:t>/</a:t>
            </a:r>
            <a:r>
              <a:rPr lang="en-US" dirty="0" err="1"/>
              <a:t>ccgg</a:t>
            </a:r>
            <a:r>
              <a:rPr lang="en-US" dirty="0"/>
              <a:t>/trends/co2/co2_mm_mlo.txt</a:t>
            </a:r>
          </a:p>
        </p:txBody>
      </p:sp>
    </p:spTree>
    <p:extLst>
      <p:ext uri="{BB962C8B-B14F-4D97-AF65-F5344CB8AC3E}">
        <p14:creationId xmlns:p14="http://schemas.microsoft.com/office/powerpoint/2010/main" val="618401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104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99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83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25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09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34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510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94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07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619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633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648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00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8803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345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6235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22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96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2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AA9D2-1480-0D47-B960-A3378BC31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B38D33-2C2D-D341-B1DC-2C2D8E6B5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378F0-BDBB-4B45-8C12-18820A44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D13D3-73FB-BC4A-AAE8-35B3542D1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AD19D-E81D-EC47-BF03-A3D15F89A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92EA8-CC72-1D46-A966-37F8BAF92D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7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AF1B5-11C3-534D-AB17-F6FDF7251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1F969-2E13-4742-A3F3-6C952AEA1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C4B3E-F44D-D247-84CF-7A2DE12B9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3D748-48EB-9E44-93E2-0018A87B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805DF-D79F-E142-A286-AC21C1B1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79F6-8A53-784C-A26E-C50C39ED7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3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D7C52A-0D97-154E-858B-9A06A176B3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10F536-1A2A-5B47-A36A-2D322B865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4C3B5-E13B-8E4D-B870-141332059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F7EB4-1CBD-3348-83E4-CB7252E6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C75D7-32A8-0C42-A847-60A0A105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B9E1B-737C-5346-B72F-A4AB3F70CD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5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3E806-29EB-DD41-9467-F203410B0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F3CB5-456F-764D-AB38-BA05B5C4D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91B0A-01C0-5D47-A6AB-FEB8E9E1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99000-3888-EA40-9310-1753B4910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B00FB-B13B-BC4F-BAEE-A6185B9E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660E-3196-844E-AC64-CB729E0AB0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33D70-6E3B-854D-BAED-1B0DBFF49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F40C0-ABB1-AC4F-A7E6-B87E4E55E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8C28F-F41C-254D-BA11-9F8EEDBD8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E9D71-5EFC-034E-9700-E488FA32E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AAADB-9834-B04F-8E3C-0B929C14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AD3C-835A-DB49-A5C5-DA34197888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2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D7329-4495-B24E-ABB3-DE1099789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1A59A-7AF7-2E43-83ED-DBC7C3ED3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A34DA-9B34-8B45-B5E3-C8FEABB71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24202-BBE7-8747-8388-88522C897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46B78-0523-B547-B662-2DA6606E5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C929C1-0ED1-B44F-A77D-CE17C9818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1BD2C-0A23-BF4B-BD06-F708E88C9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1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8BCB4-AF2E-7441-864C-370B1D672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B1694-4BD2-1343-A8E8-9514FECB4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7F612-2B46-014C-B838-A24B7DC99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663171-09E9-0B43-8980-385FB15A8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ED14BA-BAAA-C04E-87D9-4F54F98E7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9B4D0A-DBDF-B044-B6AA-13B46A202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918ABD-C266-1840-A195-1F63D5A2F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467E3-AF37-3F4D-B799-D518D764A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EEFFE-759B-8A48-A94E-DC6E393B5B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1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B03EE-C711-C746-8012-76DFAE8A1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2AE31-46E5-5442-B7E2-267C56D7D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39CCC-6A34-BB46-B4E2-07ED5E6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96EED-A8D0-7444-91AA-02472135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2836E-0586-BD44-802F-5F4D8F6B8C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5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006386-478A-484D-95B7-8EE1E3EB4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F649F9-453F-7746-A6FB-FAB258F3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EE759-2CE7-7E4E-84EE-B17ABC46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2F85D-8CE2-BD4A-A721-1E6562F03D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3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00F3-7580-D941-98A1-F111A81D1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74A0C-C02F-B949-93E1-15E3C3DD0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62F240-6AE3-F143-AE5E-3A5DBD4CE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365B2-7A10-2C49-A341-AFF2A050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ED989-22CC-7B42-AD90-F8BEA2655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3189ED-3466-5E42-BE7B-90DF9311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7D670-38D9-C143-8538-C3901986E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1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57455-FB28-FF42-8325-F6A28B861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08157D-AA21-5B45-B2C2-6397ED4C3B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951FD-E492-EE43-96D4-5C32F6663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9ABE0-1F13-8F41-9D72-87704C34B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355D6-F6CE-9842-8316-EC43539D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C44CE-26F8-A34D-AD4A-F1D924C4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07C8-A8ED-D048-937E-1B9F87528D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7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8596F5-E06D-644E-B040-CB3C632B3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1F868-8DDD-F444-8A7B-DB8BF27E8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48AAB-3AF0-D747-90C3-F40797E134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A4496-42DA-DE42-AF20-AC8B80EF2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36F72-E80D-0844-B31C-8524ECC0F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DB167-51B4-E249-9F31-5BEAE3138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-projec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0j44071g4jieb0z/markdown.pdf?dl=0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/4281271/files/global.1751_2017.csv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-project.org/doc/bib/R-books.html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tatmethods.net" TargetMode="External"/><Relationship Id="rId4" Type="http://schemas.openxmlformats.org/officeDocument/2006/relationships/hyperlink" Target="http://cran.r-project.org/doc/contrib/Short-refcard.pdf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-project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 lIns="90487" tIns="44450" rIns="90487" bIns="44450" anchor="ctr"/>
          <a:lstStyle/>
          <a:p>
            <a:r>
              <a:rPr lang="en-US" dirty="0"/>
              <a:t>Introduction to 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886200"/>
            <a:ext cx="7848600" cy="1676400"/>
          </a:xfrm>
          <a:noFill/>
          <a:ln/>
        </p:spPr>
        <p:txBody>
          <a:bodyPr lIns="90487" tIns="44450" rIns="90487" bIns="44450"/>
          <a:lstStyle/>
          <a:p>
            <a:pPr marL="342900" indent="-342900"/>
            <a:r>
              <a:rPr lang="en-US" sz="2800" i="1" dirty="0"/>
              <a:t>Statistics are no substitute for judgment</a:t>
            </a:r>
          </a:p>
          <a:p>
            <a:pPr marL="342900" indent="-342900"/>
            <a:r>
              <a:rPr lang="en-US" sz="2800" dirty="0"/>
              <a:t>Henry Clay, U.S. congressman and senator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EB2335-760C-4D47-90E2-B486B44068D1}"/>
                  </a:ext>
                </a:extLst>
              </p14:cNvPr>
              <p14:cNvContentPartPr/>
              <p14:nvPr/>
            </p14:nvContentPartPr>
            <p14:xfrm>
              <a:off x="3338466" y="4195099"/>
              <a:ext cx="42480" cy="37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EB2335-760C-4D47-90E2-B486B44068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22854" y="4179619"/>
                <a:ext cx="73342" cy="67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FB02D4-3ABA-674C-9734-E129A4A56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2644170"/>
            <a:ext cx="792480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800" i="1" dirty="0">
                <a:solidFill>
                  <a:srgbClr val="9A9A9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Install ONCE on your computer</a:t>
            </a:r>
          </a:p>
          <a:p>
            <a:r>
              <a:rPr lang="en-GB" sz="1800" i="1" dirty="0">
                <a:solidFill>
                  <a:srgbClr val="9A9A9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Use RStudio to install</a:t>
            </a:r>
          </a:p>
          <a:p>
            <a:r>
              <a:rPr lang="en-GB" sz="1800" b="1" dirty="0" err="1">
                <a:solidFill>
                  <a:srgbClr val="98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en-GB" sz="1800" dirty="0">
                <a:solidFill>
                  <a:srgbClr val="262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>
                <a:solidFill>
                  <a:srgbClr val="64646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800" dirty="0" err="1">
                <a:solidFill>
                  <a:srgbClr val="377C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dplyr</a:t>
            </a:r>
            <a:r>
              <a:rPr lang="en-GB" sz="1800" dirty="0">
                <a:solidFill>
                  <a:srgbClr val="64646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800" dirty="0">
                <a:solidFill>
                  <a:srgbClr val="262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GB" sz="1800" i="1" dirty="0">
                <a:solidFill>
                  <a:srgbClr val="9A9A9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Specify library EVERY TIME before using a package in a session</a:t>
            </a:r>
          </a:p>
          <a:p>
            <a:r>
              <a:rPr lang="en-GB" sz="1800" i="1" dirty="0">
                <a:solidFill>
                  <a:srgbClr val="9A9A9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Load the package to memory</a:t>
            </a:r>
          </a:p>
          <a:p>
            <a:r>
              <a:rPr lang="en-GB" sz="1800" b="1" dirty="0">
                <a:solidFill>
                  <a:srgbClr val="98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library</a:t>
            </a:r>
            <a:r>
              <a:rPr lang="en-GB" sz="1800" dirty="0">
                <a:solidFill>
                  <a:srgbClr val="262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800" dirty="0" err="1">
                <a:solidFill>
                  <a:srgbClr val="65288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dplyr</a:t>
            </a:r>
            <a:r>
              <a:rPr lang="en-GB" sz="1800" dirty="0">
                <a:solidFill>
                  <a:srgbClr val="262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28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 and library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1F508-A0D8-EA4E-9FCA-581B7215E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948" y="3048001"/>
            <a:ext cx="3425852" cy="2277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0EA166-E2DD-4840-96F9-778A1A21D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048000"/>
            <a:ext cx="3425854" cy="22776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6EAE1F-AA80-7349-AED1-619E07D4BD9A}"/>
              </a:ext>
            </a:extLst>
          </p:cNvPr>
          <p:cNvSpPr txBox="1"/>
          <p:nvPr/>
        </p:nvSpPr>
        <p:spPr>
          <a:xfrm>
            <a:off x="990600" y="23495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('light')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8748D8-42DB-6540-BF96-5A972256F330}"/>
              </a:ext>
            </a:extLst>
          </p:cNvPr>
          <p:cNvSpPr txBox="1"/>
          <p:nvPr/>
        </p:nvSpPr>
        <p:spPr>
          <a:xfrm>
            <a:off x="5384800" y="2349500"/>
            <a:ext cx="342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library(light)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311DB7-B4F4-1F4E-8258-9496ECF691E9}"/>
              </a:ext>
            </a:extLst>
          </p:cNvPr>
          <p:cNvSpPr txBox="1"/>
          <p:nvPr/>
        </p:nvSpPr>
        <p:spPr>
          <a:xfrm>
            <a:off x="1935985" y="5680196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+mn-lt"/>
              </a:rPr>
              <a:t>Install once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55FA5-857E-4247-B35A-2DEDD5B646EB}"/>
              </a:ext>
            </a:extLst>
          </p:cNvPr>
          <p:cNvSpPr txBox="1"/>
          <p:nvPr/>
        </p:nvSpPr>
        <p:spPr>
          <a:xfrm>
            <a:off x="5693137" y="5680196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+mn-lt"/>
              </a:rPr>
              <a:t>Use many times</a:t>
            </a:r>
          </a:p>
        </p:txBody>
      </p:sp>
    </p:spTree>
    <p:extLst>
      <p:ext uri="{BB962C8B-B14F-4D97-AF65-F5344CB8AC3E}">
        <p14:creationId xmlns:p14="http://schemas.microsoft.com/office/powerpoint/2010/main" val="3987479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dataset is a table</a:t>
            </a:r>
          </a:p>
          <a:p>
            <a:pPr lvl="1"/>
            <a:r>
              <a:rPr lang="en-US" dirty="0"/>
              <a:t>One row for each observation</a:t>
            </a:r>
          </a:p>
          <a:p>
            <a:pPr lvl="1"/>
            <a:r>
              <a:rPr lang="en-US" dirty="0"/>
              <a:t>Columns contain observations</a:t>
            </a:r>
          </a:p>
          <a:p>
            <a:r>
              <a:rPr lang="en-US" dirty="0"/>
              <a:t>Same as the relational model</a:t>
            </a:r>
          </a:p>
          <a:p>
            <a:r>
              <a:rPr lang="en-US" dirty="0"/>
              <a:t>R supports multiple data structures and multiple data types</a:t>
            </a:r>
          </a:p>
        </p:txBody>
      </p:sp>
    </p:spTree>
    <p:extLst>
      <p:ext uri="{BB962C8B-B14F-4D97-AF65-F5344CB8AC3E}">
        <p14:creationId xmlns:p14="http://schemas.microsoft.com/office/powerpoint/2010/main" val="2900814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Vector</a:t>
            </a:r>
          </a:p>
          <a:p>
            <a:pPr lvl="1"/>
            <a:r>
              <a:rPr lang="en-US" dirty="0"/>
              <a:t>A single row table where data are all of the same type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Matrix</a:t>
            </a:r>
          </a:p>
          <a:p>
            <a:pPr lvl="1"/>
            <a:r>
              <a:rPr lang="en-US" dirty="0"/>
              <a:t>A table where all data are of the same type</a:t>
            </a:r>
          </a:p>
        </p:txBody>
      </p:sp>
      <p:sp>
        <p:nvSpPr>
          <p:cNvPr id="6" name="Rectangle 5"/>
          <p:cNvSpPr/>
          <p:nvPr/>
        </p:nvSpPr>
        <p:spPr>
          <a:xfrm>
            <a:off x="658946" y="2523966"/>
            <a:ext cx="815340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/>
            <a:r>
              <a:rPr lang="en-GB" dirty="0">
                <a:solidFill>
                  <a:srgbClr val="65288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co2</a:t>
            </a:r>
            <a:r>
              <a:rPr lang="en-GB" dirty="0">
                <a:solidFill>
                  <a:srgbClr val="262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64646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en-GB" dirty="0">
                <a:solidFill>
                  <a:srgbClr val="262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9825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dirty="0">
                <a:solidFill>
                  <a:srgbClr val="262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894A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369.40</a:t>
            </a:r>
            <a:r>
              <a:rPr lang="en-GB" dirty="0">
                <a:solidFill>
                  <a:srgbClr val="262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94A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371.07</a:t>
            </a:r>
            <a:r>
              <a:rPr lang="en-GB" dirty="0">
                <a:solidFill>
                  <a:srgbClr val="262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94A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373.17</a:t>
            </a:r>
            <a:r>
              <a:rPr lang="en-GB" dirty="0">
                <a:solidFill>
                  <a:srgbClr val="262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94A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375.78</a:t>
            </a:r>
            <a:r>
              <a:rPr lang="en-GB" dirty="0">
                <a:solidFill>
                  <a:srgbClr val="262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94A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377.52</a:t>
            </a:r>
            <a:r>
              <a:rPr lang="en-GB" dirty="0">
                <a:solidFill>
                  <a:srgbClr val="262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94A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379.76</a:t>
            </a:r>
            <a:r>
              <a:rPr lang="en-GB" dirty="0">
                <a:solidFill>
                  <a:srgbClr val="262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94A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381.85</a:t>
            </a:r>
            <a:r>
              <a:rPr lang="en-GB" dirty="0">
                <a:solidFill>
                  <a:srgbClr val="262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94A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383.71</a:t>
            </a:r>
            <a:r>
              <a:rPr lang="en-GB" dirty="0">
                <a:solidFill>
                  <a:srgbClr val="262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94A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385.57</a:t>
            </a:r>
            <a:r>
              <a:rPr lang="en-GB" dirty="0">
                <a:solidFill>
                  <a:srgbClr val="262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94A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384.78</a:t>
            </a:r>
            <a:r>
              <a:rPr lang="en-GB" dirty="0">
                <a:solidFill>
                  <a:srgbClr val="262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lvl="1"/>
            <a:r>
              <a:rPr lang="en-GB" dirty="0">
                <a:solidFill>
                  <a:srgbClr val="65288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dirty="0">
                <a:solidFill>
                  <a:srgbClr val="262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64646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en-GB" dirty="0">
                <a:solidFill>
                  <a:srgbClr val="262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64646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894A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2000</a:t>
            </a:r>
            <a:r>
              <a:rPr lang="en-GB" dirty="0">
                <a:solidFill>
                  <a:srgbClr val="3B51B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GB" dirty="0">
                <a:solidFill>
                  <a:srgbClr val="894A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2009</a:t>
            </a:r>
            <a:r>
              <a:rPr lang="en-GB" dirty="0">
                <a:solidFill>
                  <a:srgbClr val="64646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lvl="1"/>
            <a:r>
              <a:rPr lang="en-GB" dirty="0">
                <a:solidFill>
                  <a:srgbClr val="65288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co2</a:t>
            </a:r>
            <a:r>
              <a:rPr lang="en-GB" dirty="0">
                <a:solidFill>
                  <a:srgbClr val="64646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894A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dirty="0">
                <a:solidFill>
                  <a:srgbClr val="64646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dirty="0">
                <a:solidFill>
                  <a:srgbClr val="26262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i="1" dirty="0">
                <a:solidFill>
                  <a:srgbClr val="9A9A9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get the second value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4802438"/>
            <a:ext cx="81534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nrow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ncol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74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matrix with 6 rows and 3 columns containing the numbers 1 through 18</a:t>
            </a:r>
          </a:p>
          <a:p>
            <a:r>
              <a:rPr lang="en-US" dirty="0"/>
              <a:t>What's the difference between?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7A4B8A-43F5-684C-B18F-1B1ABE167044}"/>
              </a:ext>
            </a:extLst>
          </p:cNvPr>
          <p:cNvSpPr/>
          <p:nvPr/>
        </p:nvSpPr>
        <p:spPr>
          <a:xfrm>
            <a:off x="762000" y="3352800"/>
            <a:ext cx="81534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nrow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ncol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4B69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nrow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ncol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3, </a:t>
            </a:r>
            <a:r>
              <a:rPr lang="en-US" dirty="0" err="1">
                <a:solidFill>
                  <a:srgbClr val="9C5D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byrow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T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5044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</a:t>
            </a:r>
          </a:p>
          <a:p>
            <a:pPr lvl="1"/>
            <a:r>
              <a:rPr lang="en-US" dirty="0"/>
              <a:t>Extends a matrix beyond two dimensions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Data frame</a:t>
            </a:r>
          </a:p>
          <a:p>
            <a:pPr lvl="1"/>
            <a:r>
              <a:rPr lang="en-US" dirty="0"/>
              <a:t>Same as a relational table</a:t>
            </a:r>
          </a:p>
          <a:p>
            <a:pPr lvl="1"/>
            <a:r>
              <a:rPr lang="en-US" dirty="0"/>
              <a:t>Columns can have different data types</a:t>
            </a:r>
          </a:p>
          <a:p>
            <a:pPr lvl="1"/>
            <a:r>
              <a:rPr lang="en-US" dirty="0"/>
              <a:t>Typically, read a file to create a data frame</a:t>
            </a:r>
          </a:p>
        </p:txBody>
      </p:sp>
      <p:sp>
        <p:nvSpPr>
          <p:cNvPr id="6" name="Rectangle 5"/>
          <p:cNvSpPr/>
          <p:nvPr/>
        </p:nvSpPr>
        <p:spPr>
          <a:xfrm>
            <a:off x="676275" y="2514600"/>
            <a:ext cx="80772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7A3E9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77777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dirty="0">
                <a:solidFill>
                  <a:srgbClr val="AA373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9C5D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solidFill>
                  <a:srgbClr val="4B69C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sz="1400" dirty="0">
                <a:solidFill>
                  <a:srgbClr val="9C5D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24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b="1" dirty="0">
                <a:solidFill>
                  <a:srgbClr val="AA373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9C5D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9C5D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9C5D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1400" dirty="0">
                <a:solidFill>
                  <a:srgbClr val="7A3E9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solidFill>
                  <a:srgbClr val="77777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dirty="0">
                <a:solidFill>
                  <a:srgbClr val="9C5D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9C5D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9C5D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solidFill>
                  <a:srgbClr val="77777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1400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6275" y="4495800"/>
            <a:ext cx="8153400" cy="16004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7A3E9D"/>
                </a:solidFill>
                <a:latin typeface="Courier New" panose="02070309020205020404" pitchFamily="49" charset="0"/>
              </a:rPr>
              <a:t>gender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777777"/>
                </a:solidFill>
                <a:latin typeface="Courier New" panose="02070309020205020404" pitchFamily="49" charset="0"/>
              </a:rPr>
              <a:t>&lt;-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AA3731"/>
                </a:solidFill>
                <a:latin typeface="Courier New" panose="02070309020205020404" pitchFamily="49" charset="0"/>
              </a:rPr>
              <a:t>c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448C27"/>
                </a:solidFill>
                <a:latin typeface="Courier New" panose="02070309020205020404" pitchFamily="49" charset="0"/>
              </a:rPr>
              <a:t>m</a:t>
            </a:r>
            <a:r>
              <a:rPr lang="en-US" sz="1400" dirty="0" err="1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333333"/>
                </a:solidFill>
                <a:latin typeface="Courier New" panose="02070309020205020404" pitchFamily="49" charset="0"/>
              </a:rPr>
              <a:t>,</a:t>
            </a:r>
            <a:r>
              <a:rPr lang="en-US" sz="1400" dirty="0" err="1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448C27"/>
                </a:solidFill>
                <a:latin typeface="Courier New" panose="02070309020205020404" pitchFamily="49" charset="0"/>
              </a:rPr>
              <a:t>f</a:t>
            </a:r>
            <a:r>
              <a:rPr lang="en-US" sz="1400" dirty="0" err="1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333333"/>
                </a:solidFill>
                <a:latin typeface="Courier New" panose="02070309020205020404" pitchFamily="49" charset="0"/>
              </a:rPr>
              <a:t>,</a:t>
            </a:r>
            <a:r>
              <a:rPr lang="en-US" sz="1400" dirty="0" err="1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400" dirty="0" err="1">
                <a:solidFill>
                  <a:srgbClr val="448C27"/>
                </a:solidFill>
                <a:latin typeface="Courier New" panose="02070309020205020404" pitchFamily="49" charset="0"/>
              </a:rPr>
              <a:t>f</a:t>
            </a:r>
            <a:r>
              <a:rPr lang="en-US" sz="14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400" dirty="0">
                <a:solidFill>
                  <a:srgbClr val="7A3E9D"/>
                </a:solidFill>
                <a:latin typeface="Courier New" panose="02070309020205020404" pitchFamily="49" charset="0"/>
              </a:rPr>
              <a:t>age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777777"/>
                </a:solidFill>
                <a:latin typeface="Courier New" panose="02070309020205020404" pitchFamily="49" charset="0"/>
              </a:rPr>
              <a:t>&lt;-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AA3731"/>
                </a:solidFill>
                <a:latin typeface="Courier New" panose="02070309020205020404" pitchFamily="49" charset="0"/>
              </a:rPr>
              <a:t>c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9C5D27"/>
                </a:solidFill>
                <a:latin typeface="Courier New" panose="02070309020205020404" pitchFamily="49" charset="0"/>
              </a:rPr>
              <a:t>5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9C5D27"/>
                </a:solidFill>
                <a:latin typeface="Courier New" panose="02070309020205020404" pitchFamily="49" charset="0"/>
              </a:rPr>
              <a:t>8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9C5D27"/>
                </a:solidFill>
                <a:latin typeface="Courier New" panose="02070309020205020404" pitchFamily="49" charset="0"/>
              </a:rPr>
              <a:t>3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400" dirty="0">
                <a:solidFill>
                  <a:srgbClr val="7A3E9D"/>
                </a:solidFill>
                <a:latin typeface="Courier New" panose="02070309020205020404" pitchFamily="49" charset="0"/>
              </a:rPr>
              <a:t>df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777777"/>
                </a:solidFill>
                <a:latin typeface="Courier New" panose="02070309020205020404" pitchFamily="49" charset="0"/>
              </a:rPr>
              <a:t>&lt;-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  </a:t>
            </a:r>
            <a:r>
              <a:rPr lang="en-US" sz="1400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data.frame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7A3E9D"/>
                </a:solidFill>
                <a:latin typeface="Courier New" panose="02070309020205020404" pitchFamily="49" charset="0"/>
              </a:rPr>
              <a:t>gender</a:t>
            </a:r>
            <a:r>
              <a:rPr lang="en-US" sz="1400" dirty="0" err="1">
                <a:solidFill>
                  <a:srgbClr val="333333"/>
                </a:solidFill>
                <a:latin typeface="Courier New" panose="02070309020205020404" pitchFamily="49" charset="0"/>
              </a:rPr>
              <a:t>,</a:t>
            </a:r>
            <a:r>
              <a:rPr lang="en-US" sz="1400" dirty="0" err="1">
                <a:solidFill>
                  <a:srgbClr val="7A3E9D"/>
                </a:solidFill>
                <a:latin typeface="Courier New" panose="02070309020205020404" pitchFamily="49" charset="0"/>
              </a:rPr>
              <a:t>age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400" dirty="0">
                <a:solidFill>
                  <a:srgbClr val="7A3E9D"/>
                </a:solidFill>
                <a:latin typeface="Courier New" panose="02070309020205020404" pitchFamily="49" charset="0"/>
              </a:rPr>
              <a:t>df</a:t>
            </a:r>
            <a:endParaRPr lang="en-US" sz="14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7A3E9D"/>
                </a:solidFill>
                <a:latin typeface="Courier New" panose="02070309020205020404" pitchFamily="49" charset="0"/>
              </a:rPr>
              <a:t>df</a:t>
            </a:r>
            <a:r>
              <a:rPr lang="en-US" sz="1400" dirty="0">
                <a:solidFill>
                  <a:srgbClr val="777777"/>
                </a:solidFill>
                <a:latin typeface="Courier New" panose="02070309020205020404" pitchFamily="49" charset="0"/>
              </a:rPr>
              <a:t>[</a:t>
            </a:r>
            <a:r>
              <a:rPr lang="en-US" sz="1400" dirty="0">
                <a:solidFill>
                  <a:srgbClr val="9C5D27"/>
                </a:solidFill>
                <a:latin typeface="Courier New" panose="02070309020205020404" pitchFamily="49" charset="0"/>
              </a:rPr>
              <a:t>1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9C5D27"/>
                </a:solidFill>
                <a:latin typeface="Courier New" panose="02070309020205020404" pitchFamily="49" charset="0"/>
              </a:rPr>
              <a:t>2</a:t>
            </a:r>
            <a:r>
              <a:rPr lang="en-US" sz="1400" dirty="0">
                <a:solidFill>
                  <a:srgbClr val="777777"/>
                </a:solidFill>
                <a:latin typeface="Courier New" panose="02070309020205020404" pitchFamily="49" charset="0"/>
              </a:rPr>
              <a:t>]</a:t>
            </a:r>
            <a:endParaRPr lang="en-US" sz="14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7A3E9D"/>
                </a:solidFill>
                <a:latin typeface="Courier New" panose="02070309020205020404" pitchFamily="49" charset="0"/>
              </a:rPr>
              <a:t>df</a:t>
            </a:r>
            <a:r>
              <a:rPr lang="en-US" sz="1400" dirty="0">
                <a:solidFill>
                  <a:srgbClr val="777777"/>
                </a:solidFill>
                <a:latin typeface="Courier New" panose="02070309020205020404" pitchFamily="49" charset="0"/>
              </a:rPr>
              <a:t>[</a:t>
            </a:r>
            <a:r>
              <a:rPr lang="en-US" sz="1400" dirty="0">
                <a:solidFill>
                  <a:srgbClr val="9C5D27"/>
                </a:solidFill>
                <a:latin typeface="Courier New" panose="02070309020205020404" pitchFamily="49" charset="0"/>
              </a:rPr>
              <a:t>1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777777"/>
                </a:solidFill>
                <a:latin typeface="Courier New" panose="02070309020205020404" pitchFamily="49" charset="0"/>
              </a:rPr>
              <a:t>]</a:t>
            </a:r>
            <a:endParaRPr lang="en-US" sz="14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7A3E9D"/>
                </a:solidFill>
                <a:latin typeface="Courier New" panose="02070309020205020404" pitchFamily="49" charset="0"/>
              </a:rPr>
              <a:t>df</a:t>
            </a:r>
            <a:r>
              <a:rPr lang="en-US" sz="1400" dirty="0">
                <a:solidFill>
                  <a:srgbClr val="777777"/>
                </a:solidFill>
                <a:latin typeface="Courier New" panose="02070309020205020404" pitchFamily="49" charset="0"/>
              </a:rPr>
              <a:t>[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,</a:t>
            </a:r>
            <a:r>
              <a:rPr lang="en-US" sz="1400" dirty="0">
                <a:solidFill>
                  <a:srgbClr val="9C5D27"/>
                </a:solidFill>
                <a:latin typeface="Courier New" panose="02070309020205020404" pitchFamily="49" charset="0"/>
              </a:rPr>
              <a:t>2</a:t>
            </a:r>
            <a:r>
              <a:rPr lang="en-US" sz="1400" dirty="0">
                <a:solidFill>
                  <a:srgbClr val="777777"/>
                </a:solidFill>
                <a:latin typeface="Courier New" panose="02070309020205020404" pitchFamily="49" charset="0"/>
              </a:rPr>
              <a:t>]</a:t>
            </a:r>
            <a:endParaRPr lang="en-US" sz="14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24734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Tibble</a:t>
            </a:r>
          </a:p>
          <a:p>
            <a:pPr lvl="1"/>
            <a:r>
              <a:rPr lang="en-US" dirty="0"/>
              <a:t>A rethinking of data frames</a:t>
            </a:r>
          </a:p>
          <a:p>
            <a:pPr lvl="1"/>
            <a:r>
              <a:rPr lang="en-US" dirty="0"/>
              <a:t>Tibbles have a </a:t>
            </a:r>
            <a:r>
              <a:rPr lang="en-US" i="1" dirty="0"/>
              <a:t>nice</a:t>
            </a:r>
            <a:r>
              <a:rPr lang="en-US" dirty="0"/>
              <a:t> printing method that show only the first 10 rows and all the columns that fit on the screen</a:t>
            </a:r>
          </a:p>
          <a:p>
            <a:pPr lvl="1"/>
            <a:r>
              <a:rPr lang="en-US" dirty="0"/>
              <a:t>When printed, the data type of each column is specified</a:t>
            </a:r>
          </a:p>
        </p:txBody>
      </p:sp>
      <p:sp>
        <p:nvSpPr>
          <p:cNvPr id="8" name="Rectangle 7"/>
          <p:cNvSpPr/>
          <p:nvPr/>
        </p:nvSpPr>
        <p:spPr>
          <a:xfrm>
            <a:off x="628650" y="3657600"/>
            <a:ext cx="81534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AA3731"/>
                </a:solidFill>
                <a:latin typeface="Courier New" panose="02070309020205020404" pitchFamily="49" charset="0"/>
              </a:rPr>
              <a:t>library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A3E9D"/>
                </a:solidFill>
                <a:latin typeface="Courier New" panose="02070309020205020404" pitchFamily="49" charset="0"/>
              </a:rPr>
              <a:t>tibble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7A3E9D"/>
                </a:solidFill>
                <a:latin typeface="Courier New" panose="02070309020205020404" pitchFamily="49" charset="0"/>
              </a:rPr>
              <a:t>gender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&lt;-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AA3731"/>
                </a:solidFill>
                <a:latin typeface="Courier New" panose="02070309020205020404" pitchFamily="49" charset="0"/>
              </a:rPr>
              <a:t>c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448C27"/>
                </a:solidFill>
                <a:latin typeface="Courier New" panose="02070309020205020404" pitchFamily="49" charset="0"/>
              </a:rPr>
              <a:t>m</a:t>
            </a:r>
            <a:r>
              <a:rPr lang="en-US" sz="1600" dirty="0" err="1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333333"/>
                </a:solidFill>
                <a:latin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448C27"/>
                </a:solidFill>
                <a:latin typeface="Courier New" panose="02070309020205020404" pitchFamily="49" charset="0"/>
              </a:rPr>
              <a:t>f</a:t>
            </a:r>
            <a:r>
              <a:rPr lang="en-US" sz="1600" dirty="0" err="1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333333"/>
                </a:solidFill>
                <a:latin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448C27"/>
                </a:solidFill>
                <a:latin typeface="Courier New" panose="02070309020205020404" pitchFamily="49" charset="0"/>
              </a:rPr>
              <a:t>f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7A3E9D"/>
                </a:solidFill>
                <a:latin typeface="Courier New" panose="02070309020205020404" pitchFamily="49" charset="0"/>
              </a:rPr>
              <a:t>age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&lt;-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AA3731"/>
                </a:solidFill>
                <a:latin typeface="Courier New" panose="02070309020205020404" pitchFamily="49" charset="0"/>
              </a:rPr>
              <a:t>c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9C5D27"/>
                </a:solidFill>
                <a:latin typeface="Courier New" panose="02070309020205020404" pitchFamily="49" charset="0"/>
              </a:rPr>
              <a:t>5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9C5D27"/>
                </a:solidFill>
                <a:latin typeface="Courier New" panose="02070309020205020404" pitchFamily="49" charset="0"/>
              </a:rPr>
              <a:t>8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9C5D27"/>
                </a:solidFill>
                <a:latin typeface="Courier New" panose="02070309020205020404" pitchFamily="49" charset="0"/>
              </a:rPr>
              <a:t>3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600" dirty="0" err="1">
                <a:solidFill>
                  <a:srgbClr val="7A3E9D"/>
                </a:solidFill>
                <a:latin typeface="Courier New" panose="02070309020205020404" pitchFamily="49" charset="0"/>
              </a:rPr>
              <a:t>dft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&lt;-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7A3E9D"/>
                </a:solidFill>
                <a:latin typeface="Courier New" panose="02070309020205020404" pitchFamily="49" charset="0"/>
              </a:rPr>
              <a:t>tibble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A3E9D"/>
                </a:solidFill>
                <a:latin typeface="Courier New" panose="02070309020205020404" pitchFamily="49" charset="0"/>
              </a:rPr>
              <a:t>gender</a:t>
            </a:r>
            <a:r>
              <a:rPr lang="en-US" sz="1600" dirty="0" err="1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A3E9D"/>
                </a:solidFill>
                <a:latin typeface="Courier New" panose="02070309020205020404" pitchFamily="49" charset="0"/>
              </a:rPr>
              <a:t>age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600" i="1" dirty="0">
                <a:solidFill>
                  <a:srgbClr val="AAAAAA"/>
                </a:solidFill>
                <a:latin typeface="Courier New" panose="02070309020205020404" pitchFamily="49" charset="0"/>
              </a:rPr>
              <a:t># creates to tibble</a:t>
            </a:r>
            <a:endParaRPr lang="en-US" sz="16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7A3E9D"/>
                </a:solidFill>
                <a:latin typeface="Courier New" panose="02070309020205020404" pitchFamily="49" charset="0"/>
              </a:rPr>
              <a:t>dft</a:t>
            </a:r>
            <a:endParaRPr lang="en-US" sz="1600" dirty="0">
              <a:solidFill>
                <a:srgbClr val="333333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98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</a:t>
            </a:r>
          </a:p>
          <a:p>
            <a:pPr lvl="1"/>
            <a:r>
              <a:rPr lang="en-US" dirty="0"/>
              <a:t>An ordered collection of objects</a:t>
            </a:r>
          </a:p>
          <a:p>
            <a:pPr lvl="1"/>
            <a:r>
              <a:rPr lang="en-US" dirty="0"/>
              <a:t>Can store a variety of objects under one name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3276600"/>
            <a:ext cx="81534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l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&lt;-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list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co2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m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df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l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[[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]]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# list 3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l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[[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]][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2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]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i="1" dirty="0">
                <a:solidFill>
                  <a:srgbClr val="AAAAAA"/>
                </a:solidFill>
                <a:latin typeface="Courier New" panose="02070309020205020404" pitchFamily="49" charset="0"/>
              </a:rPr>
              <a:t># second element of list 1</a:t>
            </a:r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33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operations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783782"/>
              </p:ext>
            </p:extLst>
          </p:nvPr>
        </p:nvGraphicFramePr>
        <p:xfrm>
          <a:off x="628650" y="1828800"/>
          <a:ext cx="2819400" cy="16002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400" dirty="0"/>
                        <a:t>Logical</a:t>
                      </a:r>
                      <a:r>
                        <a:rPr lang="en-US" sz="1400" baseline="0" dirty="0"/>
                        <a:t> operator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Symbol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1400" dirty="0"/>
                        <a:t>EQUAL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==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1400" dirty="0"/>
                        <a:t>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&amp;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1400" dirty="0"/>
                        <a:t>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|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1400" dirty="0"/>
                        <a:t>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439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Anything that can be assigned to a variable</a:t>
            </a:r>
          </a:p>
          <a:p>
            <a:pPr lvl="1"/>
            <a:r>
              <a:rPr lang="en-US" dirty="0"/>
              <a:t>Constant</a:t>
            </a:r>
          </a:p>
          <a:p>
            <a:pPr lvl="1"/>
            <a:r>
              <a:rPr lang="en-US" dirty="0"/>
              <a:t>Data structure</a:t>
            </a:r>
          </a:p>
          <a:p>
            <a:pPr lvl="1"/>
            <a:r>
              <a:rPr lang="en-US" dirty="0"/>
              <a:t>Function</a:t>
            </a:r>
          </a:p>
          <a:p>
            <a:pPr lvl="1"/>
            <a:r>
              <a:rPr lang="en-US" dirty="0"/>
              <a:t>Graph</a:t>
            </a:r>
          </a:p>
          <a:p>
            <a:pPr lvl="1"/>
            <a:r>
              <a:rPr lang="en-US" dirty="0"/>
              <a:t>Time series</a:t>
            </a:r>
          </a:p>
          <a:p>
            <a:pPr lvl="1"/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1933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 anchor="ctr"/>
          <a:lstStyle/>
          <a:p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133600"/>
            <a:ext cx="7769225" cy="4113213"/>
          </a:xfrm>
          <a:noFill/>
          <a:ln/>
        </p:spPr>
        <p:txBody>
          <a:bodyPr lIns="90487" tIns="44450" rIns="90487" bIns="44450"/>
          <a:lstStyle/>
          <a:p>
            <a:r>
              <a:rPr lang="en-US" dirty="0">
                <a:hlinkClick r:id="rId3"/>
              </a:rPr>
              <a:t>R</a:t>
            </a:r>
            <a:r>
              <a:rPr lang="en-US" dirty="0"/>
              <a:t> is a free software environment for statistical computing and graphics</a:t>
            </a:r>
          </a:p>
          <a:p>
            <a:r>
              <a:rPr lang="en-US" dirty="0"/>
              <a:t>Object-oriented</a:t>
            </a:r>
          </a:p>
          <a:p>
            <a:r>
              <a:rPr lang="en-US" dirty="0"/>
              <a:t>It runs on a wide variety of platforms</a:t>
            </a:r>
          </a:p>
          <a:p>
            <a:r>
              <a:rPr lang="en-US" dirty="0"/>
              <a:t>Highly extensible</a:t>
            </a:r>
          </a:p>
          <a:p>
            <a:r>
              <a:rPr lang="en-US" dirty="0"/>
              <a:t>Command line and GUI</a:t>
            </a:r>
          </a:p>
          <a:p>
            <a:pPr lvl="1"/>
            <a:r>
              <a:rPr lang="en-US" dirty="0"/>
              <a:t>Conflict between extensible and GUI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64345"/>
            <a:ext cx="1270000" cy="965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  <a:p>
            <a:pPr lvl="1"/>
            <a:r>
              <a:rPr lang="en-US" dirty="0"/>
              <a:t>Nominal</a:t>
            </a:r>
          </a:p>
          <a:p>
            <a:r>
              <a:rPr lang="en-US" dirty="0"/>
              <a:t>Sorting or ranking</a:t>
            </a:r>
          </a:p>
          <a:p>
            <a:pPr lvl="1"/>
            <a:r>
              <a:rPr lang="en-US" dirty="0"/>
              <a:t>Ordinal</a:t>
            </a:r>
          </a:p>
          <a:p>
            <a:r>
              <a:rPr lang="en-US" dirty="0"/>
              <a:t>Measurement</a:t>
            </a:r>
          </a:p>
          <a:p>
            <a:pPr lvl="1"/>
            <a:r>
              <a:rPr lang="en-US" dirty="0"/>
              <a:t>Interval</a:t>
            </a:r>
          </a:p>
          <a:p>
            <a:pPr lvl="1"/>
            <a:r>
              <a:rPr lang="en-US" dirty="0"/>
              <a:t>Ratio</a:t>
            </a:r>
          </a:p>
          <a:p>
            <a:pPr lvl="2"/>
            <a:r>
              <a:rPr lang="en-US" dirty="0"/>
              <a:t>The zero point means none of the variable</a:t>
            </a:r>
          </a:p>
          <a:p>
            <a:pPr lvl="2"/>
            <a:r>
              <a:rPr lang="en-US" dirty="0"/>
              <a:t>Kelvin vs Celsius for temperature</a:t>
            </a:r>
          </a:p>
        </p:txBody>
      </p:sp>
    </p:spTree>
    <p:extLst>
      <p:ext uri="{BB962C8B-B14F-4D97-AF65-F5344CB8AC3E}">
        <p14:creationId xmlns:p14="http://schemas.microsoft.com/office/powerpoint/2010/main" val="392271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Nominal and ordinal data are factors</a:t>
            </a:r>
          </a:p>
          <a:p>
            <a:pPr lvl="1"/>
            <a:r>
              <a:rPr lang="en-US" sz="2400" dirty="0"/>
              <a:t>Data frames</a:t>
            </a:r>
          </a:p>
          <a:p>
            <a:pPr lvl="2"/>
            <a:r>
              <a:rPr lang="en-US" sz="2000" dirty="0"/>
              <a:t>By default, strings are treated as factors</a:t>
            </a:r>
          </a:p>
          <a:p>
            <a:pPr lvl="1"/>
            <a:r>
              <a:rPr lang="en-US" sz="2400" dirty="0"/>
              <a:t>Tibble</a:t>
            </a:r>
          </a:p>
          <a:p>
            <a:pPr lvl="2"/>
            <a:r>
              <a:rPr lang="en-US" sz="2000" dirty="0"/>
              <a:t>Strings remain strings</a:t>
            </a:r>
          </a:p>
          <a:p>
            <a:r>
              <a:rPr lang="en-US" sz="2800" dirty="0"/>
              <a:t>Determine how data are analyzed and presented</a:t>
            </a:r>
          </a:p>
          <a:p>
            <a:r>
              <a:rPr lang="en-US" sz="2800" dirty="0"/>
              <a:t>Failure to realize a column contains a factor, can cause confusion</a:t>
            </a:r>
          </a:p>
          <a:p>
            <a:pPr lvl="1"/>
            <a:r>
              <a:rPr lang="en-US" sz="2400" dirty="0"/>
              <a:t>Convert to a tibble</a:t>
            </a:r>
          </a:p>
        </p:txBody>
      </p:sp>
    </p:spTree>
    <p:extLst>
      <p:ext uri="{BB962C8B-B14F-4D97-AF65-F5344CB8AC3E}">
        <p14:creationId xmlns:p14="http://schemas.microsoft.com/office/powerpoint/2010/main" val="3626826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Missing values are indicated by NA (not available)</a:t>
            </a:r>
          </a:p>
          <a:p>
            <a:r>
              <a:rPr lang="en-US" dirty="0"/>
              <a:t>Arithmetic expressions and functions containing missing values generate missing values</a:t>
            </a:r>
          </a:p>
          <a:p>
            <a:endParaRPr lang="en-US" dirty="0"/>
          </a:p>
          <a:p>
            <a:r>
              <a:rPr lang="en-US" dirty="0"/>
              <a:t>Use the </a:t>
            </a:r>
            <a:r>
              <a:rPr lang="en-US" dirty="0" err="1"/>
              <a:t>na.rm</a:t>
            </a:r>
            <a:r>
              <a:rPr lang="en-US" dirty="0"/>
              <a:t>=T option to exclude missing values from calculations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4001294"/>
            <a:ext cx="321754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</a:rPr>
              <a:t>sum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</a:rPr>
              <a:t>c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NA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2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))</a:t>
            </a:r>
          </a:p>
          <a:p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</a:rPr>
              <a:t>sum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</a:rPr>
              <a:t>c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1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NA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2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),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na.rm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T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)</a:t>
            </a:r>
          </a:p>
          <a:p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597895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333333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210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Missing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remove rows with </a:t>
            </a:r>
            <a:r>
              <a:rPr lang="en-US"/>
              <a:t>missing values by </a:t>
            </a:r>
            <a:r>
              <a:rPr lang="en-US" dirty="0"/>
              <a:t>using </a:t>
            </a:r>
            <a:r>
              <a:rPr lang="en-US" dirty="0" err="1"/>
              <a:t>na.omit</a:t>
            </a:r>
            <a:r>
              <a:rPr lang="en-US" dirty="0"/>
              <a:t>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2644170"/>
            <a:ext cx="5530681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gender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&lt;-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</a:rPr>
              <a:t>c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448C27"/>
                </a:solidFill>
                <a:latin typeface="Courier New" panose="02070309020205020404" pitchFamily="49" charset="0"/>
              </a:rPr>
              <a:t>m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</a:rPr>
              <a:t>,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448C27"/>
                </a:solidFill>
                <a:latin typeface="Courier New" panose="02070309020205020404" pitchFamily="49" charset="0"/>
              </a:rPr>
              <a:t>f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</a:rPr>
              <a:t>,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448C27"/>
                </a:solidFill>
                <a:latin typeface="Courier New" panose="02070309020205020404" pitchFamily="49" charset="0"/>
              </a:rPr>
              <a:t>f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</a:rPr>
              <a:t>,</a:t>
            </a:r>
            <a:r>
              <a:rPr lang="en-US" dirty="0" err="1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dirty="0" err="1">
                <a:solidFill>
                  <a:srgbClr val="448C27"/>
                </a:solidFill>
                <a:latin typeface="Courier New" panose="02070309020205020404" pitchFamily="49" charset="0"/>
              </a:rPr>
              <a:t>f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age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&lt;-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AA3731"/>
                </a:solidFill>
                <a:latin typeface="Courier New" panose="02070309020205020404" pitchFamily="49" charset="0"/>
              </a:rPr>
              <a:t>c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5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8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3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9C5D27"/>
                </a:solidFill>
                <a:latin typeface="Courier New" panose="02070309020205020404" pitchFamily="49" charset="0"/>
              </a:rPr>
              <a:t>NA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df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&lt;-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data.frame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gender</a:t>
            </a:r>
            <a:r>
              <a:rPr lang="en-US" dirty="0" err="1">
                <a:solidFill>
                  <a:srgbClr val="333333"/>
                </a:solidFill>
                <a:latin typeface="Courier New" panose="02070309020205020404" pitchFamily="49" charset="0"/>
              </a:rPr>
              <a:t>,</a:t>
            </a:r>
            <a:r>
              <a:rPr lang="en-US" dirty="0" err="1">
                <a:solidFill>
                  <a:srgbClr val="7A3E9D"/>
                </a:solidFill>
                <a:latin typeface="Courier New" panose="02070309020205020404" pitchFamily="49" charset="0"/>
              </a:rPr>
              <a:t>age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df2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777777"/>
                </a:solidFill>
                <a:latin typeface="Courier New" panose="02070309020205020404" pitchFamily="49" charset="0"/>
              </a:rPr>
              <a:t>&lt;-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na.omit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7A3E9D"/>
                </a:solidFill>
                <a:latin typeface="Courier New" panose="02070309020205020404" pitchFamily="49" charset="0"/>
              </a:rPr>
              <a:t>df</a:t>
            </a:r>
            <a:r>
              <a:rPr lang="en-US" dirty="0">
                <a:solidFill>
                  <a:srgbClr val="333333"/>
                </a:solidFill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5329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the package measurements and use one of its functions to do the following conversions:</a:t>
            </a:r>
          </a:p>
          <a:p>
            <a:pPr lvl="1"/>
            <a:r>
              <a:rPr lang="en-US" dirty="0"/>
              <a:t>100ºF to ºC</a:t>
            </a:r>
          </a:p>
          <a:p>
            <a:pPr lvl="1"/>
            <a:r>
              <a:rPr lang="en-US" dirty="0"/>
              <a:t>100 meters to feet</a:t>
            </a:r>
          </a:p>
        </p:txBody>
      </p:sp>
    </p:spTree>
    <p:extLst>
      <p:ext uri="{BB962C8B-B14F-4D97-AF65-F5344CB8AC3E}">
        <p14:creationId xmlns:p14="http://schemas.microsoft.com/office/powerpoint/2010/main" val="1043706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 a notebook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769225" cy="4113212"/>
          </a:xfrm>
        </p:spPr>
        <p:txBody>
          <a:bodyPr/>
          <a:lstStyle/>
          <a:p>
            <a:r>
              <a:rPr lang="en-US" dirty="0"/>
              <a:t>New File &gt; R Notebook </a:t>
            </a:r>
          </a:p>
          <a:p>
            <a:r>
              <a:rPr lang="en-US" dirty="0"/>
              <a:t>Use Markdown to create a report with embedded R code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3"/>
              </a:rPr>
              <a:t>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83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 can read a wide variety of input formats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Excel spreadsheet</a:t>
            </a:r>
          </a:p>
          <a:p>
            <a:pPr lvl="1"/>
            <a:r>
              <a:rPr lang="en-US" dirty="0"/>
              <a:t>Statistical package formats (e.g., SAS)</a:t>
            </a:r>
          </a:p>
          <a:p>
            <a:pPr lvl="1"/>
            <a:r>
              <a:rPr lang="en-US" dirty="0"/>
              <a:t>DBMS</a:t>
            </a:r>
          </a:p>
        </p:txBody>
      </p:sp>
    </p:spTree>
    <p:extLst>
      <p:ext uri="{BB962C8B-B14F-4D97-AF65-F5344CB8AC3E}">
        <p14:creationId xmlns:p14="http://schemas.microsoft.com/office/powerpoint/2010/main" val="2578954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 local text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with RStudio installed on your computer</a:t>
            </a:r>
          </a:p>
          <a:p>
            <a:r>
              <a:rPr lang="en-US" dirty="0"/>
              <a:t>Delimited text file, such as CSV</a:t>
            </a:r>
          </a:p>
          <a:p>
            <a:r>
              <a:rPr lang="en-US" dirty="0" err="1"/>
              <a:t>readr</a:t>
            </a:r>
            <a:r>
              <a:rPr lang="en-US" dirty="0"/>
              <a:t> functions create a tibble</a:t>
            </a:r>
          </a:p>
          <a:p>
            <a:r>
              <a:rPr lang="en-US" dirty="0"/>
              <a:t>Specify as required</a:t>
            </a:r>
          </a:p>
          <a:p>
            <a:pPr lvl="1"/>
            <a:r>
              <a:rPr lang="en-US" dirty="0"/>
              <a:t>Presence of column names (</a:t>
            </a:r>
            <a:r>
              <a:rPr lang="en-US" dirty="0" err="1"/>
              <a:t>colnames</a:t>
            </a:r>
            <a:r>
              <a:rPr lang="en-US" dirty="0"/>
              <a:t> = TRUE)</a:t>
            </a:r>
          </a:p>
          <a:p>
            <a:pPr lvl="1"/>
            <a:r>
              <a:rPr lang="en-US" dirty="0"/>
              <a:t>Delimiter (</a:t>
            </a:r>
            <a:r>
              <a:rPr lang="en-US" dirty="0" err="1"/>
              <a:t>delim</a:t>
            </a:r>
            <a:r>
              <a:rPr lang="en-US" dirty="0"/>
              <a:t> = ',')</a:t>
            </a:r>
          </a:p>
        </p:txBody>
      </p:sp>
      <p:sp>
        <p:nvSpPr>
          <p:cNvPr id="4" name="Rectangle 3"/>
          <p:cNvSpPr/>
          <p:nvPr/>
        </p:nvSpPr>
        <p:spPr>
          <a:xfrm>
            <a:off x="642421" y="4376291"/>
            <a:ext cx="81534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AA3731"/>
                </a:solidFill>
                <a:latin typeface="Courier New" panose="02070309020205020404" pitchFamily="49" charset="0"/>
              </a:rPr>
              <a:t>library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A3E9D"/>
                </a:solidFill>
                <a:latin typeface="Courier New" panose="02070309020205020404" pitchFamily="49" charset="0"/>
              </a:rPr>
              <a:t>readr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600" i="1" dirty="0">
                <a:solidFill>
                  <a:srgbClr val="AAAAAA"/>
                </a:solidFill>
                <a:latin typeface="Courier New" panose="02070309020205020404" pitchFamily="49" charset="0"/>
              </a:rPr>
              <a:t># Read local</a:t>
            </a:r>
            <a:endParaRPr lang="en-US" sz="16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7A3E9D"/>
                </a:solidFill>
                <a:latin typeface="Courier New" panose="02070309020205020404" pitchFamily="49" charset="0"/>
              </a:rPr>
              <a:t>url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&lt;-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448C27"/>
                </a:solidFill>
                <a:latin typeface="Courier New" panose="02070309020205020404" pitchFamily="49" charset="0"/>
              </a:rPr>
              <a:t>~/Dropbox/Documents/data/</a:t>
            </a:r>
            <a:r>
              <a:rPr lang="en-US" sz="1600" dirty="0" err="1">
                <a:solidFill>
                  <a:srgbClr val="448C27"/>
                </a:solidFill>
                <a:latin typeface="Courier New" panose="02070309020205020404" pitchFamily="49" charset="0"/>
              </a:rPr>
              <a:t>centralparktemps.csv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endParaRPr lang="en-US" sz="16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7A3E9D"/>
                </a:solidFill>
                <a:latin typeface="Courier New" panose="02070309020205020404" pitchFamily="49" charset="0"/>
              </a:rPr>
              <a:t>t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&lt;-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7A3E9D"/>
                </a:solidFill>
                <a:latin typeface="Courier New" panose="02070309020205020404" pitchFamily="49" charset="0"/>
              </a:rPr>
              <a:t>read_delim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A3E9D"/>
                </a:solidFill>
                <a:latin typeface="Courier New" panose="02070309020205020404" pitchFamily="49" charset="0"/>
              </a:rPr>
              <a:t>url</a:t>
            </a:r>
            <a:r>
              <a:rPr lang="en-US" sz="1600" dirty="0" err="1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A3E9D"/>
                </a:solidFill>
                <a:latin typeface="Courier New" panose="02070309020205020404" pitchFamily="49" charset="0"/>
              </a:rPr>
              <a:t>delim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='</a:t>
            </a:r>
            <a:r>
              <a:rPr lang="en-US" sz="1600" dirty="0">
                <a:solidFill>
                  <a:srgbClr val="448C27"/>
                </a:solidFill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')</a:t>
            </a:r>
            <a:endParaRPr lang="en-US" sz="1600" dirty="0">
              <a:solidFill>
                <a:srgbClr val="333333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126985" y="2945955"/>
            <a:ext cx="2667000" cy="1295400"/>
          </a:xfrm>
          <a:prstGeom prst="wedgeRoundRectCallout">
            <a:avLst>
              <a:gd name="adj1" fmla="val -32679"/>
              <a:gd name="adj2" fmla="val 98030"/>
              <a:gd name="adj3" fmla="val 16667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R will not find this local file on your computer.</a:t>
            </a:r>
          </a:p>
        </p:txBody>
      </p:sp>
    </p:spTree>
    <p:extLst>
      <p:ext uri="{BB962C8B-B14F-4D97-AF65-F5344CB8AC3E}">
        <p14:creationId xmlns:p14="http://schemas.microsoft.com/office/powerpoint/2010/main" val="1978494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 remote text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 file using a URL</a:t>
            </a:r>
          </a:p>
        </p:txBody>
      </p:sp>
      <p:sp>
        <p:nvSpPr>
          <p:cNvPr id="6" name="Rectangle 5"/>
          <p:cNvSpPr/>
          <p:nvPr/>
        </p:nvSpPr>
        <p:spPr>
          <a:xfrm>
            <a:off x="628650" y="2743200"/>
            <a:ext cx="8077200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AA3731"/>
                </a:solidFill>
                <a:latin typeface="Courier New" panose="02070309020205020404" pitchFamily="49" charset="0"/>
              </a:rPr>
              <a:t>library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A3E9D"/>
                </a:solidFill>
                <a:latin typeface="Courier New" panose="02070309020205020404" pitchFamily="49" charset="0"/>
              </a:rPr>
              <a:t>readr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600" i="1" dirty="0">
                <a:solidFill>
                  <a:srgbClr val="AAAAAA"/>
                </a:solidFill>
                <a:latin typeface="Courier New" panose="02070309020205020404" pitchFamily="49" charset="0"/>
              </a:rPr>
              <a:t># Read a file with a URL</a:t>
            </a:r>
            <a:endParaRPr lang="en-US" sz="16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AAAAAA"/>
                </a:solidFill>
                <a:latin typeface="Courier New" panose="02070309020205020404" pitchFamily="49" charset="0"/>
              </a:rPr>
              <a:t># Source: https://</a:t>
            </a:r>
            <a:r>
              <a:rPr lang="en-US" sz="16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www.weather.gov</a:t>
            </a:r>
            <a:r>
              <a:rPr lang="en-US" sz="1600" i="1" dirty="0">
                <a:solidFill>
                  <a:srgbClr val="AAAAAA"/>
                </a:solidFill>
                <a:latin typeface="Courier New" panose="02070309020205020404" pitchFamily="49" charset="0"/>
              </a:rPr>
              <a:t>/media/</a:t>
            </a:r>
            <a:r>
              <a:rPr lang="en-US" sz="16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okx</a:t>
            </a:r>
            <a:r>
              <a:rPr lang="en-US" sz="1600" i="1" dirty="0">
                <a:solidFill>
                  <a:srgbClr val="AAAAAA"/>
                </a:solidFill>
                <a:latin typeface="Courier New" panose="02070309020205020404" pitchFamily="49" charset="0"/>
              </a:rPr>
              <a:t>/Climate/</a:t>
            </a:r>
            <a:r>
              <a:rPr lang="en-US" sz="16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CentralPark</a:t>
            </a:r>
            <a:r>
              <a:rPr lang="en-US" sz="1600" i="1" dirty="0">
                <a:solidFill>
                  <a:srgbClr val="AAAAAA"/>
                </a:solidFill>
                <a:latin typeface="Courier New" panose="02070309020205020404" pitchFamily="49" charset="0"/>
              </a:rPr>
              <a:t>/</a:t>
            </a:r>
            <a:r>
              <a:rPr lang="en-US" sz="16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monthlyannualtemp.pdf</a:t>
            </a:r>
            <a:endParaRPr lang="en-US" sz="16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7A3E9D"/>
                </a:solidFill>
                <a:latin typeface="Courier New" panose="02070309020205020404" pitchFamily="49" charset="0"/>
              </a:rPr>
              <a:t>url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&lt;-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'</a:t>
            </a:r>
            <a:r>
              <a:rPr lang="en-US" sz="1600" dirty="0">
                <a:solidFill>
                  <a:srgbClr val="448C27"/>
                </a:solidFill>
                <a:latin typeface="Courier New" panose="02070309020205020404" pitchFamily="49" charset="0"/>
              </a:rPr>
              <a:t>http://</a:t>
            </a:r>
            <a:r>
              <a:rPr lang="en-US" sz="1600" dirty="0" err="1">
                <a:solidFill>
                  <a:srgbClr val="448C27"/>
                </a:solidFill>
                <a:latin typeface="Courier New" panose="02070309020205020404" pitchFamily="49" charset="0"/>
              </a:rPr>
              <a:t>www.richardtwatson.com</a:t>
            </a:r>
            <a:r>
              <a:rPr lang="en-US" sz="1600" dirty="0">
                <a:solidFill>
                  <a:srgbClr val="448C27"/>
                </a:solidFill>
                <a:latin typeface="Courier New" panose="02070309020205020404" pitchFamily="49" charset="0"/>
              </a:rPr>
              <a:t>/data/</a:t>
            </a:r>
            <a:r>
              <a:rPr lang="en-US" sz="1600" dirty="0" err="1">
                <a:solidFill>
                  <a:srgbClr val="448C27"/>
                </a:solidFill>
                <a:latin typeface="Courier New" panose="02070309020205020404" pitchFamily="49" charset="0"/>
              </a:rPr>
              <a:t>centralparktemps.csv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'</a:t>
            </a:r>
            <a:endParaRPr lang="en-US" sz="16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7A3E9D"/>
                </a:solidFill>
                <a:latin typeface="Courier New" panose="02070309020205020404" pitchFamily="49" charset="0"/>
              </a:rPr>
              <a:t>t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&lt;-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7A3E9D"/>
                </a:solidFill>
                <a:latin typeface="Courier New" panose="02070309020205020404" pitchFamily="49" charset="0"/>
              </a:rPr>
              <a:t>read_delim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A3E9D"/>
                </a:solidFill>
                <a:latin typeface="Courier New" panose="02070309020205020404" pitchFamily="49" charset="0"/>
              </a:rPr>
              <a:t>url</a:t>
            </a:r>
            <a:r>
              <a:rPr lang="en-US" sz="1600" dirty="0" err="1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A3E9D"/>
                </a:solidFill>
                <a:latin typeface="Courier New" panose="02070309020205020404" pitchFamily="49" charset="0"/>
              </a:rPr>
              <a:t>delim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='</a:t>
            </a:r>
            <a:r>
              <a:rPr lang="en-US" sz="1600" dirty="0">
                <a:solidFill>
                  <a:srgbClr val="448C27"/>
                </a:solidFill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',</a:t>
            </a:r>
            <a:r>
              <a:rPr lang="en-US" sz="1600" dirty="0">
                <a:solidFill>
                  <a:srgbClr val="7A3E9D"/>
                </a:solidFill>
                <a:latin typeface="Courier New" panose="02070309020205020404" pitchFamily="49" charset="0"/>
              </a:rPr>
              <a:t> comment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'</a:t>
            </a:r>
            <a:r>
              <a:rPr lang="en-US" sz="1600" dirty="0">
                <a:solidFill>
                  <a:srgbClr val="448C27"/>
                </a:solidFill>
                <a:latin typeface="Courier New" panose="02070309020205020404" pitchFamily="49" charset="0"/>
              </a:rPr>
              <a:t>#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')</a:t>
            </a:r>
            <a:endParaRPr lang="en-US" sz="1600" dirty="0">
              <a:solidFill>
                <a:srgbClr val="333333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75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about a file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55F5B7-36F9-5E4B-BC01-17ADB85C4D11}"/>
              </a:ext>
            </a:extLst>
          </p:cNvPr>
          <p:cNvSpPr txBox="1"/>
          <p:nvPr/>
        </p:nvSpPr>
        <p:spPr>
          <a:xfrm>
            <a:off x="914400" y="3733800"/>
            <a:ext cx="8084264" cy="255454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7A3E9D"/>
                </a:solidFill>
                <a:latin typeface="Courier New" panose="02070309020205020404" pitchFamily="49" charset="0"/>
              </a:rPr>
              <a:t>url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&lt;-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'</a:t>
            </a:r>
            <a:r>
              <a:rPr lang="en-US" sz="1600" dirty="0">
                <a:solidFill>
                  <a:srgbClr val="448C27"/>
                </a:solidFill>
                <a:latin typeface="Courier New" panose="02070309020205020404" pitchFamily="49" charset="0"/>
              </a:rPr>
              <a:t>http://</a:t>
            </a:r>
            <a:r>
              <a:rPr lang="en-US" sz="1600" dirty="0" err="1">
                <a:solidFill>
                  <a:srgbClr val="448C27"/>
                </a:solidFill>
                <a:latin typeface="Courier New" panose="02070309020205020404" pitchFamily="49" charset="0"/>
              </a:rPr>
              <a:t>www.richardtwatson.com</a:t>
            </a:r>
            <a:r>
              <a:rPr lang="en-US" sz="1600" dirty="0">
                <a:solidFill>
                  <a:srgbClr val="448C27"/>
                </a:solidFill>
                <a:latin typeface="Courier New" panose="02070309020205020404" pitchFamily="49" charset="0"/>
              </a:rPr>
              <a:t>/data/</a:t>
            </a:r>
            <a:r>
              <a:rPr lang="en-US" sz="1600" dirty="0" err="1">
                <a:solidFill>
                  <a:srgbClr val="448C27"/>
                </a:solidFill>
                <a:latin typeface="Courier New" panose="02070309020205020404" pitchFamily="49" charset="0"/>
              </a:rPr>
              <a:t>centralparktemps.csv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'</a:t>
            </a:r>
            <a:endParaRPr lang="en-US" sz="16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7A3E9D"/>
                </a:solidFill>
                <a:latin typeface="Courier New" panose="02070309020205020404" pitchFamily="49" charset="0"/>
              </a:rPr>
              <a:t>t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&lt;-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7A3E9D"/>
                </a:solidFill>
                <a:latin typeface="Courier New" panose="02070309020205020404" pitchFamily="49" charset="0"/>
              </a:rPr>
              <a:t>read_delim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7A3E9D"/>
                </a:solidFill>
                <a:latin typeface="Courier New" panose="02070309020205020404" pitchFamily="49" charset="0"/>
              </a:rPr>
              <a:t>url</a:t>
            </a:r>
            <a:r>
              <a:rPr lang="en-US" sz="1600" dirty="0" err="1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7A3E9D"/>
                </a:solidFill>
                <a:latin typeface="Courier New" panose="02070309020205020404" pitchFamily="49" charset="0"/>
              </a:rPr>
              <a:t>delim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='</a:t>
            </a:r>
            <a:r>
              <a:rPr lang="en-US" sz="1600" dirty="0">
                <a:solidFill>
                  <a:srgbClr val="448C27"/>
                </a:solidFill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')</a:t>
            </a:r>
            <a:endParaRPr lang="en-US" sz="16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7A3E9D"/>
                </a:solidFill>
                <a:latin typeface="Courier New" panose="02070309020205020404" pitchFamily="49" charset="0"/>
              </a:rPr>
              <a:t>t</a:t>
            </a:r>
            <a:endParaRPr lang="en-US" sz="16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AA3731"/>
                </a:solidFill>
                <a:latin typeface="Courier New" panose="02070309020205020404" pitchFamily="49" charset="0"/>
              </a:rPr>
              <a:t>summary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A3E9D"/>
                </a:solidFill>
                <a:latin typeface="Courier New" panose="02070309020205020404" pitchFamily="49" charset="0"/>
              </a:rPr>
              <a:t>t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)</a:t>
            </a:r>
          </a:p>
          <a:p>
            <a:endParaRPr lang="en-US" sz="16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AA3731"/>
                </a:solidFill>
                <a:latin typeface="Courier New" panose="02070309020205020404" pitchFamily="49" charset="0"/>
              </a:rPr>
              <a:t>head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A3E9D"/>
                </a:solidFill>
                <a:latin typeface="Courier New" panose="02070309020205020404" pitchFamily="49" charset="0"/>
              </a:rPr>
              <a:t>t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) </a:t>
            </a:r>
            <a:r>
              <a:rPr lang="en-US" sz="1600" i="1" dirty="0">
                <a:solidFill>
                  <a:srgbClr val="AAAAAA"/>
                </a:solidFill>
                <a:latin typeface="Courier New" panose="02070309020205020404" pitchFamily="49" charset="0"/>
              </a:rPr>
              <a:t>#  first few rows</a:t>
            </a:r>
            <a:endParaRPr lang="en-US" sz="16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AA3731"/>
                </a:solidFill>
                <a:latin typeface="Courier New" panose="02070309020205020404" pitchFamily="49" charset="0"/>
              </a:rPr>
              <a:t>tail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A3E9D"/>
                </a:solidFill>
                <a:latin typeface="Courier New" panose="02070309020205020404" pitchFamily="49" charset="0"/>
              </a:rPr>
              <a:t>t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) </a:t>
            </a:r>
            <a:r>
              <a:rPr lang="en-US" sz="1600" i="1" dirty="0">
                <a:solidFill>
                  <a:srgbClr val="AAAAAA"/>
                </a:solidFill>
                <a:latin typeface="Courier New" panose="02070309020205020404" pitchFamily="49" charset="0"/>
              </a:rPr>
              <a:t>#  last few rows</a:t>
            </a:r>
            <a:endParaRPr lang="en-US" sz="16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AA3731"/>
                </a:solidFill>
                <a:latin typeface="Courier New" panose="02070309020205020404" pitchFamily="49" charset="0"/>
              </a:rPr>
              <a:t>dim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A3E9D"/>
                </a:solidFill>
                <a:latin typeface="Courier New" panose="02070309020205020404" pitchFamily="49" charset="0"/>
              </a:rPr>
              <a:t>t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) </a:t>
            </a:r>
            <a:r>
              <a:rPr lang="en-US" sz="1600" i="1" dirty="0">
                <a:solidFill>
                  <a:srgbClr val="AAAAAA"/>
                </a:solidFill>
                <a:latin typeface="Courier New" panose="02070309020205020404" pitchFamily="49" charset="0"/>
              </a:rPr>
              <a:t># dimension</a:t>
            </a:r>
            <a:endParaRPr lang="en-US" sz="16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AA3731"/>
                </a:solidFill>
                <a:latin typeface="Courier New" panose="02070309020205020404" pitchFamily="49" charset="0"/>
              </a:rPr>
              <a:t>str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A3E9D"/>
                </a:solidFill>
                <a:latin typeface="Courier New" panose="02070309020205020404" pitchFamily="49" charset="0"/>
              </a:rPr>
              <a:t>t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) </a:t>
            </a:r>
            <a:r>
              <a:rPr lang="en-US" sz="1600" i="1" dirty="0">
                <a:solidFill>
                  <a:srgbClr val="AAAAAA"/>
                </a:solidFill>
                <a:latin typeface="Courier New" panose="02070309020205020404" pitchFamily="49" charset="0"/>
              </a:rPr>
              <a:t># structure of a dataset</a:t>
            </a:r>
            <a:endParaRPr lang="en-US" sz="16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AA3731"/>
                </a:solidFill>
                <a:latin typeface="Courier New" panose="02070309020205020404" pitchFamily="49" charset="0"/>
              </a:rPr>
              <a:t>class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A3E9D"/>
                </a:solidFill>
                <a:latin typeface="Courier New" panose="02070309020205020404" pitchFamily="49" charset="0"/>
              </a:rPr>
              <a:t>t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) </a:t>
            </a:r>
            <a:r>
              <a:rPr lang="en-US" sz="1600" i="1" dirty="0">
                <a:solidFill>
                  <a:srgbClr val="AAAAAA"/>
                </a:solidFill>
                <a:latin typeface="Courier New" panose="02070309020205020404" pitchFamily="49" charset="0"/>
              </a:rPr>
              <a:t>#type of object</a:t>
            </a:r>
            <a:endParaRPr lang="en-GB" sz="1600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096000" y="4876800"/>
            <a:ext cx="2895600" cy="1600200"/>
          </a:xfrm>
          <a:prstGeom prst="wedgeRoundRectCallout">
            <a:avLst>
              <a:gd name="adj1" fmla="val -90964"/>
              <a:gd name="adj2" fmla="val -26121"/>
              <a:gd name="adj3" fmla="val 16667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Click on the blue icon of the file in the top-right window to see its structure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609600" y="1828800"/>
            <a:ext cx="2667000" cy="1600200"/>
          </a:xfrm>
          <a:prstGeom prst="wedgeRoundRectCallout">
            <a:avLst>
              <a:gd name="adj1" fmla="val -26381"/>
              <a:gd name="adj2" fmla="val 94671"/>
              <a:gd name="adj3" fmla="val 16667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Click on the name of the file in the top-right window to see its content</a:t>
            </a:r>
          </a:p>
        </p:txBody>
      </p:sp>
    </p:spTree>
    <p:extLst>
      <p:ext uri="{BB962C8B-B14F-4D97-AF65-F5344CB8AC3E}">
        <p14:creationId xmlns:p14="http://schemas.microsoft.com/office/powerpoint/2010/main" val="154394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tIns="44450" rIns="90487" bIns="44450" anchor="ctr"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" y="1276350"/>
            <a:ext cx="74422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7838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841375"/>
          </a:xfrm>
        </p:spPr>
        <p:txBody>
          <a:bodyPr/>
          <a:lstStyle/>
          <a:p>
            <a:r>
              <a:rPr lang="en-US" dirty="0" err="1"/>
              <a:t>datasetName$columName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723900" y="2628781"/>
            <a:ext cx="7696200" cy="1600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lvl="1" indent="0">
              <a:buNone/>
            </a:pPr>
            <a:r>
              <a:rPr lang="tr-TR" sz="1400" dirty="0" err="1">
                <a:latin typeface="Courier New"/>
                <a:cs typeface="Courier New"/>
              </a:rPr>
              <a:t>url</a:t>
            </a:r>
            <a:r>
              <a:rPr lang="tr-TR" sz="1400" dirty="0">
                <a:latin typeface="Courier New"/>
                <a:cs typeface="Courier New"/>
              </a:rPr>
              <a:t> &lt;- "http://</a:t>
            </a:r>
            <a:r>
              <a:rPr lang="tr-TR" sz="1400" dirty="0" err="1">
                <a:latin typeface="Courier New"/>
                <a:cs typeface="Courier New"/>
              </a:rPr>
              <a:t>www.richardtwatson.com</a:t>
            </a:r>
            <a:r>
              <a:rPr lang="tr-TR" sz="1400" dirty="0">
                <a:latin typeface="Courier New"/>
                <a:cs typeface="Courier New"/>
              </a:rPr>
              <a:t>/data/</a:t>
            </a:r>
            <a:r>
              <a:rPr lang="tr-TR" sz="1400" dirty="0" err="1">
                <a:latin typeface="Courier New"/>
                <a:cs typeface="Courier New"/>
              </a:rPr>
              <a:t>centralparktemps.csv</a:t>
            </a:r>
            <a:r>
              <a:rPr lang="tr-TR" sz="1400" dirty="0">
                <a:latin typeface="Courier New"/>
                <a:cs typeface="Courier New"/>
              </a:rPr>
              <a:t>"</a:t>
            </a:r>
          </a:p>
          <a:p>
            <a:pPr marL="0" lvl="1" indent="0">
              <a:buNone/>
            </a:pPr>
            <a:r>
              <a:rPr lang="tr-TR" sz="1400" dirty="0">
                <a:latin typeface="Courier New"/>
                <a:cs typeface="Courier New"/>
              </a:rPr>
              <a:t>t &lt;- </a:t>
            </a:r>
            <a:r>
              <a:rPr lang="tr-TR" sz="1400" dirty="0" err="1">
                <a:latin typeface="Courier New"/>
                <a:cs typeface="Courier New"/>
              </a:rPr>
              <a:t>read_delim</a:t>
            </a:r>
            <a:r>
              <a:rPr lang="tr-TR" sz="1400" dirty="0">
                <a:latin typeface="Courier New"/>
                <a:cs typeface="Courier New"/>
              </a:rPr>
              <a:t>(</a:t>
            </a:r>
            <a:r>
              <a:rPr lang="tr-TR" sz="1400" dirty="0" err="1">
                <a:latin typeface="Courier New"/>
                <a:cs typeface="Courier New"/>
              </a:rPr>
              <a:t>url</a:t>
            </a:r>
            <a:r>
              <a:rPr lang="it-IT" sz="1400" dirty="0">
                <a:latin typeface="Courier New"/>
                <a:cs typeface="Courier New"/>
              </a:rPr>
              <a:t>, </a:t>
            </a:r>
            <a:r>
              <a:rPr lang="it-IT" sz="1400" dirty="0" err="1">
                <a:latin typeface="Courier New"/>
                <a:cs typeface="Courier New"/>
              </a:rPr>
              <a:t>delim</a:t>
            </a:r>
            <a:r>
              <a:rPr lang="it-IT" sz="1400" dirty="0">
                <a:latin typeface="Courier New"/>
                <a:cs typeface="Courier New"/>
              </a:rPr>
              <a:t>=','</a:t>
            </a:r>
            <a:r>
              <a:rPr lang="tr-TR" sz="1400" dirty="0">
                <a:latin typeface="Courier New"/>
                <a:cs typeface="Courier New"/>
              </a:rPr>
              <a:t>)</a:t>
            </a:r>
          </a:p>
          <a:p>
            <a:pPr marL="0" lvl="1" indent="0">
              <a:buFont typeface="Wingdings" charset="2"/>
              <a:buNone/>
            </a:pPr>
            <a:r>
              <a:rPr lang="en-US" sz="1400" dirty="0">
                <a:latin typeface="Courier New"/>
                <a:cs typeface="Courier New"/>
              </a:rPr>
              <a:t># qualify with </a:t>
            </a:r>
            <a:r>
              <a:rPr lang="en-US" sz="1400" dirty="0" err="1">
                <a:latin typeface="Courier New"/>
                <a:cs typeface="Courier New"/>
              </a:rPr>
              <a:t>tablename</a:t>
            </a:r>
            <a:r>
              <a:rPr lang="en-US" sz="1400" dirty="0">
                <a:latin typeface="Courier New"/>
                <a:cs typeface="Courier New"/>
              </a:rPr>
              <a:t> to reference fields</a:t>
            </a:r>
          </a:p>
          <a:p>
            <a:pPr marL="0" lvl="1" indent="0">
              <a:buFont typeface="Wingdings" charset="2"/>
              <a:buNone/>
            </a:pPr>
            <a:r>
              <a:rPr lang="en-US" sz="1400" dirty="0">
                <a:latin typeface="Courier New"/>
                <a:cs typeface="Courier New"/>
              </a:rPr>
              <a:t>mean(</a:t>
            </a:r>
            <a:r>
              <a:rPr lang="en-US" sz="1400" dirty="0" err="1">
                <a:latin typeface="Courier New"/>
                <a:cs typeface="Courier New"/>
              </a:rPr>
              <a:t>t$temperature</a:t>
            </a:r>
            <a:r>
              <a:rPr lang="en-US" sz="1400" dirty="0">
                <a:latin typeface="Courier New"/>
                <a:cs typeface="Courier New"/>
              </a:rPr>
              <a:t>)</a:t>
            </a:r>
          </a:p>
          <a:p>
            <a:pPr marL="0" lvl="1" indent="0">
              <a:buFont typeface="Wingdings" charset="2"/>
              <a:buNone/>
            </a:pPr>
            <a:r>
              <a:rPr lang="en-US" sz="1400" dirty="0">
                <a:latin typeface="Courier New"/>
                <a:cs typeface="Courier New"/>
              </a:rPr>
              <a:t>max(</a:t>
            </a:r>
            <a:r>
              <a:rPr lang="en-US" sz="1400" dirty="0" err="1">
                <a:latin typeface="Courier New"/>
                <a:cs typeface="Courier New"/>
              </a:rPr>
              <a:t>t$year</a:t>
            </a:r>
            <a:r>
              <a:rPr lang="en-US" sz="1400" dirty="0">
                <a:latin typeface="Courier New"/>
                <a:cs typeface="Courier New"/>
              </a:rPr>
              <a:t>)</a:t>
            </a:r>
          </a:p>
          <a:p>
            <a:pPr marL="0" lvl="1" indent="0">
              <a:buFont typeface="Wingdings" charset="2"/>
              <a:buNone/>
            </a:pPr>
            <a:r>
              <a:rPr lang="en-US" sz="1400" dirty="0">
                <a:latin typeface="Courier New"/>
                <a:cs typeface="Courier New"/>
              </a:rPr>
              <a:t>range(</a:t>
            </a:r>
            <a:r>
              <a:rPr lang="en-US" sz="1400" dirty="0" err="1">
                <a:latin typeface="Courier New"/>
                <a:cs typeface="Courier New"/>
              </a:rPr>
              <a:t>t$month</a:t>
            </a:r>
            <a:r>
              <a:rPr lang="en-US" sz="1400" dirty="0">
                <a:latin typeface="Courier New"/>
                <a:cs typeface="Courier New"/>
              </a:rPr>
              <a:t>)</a:t>
            </a:r>
          </a:p>
        </p:txBody>
      </p:sp>
      <p:sp>
        <p:nvSpPr>
          <p:cNvPr id="5" name="Rectangular Callout 4"/>
          <p:cNvSpPr/>
          <p:nvPr/>
        </p:nvSpPr>
        <p:spPr bwMode="auto">
          <a:xfrm>
            <a:off x="800100" y="5676781"/>
            <a:ext cx="1219200" cy="457200"/>
          </a:xfrm>
          <a:prstGeom prst="wedgeRectCallout">
            <a:avLst>
              <a:gd name="adj1" fmla="val 8091"/>
              <a:gd name="adj2" fmla="val -382544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Data set </a:t>
            </a:r>
          </a:p>
        </p:txBody>
      </p:sp>
      <p:sp>
        <p:nvSpPr>
          <p:cNvPr id="6" name="Rectangular Callout 5"/>
          <p:cNvSpPr/>
          <p:nvPr/>
        </p:nvSpPr>
        <p:spPr bwMode="auto">
          <a:xfrm>
            <a:off x="3238500" y="5600581"/>
            <a:ext cx="1219200" cy="457200"/>
          </a:xfrm>
          <a:prstGeom prst="wedgeRectCallout">
            <a:avLst>
              <a:gd name="adj1" fmla="val -139466"/>
              <a:gd name="adj2" fmla="val -364726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Column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24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column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51602" y="1981200"/>
            <a:ext cx="7997825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tr-TR" sz="1400" dirty="0" err="1">
                <a:latin typeface="Courier New"/>
                <a:cs typeface="Courier New"/>
              </a:rPr>
              <a:t>library</a:t>
            </a:r>
            <a:r>
              <a:rPr lang="tr-TR" sz="1400" dirty="0">
                <a:latin typeface="Courier New"/>
                <a:cs typeface="Courier New"/>
              </a:rPr>
              <a:t>(</a:t>
            </a:r>
            <a:r>
              <a:rPr lang="tr-TR" sz="1400" dirty="0" err="1">
                <a:latin typeface="Courier New"/>
                <a:cs typeface="Courier New"/>
              </a:rPr>
              <a:t>measurements</a:t>
            </a:r>
            <a:r>
              <a:rPr lang="tr-TR" sz="1400" dirty="0">
                <a:latin typeface="Courier New"/>
                <a:cs typeface="Courier New"/>
              </a:rPr>
              <a:t>)</a:t>
            </a:r>
          </a:p>
          <a:p>
            <a:pPr marL="0" lvl="1" indent="0">
              <a:buNone/>
            </a:pPr>
            <a:r>
              <a:rPr lang="tr-TR" sz="1400" dirty="0" err="1">
                <a:latin typeface="Courier New"/>
                <a:cs typeface="Courier New"/>
              </a:rPr>
              <a:t>library</a:t>
            </a:r>
            <a:r>
              <a:rPr lang="tr-TR" sz="1400" dirty="0">
                <a:latin typeface="Courier New"/>
                <a:cs typeface="Courier New"/>
              </a:rPr>
              <a:t>(</a:t>
            </a:r>
            <a:r>
              <a:rPr lang="tr-TR" sz="1400" dirty="0" err="1">
                <a:latin typeface="Courier New"/>
                <a:cs typeface="Courier New"/>
              </a:rPr>
              <a:t>readr</a:t>
            </a:r>
            <a:r>
              <a:rPr lang="tr-TR" sz="1400" dirty="0">
                <a:latin typeface="Courier New"/>
                <a:cs typeface="Courier New"/>
              </a:rPr>
              <a:t>)</a:t>
            </a:r>
          </a:p>
          <a:p>
            <a:pPr marL="0" lvl="1" indent="0">
              <a:buNone/>
            </a:pPr>
            <a:r>
              <a:rPr lang="tr-TR" sz="1400" dirty="0" err="1">
                <a:latin typeface="Courier New"/>
                <a:cs typeface="Courier New"/>
              </a:rPr>
              <a:t>url</a:t>
            </a:r>
            <a:r>
              <a:rPr lang="tr-TR" sz="1400" dirty="0">
                <a:latin typeface="Courier New"/>
                <a:cs typeface="Courier New"/>
              </a:rPr>
              <a:t> &lt;- "http://</a:t>
            </a:r>
            <a:r>
              <a:rPr lang="tr-TR" sz="1400" dirty="0" err="1">
                <a:latin typeface="Courier New"/>
                <a:cs typeface="Courier New"/>
              </a:rPr>
              <a:t>www.richardtwatson.com</a:t>
            </a:r>
            <a:r>
              <a:rPr lang="tr-TR" sz="1400" dirty="0">
                <a:latin typeface="Courier New"/>
                <a:cs typeface="Courier New"/>
              </a:rPr>
              <a:t>/data/</a:t>
            </a:r>
            <a:r>
              <a:rPr lang="tr-TR" sz="1400" dirty="0" err="1">
                <a:latin typeface="Courier New"/>
                <a:cs typeface="Courier New"/>
              </a:rPr>
              <a:t>centralparktemps.csv</a:t>
            </a:r>
            <a:r>
              <a:rPr lang="tr-TR" sz="1400" dirty="0">
                <a:latin typeface="Courier New"/>
                <a:cs typeface="Courier New"/>
              </a:rPr>
              <a:t>"</a:t>
            </a:r>
          </a:p>
          <a:p>
            <a:pPr marL="0" lvl="1" indent="0">
              <a:buNone/>
            </a:pPr>
            <a:r>
              <a:rPr lang="tr-TR" sz="1400" dirty="0">
                <a:latin typeface="Courier New"/>
                <a:cs typeface="Courier New"/>
              </a:rPr>
              <a:t>t &lt;- </a:t>
            </a:r>
            <a:r>
              <a:rPr lang="tr-TR" sz="1400" dirty="0" err="1">
                <a:latin typeface="Courier New"/>
                <a:cs typeface="Courier New"/>
              </a:rPr>
              <a:t>read_delim</a:t>
            </a:r>
            <a:r>
              <a:rPr lang="tr-TR" sz="1400" dirty="0">
                <a:latin typeface="Courier New"/>
                <a:cs typeface="Courier New"/>
              </a:rPr>
              <a:t>(</a:t>
            </a:r>
            <a:r>
              <a:rPr lang="tr-TR" sz="1400" dirty="0" err="1">
                <a:latin typeface="Courier New"/>
                <a:cs typeface="Courier New"/>
              </a:rPr>
              <a:t>url,delim</a:t>
            </a:r>
            <a:r>
              <a:rPr lang="tr-TR" sz="1400" dirty="0">
                <a:latin typeface="Courier New"/>
                <a:cs typeface="Courier New"/>
              </a:rPr>
              <a:t>=',')</a:t>
            </a:r>
          </a:p>
          <a:p>
            <a:pPr marL="0" lvl="1" indent="0">
              <a:buNone/>
            </a:pPr>
            <a:r>
              <a:rPr lang="tr-TR" sz="1400" dirty="0">
                <a:latin typeface="Courier New"/>
                <a:cs typeface="Courier New"/>
              </a:rPr>
              <a:t># </a:t>
            </a:r>
            <a:r>
              <a:rPr lang="tr-TR" sz="1400" dirty="0" err="1">
                <a:latin typeface="Courier New"/>
                <a:cs typeface="Courier New"/>
              </a:rPr>
              <a:t>compute</a:t>
            </a:r>
            <a:r>
              <a:rPr lang="tr-TR" sz="1400" dirty="0">
                <a:latin typeface="Courier New"/>
                <a:cs typeface="Courier New"/>
              </a:rPr>
              <a:t> </a:t>
            </a:r>
            <a:r>
              <a:rPr lang="tr-TR" sz="1400" dirty="0" err="1">
                <a:latin typeface="Courier New"/>
                <a:cs typeface="Courier New"/>
              </a:rPr>
              <a:t>Celsius</a:t>
            </a:r>
            <a:endParaRPr lang="tr-TR" sz="1400" dirty="0"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tr-TR" sz="1400" dirty="0" err="1">
                <a:latin typeface="Courier New"/>
                <a:cs typeface="Courier New"/>
              </a:rPr>
              <a:t>t$Ctemp</a:t>
            </a:r>
            <a:r>
              <a:rPr lang="tr-TR" sz="1400" dirty="0">
                <a:latin typeface="Courier New"/>
                <a:cs typeface="Courier New"/>
              </a:rPr>
              <a:t> </a:t>
            </a:r>
            <a:r>
              <a:rPr lang="mr-IN" sz="1400" dirty="0">
                <a:latin typeface="Courier New"/>
                <a:cs typeface="Courier New"/>
              </a:rPr>
              <a:t>&lt;-</a:t>
            </a:r>
            <a:r>
              <a:rPr lang="tr-TR" sz="1400" dirty="0">
                <a:latin typeface="Courier New"/>
                <a:cs typeface="Courier New"/>
              </a:rPr>
              <a:t> </a:t>
            </a:r>
            <a:r>
              <a:rPr lang="tr-TR" sz="1400" dirty="0" err="1">
                <a:latin typeface="Courier New"/>
                <a:cs typeface="Courier New"/>
              </a:rPr>
              <a:t>round</a:t>
            </a:r>
            <a:r>
              <a:rPr lang="tr-TR" sz="1400" dirty="0">
                <a:latin typeface="Courier New"/>
                <a:cs typeface="Courier New"/>
              </a:rPr>
              <a:t>(</a:t>
            </a:r>
            <a:r>
              <a:rPr lang="tr-TR" sz="1400" dirty="0" err="1">
                <a:latin typeface="Courier New"/>
                <a:cs typeface="Courier New"/>
              </a:rPr>
              <a:t>conv_unit</a:t>
            </a:r>
            <a:r>
              <a:rPr lang="tr-TR" sz="1400" dirty="0">
                <a:latin typeface="Courier New"/>
                <a:cs typeface="Courier New"/>
              </a:rPr>
              <a:t>(</a:t>
            </a:r>
            <a:r>
              <a:rPr lang="tr-TR" sz="1400" dirty="0" err="1">
                <a:latin typeface="Courier New"/>
                <a:cs typeface="Courier New"/>
              </a:rPr>
              <a:t>t$temperature</a:t>
            </a:r>
            <a:r>
              <a:rPr lang="tr-TR" sz="1400" dirty="0">
                <a:latin typeface="Courier New"/>
                <a:cs typeface="Courier New"/>
              </a:rPr>
              <a:t>, 'F', 'C'),1)</a:t>
            </a:r>
          </a:p>
        </p:txBody>
      </p:sp>
    </p:spTree>
    <p:extLst>
      <p:ext uri="{BB962C8B-B14F-4D97-AF65-F5344CB8AC3E}">
        <p14:creationId xmlns:p14="http://schemas.microsoft.com/office/powerpoint/2010/main" val="2390157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analyses might be facilitated by the recoding of data</a:t>
            </a:r>
          </a:p>
          <a:p>
            <a:pPr lvl="1"/>
            <a:r>
              <a:rPr lang="en-US" dirty="0"/>
              <a:t>Split a continuous measure into multiple categories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50" y="3048000"/>
            <a:ext cx="5698996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library(</a:t>
            </a:r>
            <a:r>
              <a:rPr lang="en-US" sz="1800" dirty="0" err="1">
                <a:latin typeface="Courier New"/>
                <a:cs typeface="Courier New"/>
              </a:rPr>
              <a:t>dplyr</a:t>
            </a:r>
            <a:r>
              <a:rPr lang="en-US" sz="1800" dirty="0">
                <a:latin typeface="Courier New"/>
                <a:cs typeface="Courier New"/>
              </a:rPr>
              <a:t>)</a:t>
            </a:r>
          </a:p>
          <a:p>
            <a:r>
              <a:rPr lang="en-US" sz="1800" dirty="0" err="1">
                <a:latin typeface="Courier New"/>
                <a:cs typeface="Courier New"/>
              </a:rPr>
              <a:t>t$Category</a:t>
            </a:r>
            <a:r>
              <a:rPr lang="en-US" sz="1800" dirty="0">
                <a:latin typeface="Courier New"/>
                <a:cs typeface="Courier New"/>
              </a:rPr>
              <a:t> &lt;- </a:t>
            </a:r>
            <a:r>
              <a:rPr lang="en-US" sz="1800" dirty="0" err="1">
                <a:latin typeface="Courier New"/>
                <a:cs typeface="Courier New"/>
              </a:rPr>
              <a:t>case_when</a:t>
            </a:r>
            <a:r>
              <a:rPr lang="en-US" sz="1800" dirty="0">
                <a:latin typeface="Courier New"/>
                <a:cs typeface="Courier New"/>
              </a:rPr>
              <a:t>(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t$Ctemp</a:t>
            </a:r>
            <a:r>
              <a:rPr lang="en-US" sz="1800" dirty="0">
                <a:latin typeface="Courier New"/>
                <a:cs typeface="Courier New"/>
              </a:rPr>
              <a:t> &gt;= 25 ~ 'Hot',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t$Ctemp</a:t>
            </a:r>
            <a:r>
              <a:rPr lang="en-US" sz="1800" dirty="0">
                <a:latin typeface="Courier New"/>
                <a:cs typeface="Courier New"/>
              </a:rPr>
              <a:t> &lt; 25 &amp; </a:t>
            </a:r>
            <a:r>
              <a:rPr lang="en-US" sz="1800" dirty="0" err="1">
                <a:latin typeface="Courier New"/>
                <a:cs typeface="Courier New"/>
              </a:rPr>
              <a:t>t$Ctemp</a:t>
            </a:r>
            <a:r>
              <a:rPr lang="en-US" sz="1800" dirty="0">
                <a:latin typeface="Courier New"/>
                <a:cs typeface="Courier New"/>
              </a:rPr>
              <a:t> &gt;=  5 ~ 'Mild',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t$Ctemp</a:t>
            </a:r>
            <a:r>
              <a:rPr lang="en-US" sz="1800" dirty="0">
                <a:latin typeface="Courier New"/>
                <a:cs typeface="Courier New"/>
              </a:rPr>
              <a:t> &lt;  5 ~'Cold')</a:t>
            </a:r>
          </a:p>
        </p:txBody>
      </p:sp>
    </p:spTree>
    <p:extLst>
      <p:ext uri="{BB962C8B-B14F-4D97-AF65-F5344CB8AC3E}">
        <p14:creationId xmlns:p14="http://schemas.microsoft.com/office/powerpoint/2010/main" val="2129666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Deleting a column</a:t>
            </a:r>
          </a:p>
        </p:txBody>
      </p:sp>
      <p:sp>
        <p:nvSpPr>
          <p:cNvPr id="5" name="Content Placeholder 3"/>
          <p:cNvSpPr txBox="1">
            <a:spLocks noGrp="1"/>
          </p:cNvSpPr>
          <p:nvPr>
            <p:ph idx="1"/>
          </p:nvPr>
        </p:nvSpPr>
        <p:spPr>
          <a:xfrm>
            <a:off x="838200" y="1981200"/>
            <a:ext cx="7997825" cy="3485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en-US" dirty="0" err="1">
                <a:latin typeface="Courier New"/>
                <a:cs typeface="Courier New"/>
              </a:rPr>
              <a:t>t$Category</a:t>
            </a:r>
            <a:r>
              <a:rPr lang="en-US" dirty="0">
                <a:latin typeface="Courier New"/>
                <a:cs typeface="Courier New"/>
              </a:rPr>
              <a:t> &lt;-  NULL</a:t>
            </a:r>
            <a:endParaRPr lang="tr-TR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855416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External files &amp; </a:t>
            </a:r>
            <a:r>
              <a:rPr lang="en-US" sz="4000" dirty="0">
                <a:solidFill>
                  <a:srgbClr val="FF0000"/>
                </a:solidFill>
              </a:rPr>
              <a:t>RStudio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Upload a file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Download a file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More &gt; Export …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uploa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64976"/>
            <a:ext cx="5499100" cy="6731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2438400" y="2617376"/>
            <a:ext cx="838200" cy="838200"/>
          </a:xfrm>
          <a:prstGeom prst="ellipse">
            <a:avLst/>
          </a:prstGeom>
          <a:solidFill>
            <a:srgbClr val="FFFF00">
              <a:alpha val="3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7" name="Picture 6" descr="uploa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263852"/>
            <a:ext cx="5499100" cy="6731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5105400" y="4340052"/>
            <a:ext cx="838200" cy="838200"/>
          </a:xfrm>
          <a:prstGeom prst="ellipse">
            <a:avLst/>
          </a:prstGeom>
          <a:solidFill>
            <a:srgbClr val="FFFF00">
              <a:alpha val="3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019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tidyr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Converting a spreadsheet for use in 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37FFC4-8432-DB74-0923-B5082E036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" y="2470888"/>
            <a:ext cx="7772400" cy="384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31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421" y="1551563"/>
            <a:ext cx="8305800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library(</a:t>
            </a:r>
            <a:r>
              <a:rPr lang="en-US" sz="1400" dirty="0" err="1">
                <a:latin typeface="Courier"/>
                <a:cs typeface="Courier"/>
              </a:rPr>
              <a:t>readr</a:t>
            </a:r>
            <a:r>
              <a:rPr lang="en-US" sz="1400" dirty="0">
                <a:latin typeface="Courier"/>
                <a:cs typeface="Courier"/>
              </a:rPr>
              <a:t>)</a:t>
            </a:r>
          </a:p>
          <a:p>
            <a:r>
              <a:rPr lang="en-US" sz="1400" dirty="0">
                <a:latin typeface="Courier"/>
                <a:cs typeface="Courier"/>
              </a:rPr>
              <a:t>library(</a:t>
            </a:r>
            <a:r>
              <a:rPr lang="en-US" sz="1400" dirty="0" err="1">
                <a:latin typeface="Courier"/>
                <a:cs typeface="Courier"/>
              </a:rPr>
              <a:t>tidyr</a:t>
            </a:r>
            <a:r>
              <a:rPr lang="en-US" sz="1400" dirty="0">
                <a:latin typeface="Courier"/>
                <a:cs typeface="Courier"/>
              </a:rPr>
              <a:t>)</a:t>
            </a:r>
          </a:p>
          <a:p>
            <a:r>
              <a:rPr lang="en-US" sz="1400" dirty="0" err="1">
                <a:latin typeface="Courier"/>
                <a:cs typeface="Courier"/>
              </a:rPr>
              <a:t>url</a:t>
            </a:r>
            <a:r>
              <a:rPr lang="en-US" sz="1400" dirty="0">
                <a:latin typeface="Courier"/>
                <a:cs typeface="Courier"/>
              </a:rPr>
              <a:t> &lt;-  'http://</a:t>
            </a:r>
            <a:r>
              <a:rPr lang="en-US" sz="1400" dirty="0" err="1">
                <a:latin typeface="Courier"/>
                <a:cs typeface="Courier"/>
              </a:rPr>
              <a:t>www.richardtwatson.com</a:t>
            </a:r>
            <a:r>
              <a:rPr lang="en-US" sz="1400" dirty="0">
                <a:latin typeface="Courier"/>
                <a:cs typeface="Courier"/>
              </a:rPr>
              <a:t>/data/</a:t>
            </a:r>
            <a:r>
              <a:rPr lang="en-US" sz="1400" dirty="0" err="1">
                <a:latin typeface="Courier"/>
                <a:cs typeface="Courier"/>
              </a:rPr>
              <a:t>gatherExample.csv</a:t>
            </a:r>
            <a:r>
              <a:rPr lang="en-US" sz="1400" dirty="0">
                <a:latin typeface="Courier"/>
                <a:cs typeface="Courier"/>
              </a:rPr>
              <a:t>'</a:t>
            </a:r>
          </a:p>
          <a:p>
            <a:r>
              <a:rPr lang="en-US" sz="1400" dirty="0">
                <a:latin typeface="Courier"/>
                <a:cs typeface="Courier"/>
              </a:rPr>
              <a:t>t &lt;- </a:t>
            </a:r>
            <a:r>
              <a:rPr lang="en-US" sz="1400" dirty="0" err="1">
                <a:latin typeface="Courier"/>
                <a:cs typeface="Courier"/>
              </a:rPr>
              <a:t>read_csv</a:t>
            </a:r>
            <a:r>
              <a:rPr lang="en-US" sz="1400" dirty="0">
                <a:latin typeface="Courier"/>
                <a:cs typeface="Courier"/>
              </a:rPr>
              <a:t>(</a:t>
            </a:r>
            <a:r>
              <a:rPr lang="en-US" sz="1400" dirty="0" err="1">
                <a:latin typeface="Courier"/>
                <a:cs typeface="Courier"/>
              </a:rPr>
              <a:t>url</a:t>
            </a:r>
            <a:r>
              <a:rPr lang="en-US" sz="1400" dirty="0">
                <a:latin typeface="Courier"/>
                <a:cs typeface="Courier"/>
              </a:rPr>
              <a:t>)</a:t>
            </a:r>
          </a:p>
          <a:p>
            <a:r>
              <a:rPr lang="en-US" sz="1400" dirty="0">
                <a:latin typeface="Courier"/>
                <a:cs typeface="Courier"/>
              </a:rPr>
              <a:t>t</a:t>
            </a:r>
          </a:p>
          <a:p>
            <a:r>
              <a:rPr lang="en-US" sz="1400" dirty="0">
                <a:latin typeface="Courier"/>
                <a:cs typeface="Courier"/>
              </a:rPr>
              <a:t>## pivot</a:t>
            </a:r>
          </a:p>
          <a:p>
            <a:r>
              <a:rPr lang="en-US" sz="1400" dirty="0">
                <a:latin typeface="Courier"/>
                <a:cs typeface="Courier"/>
              </a:rPr>
              <a:t>l &lt;- t %&gt;% </a:t>
            </a: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err="1">
                <a:latin typeface="Courier"/>
                <a:cs typeface="Courier"/>
              </a:rPr>
              <a:t>pivot_longer</a:t>
            </a:r>
            <a:r>
              <a:rPr lang="en-US" sz="1400" dirty="0">
                <a:latin typeface="Courier"/>
                <a:cs typeface="Courier"/>
              </a:rPr>
              <a:t>(</a:t>
            </a:r>
          </a:p>
          <a:p>
            <a:r>
              <a:rPr lang="en-US" sz="1400" dirty="0">
                <a:latin typeface="Courier"/>
                <a:cs typeface="Courier"/>
              </a:rPr>
              <a:t>    cols = </a:t>
            </a:r>
            <a:r>
              <a:rPr lang="en-US" sz="1400" dirty="0" err="1">
                <a:latin typeface="Courier"/>
                <a:cs typeface="Courier"/>
              </a:rPr>
              <a:t>starts_with</a:t>
            </a:r>
            <a:r>
              <a:rPr lang="en-US" sz="1400" dirty="0">
                <a:latin typeface="Courier"/>
                <a:cs typeface="Courier"/>
              </a:rPr>
              <a:t>('Q'),</a:t>
            </a:r>
          </a:p>
          <a:p>
            <a:r>
              <a:rPr lang="en-US" sz="1400" dirty="0">
                <a:latin typeface="Courier"/>
                <a:cs typeface="Courier"/>
              </a:rPr>
              <a:t>    </a:t>
            </a:r>
            <a:r>
              <a:rPr lang="en-US" sz="1400" dirty="0" err="1">
                <a:latin typeface="Courier"/>
                <a:cs typeface="Courier"/>
              </a:rPr>
              <a:t>names_to</a:t>
            </a:r>
            <a:r>
              <a:rPr lang="en-US" sz="1400" dirty="0">
                <a:latin typeface="Courier"/>
                <a:cs typeface="Courier"/>
              </a:rPr>
              <a:t> = 'quarter',</a:t>
            </a:r>
          </a:p>
          <a:p>
            <a:r>
              <a:rPr lang="en-US" sz="1400" dirty="0">
                <a:latin typeface="Courier"/>
                <a:cs typeface="Courier"/>
              </a:rPr>
              <a:t>    </a:t>
            </a:r>
            <a:r>
              <a:rPr lang="en-US" sz="1400" dirty="0" err="1">
                <a:latin typeface="Courier"/>
                <a:cs typeface="Courier"/>
              </a:rPr>
              <a:t>names_prefix</a:t>
            </a:r>
            <a:r>
              <a:rPr lang="en-US" sz="1400" dirty="0">
                <a:latin typeface="Courier"/>
                <a:cs typeface="Courier"/>
              </a:rPr>
              <a:t> = 'Q',</a:t>
            </a:r>
          </a:p>
          <a:p>
            <a:r>
              <a:rPr lang="en-US" sz="1400" dirty="0">
                <a:latin typeface="Courier"/>
                <a:cs typeface="Courier"/>
              </a:rPr>
              <a:t>    </a:t>
            </a:r>
            <a:r>
              <a:rPr lang="en-US" sz="1400" dirty="0" err="1">
                <a:latin typeface="Courier"/>
                <a:cs typeface="Courier"/>
              </a:rPr>
              <a:t>names_transform</a:t>
            </a:r>
            <a:r>
              <a:rPr lang="en-US" sz="1400" dirty="0">
                <a:latin typeface="Courier"/>
                <a:cs typeface="Courier"/>
              </a:rPr>
              <a:t> = list(quarter = </a:t>
            </a:r>
            <a:r>
              <a:rPr lang="en-US" sz="1400" dirty="0" err="1">
                <a:latin typeface="Courier"/>
                <a:cs typeface="Courier"/>
              </a:rPr>
              <a:t>as.integer</a:t>
            </a:r>
            <a:r>
              <a:rPr lang="en-US" sz="1400" dirty="0">
                <a:latin typeface="Courier"/>
                <a:cs typeface="Courier"/>
              </a:rPr>
              <a:t>),</a:t>
            </a:r>
          </a:p>
          <a:p>
            <a:r>
              <a:rPr lang="en-US" sz="1400" dirty="0">
                <a:latin typeface="Courier"/>
                <a:cs typeface="Courier"/>
              </a:rPr>
              <a:t>    </a:t>
            </a:r>
            <a:r>
              <a:rPr lang="en-US" sz="1400" dirty="0" err="1">
                <a:latin typeface="Courier"/>
                <a:cs typeface="Courier"/>
              </a:rPr>
              <a:t>values_to</a:t>
            </a:r>
            <a:r>
              <a:rPr lang="en-US" sz="1400" dirty="0">
                <a:latin typeface="Courier"/>
                <a:cs typeface="Courier"/>
              </a:rPr>
              <a:t> = 'value')</a:t>
            </a:r>
          </a:p>
          <a:p>
            <a:r>
              <a:rPr lang="en-US" sz="1400" dirty="0">
                <a:latin typeface="Courier"/>
                <a:cs typeface="Courier"/>
              </a:rPr>
              <a:t>l </a:t>
            </a:r>
          </a:p>
        </p:txBody>
      </p:sp>
    </p:spTree>
    <p:extLst>
      <p:ext uri="{BB962C8B-B14F-4D97-AF65-F5344CB8AC3E}">
        <p14:creationId xmlns:p14="http://schemas.microsoft.com/office/powerpoint/2010/main" val="2242832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files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87387" y="1981200"/>
            <a:ext cx="7769225" cy="21175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tr-TR" sz="1400" dirty="0" err="1">
                <a:latin typeface="Courier New"/>
                <a:cs typeface="Courier New"/>
              </a:rPr>
              <a:t>library</a:t>
            </a:r>
            <a:r>
              <a:rPr lang="tr-TR" sz="1400" dirty="0">
                <a:latin typeface="Courier New"/>
                <a:cs typeface="Courier New"/>
              </a:rPr>
              <a:t>(</a:t>
            </a:r>
            <a:r>
              <a:rPr lang="tr-TR" sz="1400" dirty="0" err="1">
                <a:latin typeface="Courier New"/>
                <a:cs typeface="Courier New"/>
              </a:rPr>
              <a:t>measurements</a:t>
            </a:r>
            <a:r>
              <a:rPr lang="tr-TR" sz="1400" dirty="0">
                <a:latin typeface="Courier New"/>
                <a:cs typeface="Courier New"/>
              </a:rPr>
              <a:t>)</a:t>
            </a:r>
          </a:p>
          <a:p>
            <a:pPr marL="0" lvl="1" indent="0">
              <a:buNone/>
            </a:pPr>
            <a:r>
              <a:rPr lang="tr-TR" sz="1400" dirty="0" err="1">
                <a:latin typeface="Courier New"/>
                <a:cs typeface="Courier New"/>
              </a:rPr>
              <a:t>library</a:t>
            </a:r>
            <a:r>
              <a:rPr lang="tr-TR" sz="1400" dirty="0">
                <a:latin typeface="Courier New"/>
                <a:cs typeface="Courier New"/>
              </a:rPr>
              <a:t>(</a:t>
            </a:r>
            <a:r>
              <a:rPr lang="tr-TR" sz="1400" dirty="0" err="1">
                <a:latin typeface="Courier New"/>
                <a:cs typeface="Courier New"/>
              </a:rPr>
              <a:t>readr</a:t>
            </a:r>
            <a:r>
              <a:rPr lang="tr-TR" sz="1400" dirty="0">
                <a:latin typeface="Courier New"/>
                <a:cs typeface="Courier New"/>
              </a:rPr>
              <a:t>)</a:t>
            </a:r>
          </a:p>
          <a:p>
            <a:pPr marL="0" lvl="1" indent="0">
              <a:buNone/>
            </a:pPr>
            <a:r>
              <a:rPr lang="tr-TR" sz="1400" dirty="0" err="1">
                <a:latin typeface="Courier New"/>
                <a:cs typeface="Courier New"/>
              </a:rPr>
              <a:t>url</a:t>
            </a:r>
            <a:r>
              <a:rPr lang="tr-TR" sz="1400" dirty="0">
                <a:latin typeface="Courier New"/>
                <a:cs typeface="Courier New"/>
              </a:rPr>
              <a:t> &lt;- 'http://</a:t>
            </a:r>
            <a:r>
              <a:rPr lang="tr-TR" sz="1400" dirty="0" err="1">
                <a:latin typeface="Courier New"/>
                <a:cs typeface="Courier New"/>
              </a:rPr>
              <a:t>www.richardtwatson.com</a:t>
            </a:r>
            <a:r>
              <a:rPr lang="tr-TR" sz="1400" dirty="0">
                <a:latin typeface="Courier New"/>
                <a:cs typeface="Courier New"/>
              </a:rPr>
              <a:t>/data/</a:t>
            </a:r>
            <a:r>
              <a:rPr lang="tr-TR" sz="1400" dirty="0" err="1">
                <a:latin typeface="Courier New"/>
                <a:cs typeface="Courier New"/>
              </a:rPr>
              <a:t>centralparktemps.csv</a:t>
            </a:r>
            <a:r>
              <a:rPr lang="tr-TR" sz="1400" dirty="0">
                <a:latin typeface="Courier New"/>
                <a:cs typeface="Courier New"/>
              </a:rPr>
              <a:t>'</a:t>
            </a:r>
          </a:p>
          <a:p>
            <a:pPr marL="0" lvl="1" indent="0">
              <a:buNone/>
            </a:pPr>
            <a:r>
              <a:rPr lang="tr-TR" sz="1400" dirty="0">
                <a:latin typeface="Courier New"/>
                <a:cs typeface="Courier New"/>
              </a:rPr>
              <a:t>t &lt;- </a:t>
            </a:r>
            <a:r>
              <a:rPr lang="tr-TR" sz="1400" dirty="0" err="1">
                <a:latin typeface="Courier New"/>
                <a:cs typeface="Courier New"/>
              </a:rPr>
              <a:t>read_delim</a:t>
            </a:r>
            <a:r>
              <a:rPr lang="tr-TR" sz="1400" dirty="0">
                <a:latin typeface="Courier New"/>
                <a:cs typeface="Courier New"/>
              </a:rPr>
              <a:t>(</a:t>
            </a:r>
            <a:r>
              <a:rPr lang="tr-TR" sz="1400" dirty="0" err="1">
                <a:latin typeface="Courier New"/>
                <a:cs typeface="Courier New"/>
              </a:rPr>
              <a:t>url</a:t>
            </a:r>
            <a:r>
              <a:rPr lang="it-IT" sz="1400" dirty="0">
                <a:latin typeface="Courier New"/>
                <a:cs typeface="Courier New"/>
              </a:rPr>
              <a:t>, </a:t>
            </a:r>
            <a:r>
              <a:rPr lang="it-IT" sz="1400" dirty="0" err="1">
                <a:latin typeface="Courier New"/>
                <a:cs typeface="Courier New"/>
              </a:rPr>
              <a:t>delim</a:t>
            </a:r>
            <a:r>
              <a:rPr lang="it-IT" sz="1400" dirty="0">
                <a:latin typeface="Courier New"/>
                <a:cs typeface="Courier New"/>
              </a:rPr>
              <a:t>=','</a:t>
            </a:r>
            <a:r>
              <a:rPr lang="tr-TR" sz="1400" dirty="0">
                <a:latin typeface="Courier New"/>
                <a:cs typeface="Courier New"/>
              </a:rPr>
              <a:t>)</a:t>
            </a:r>
          </a:p>
          <a:p>
            <a:pPr marL="0" lvl="1" indent="0">
              <a:buNone/>
            </a:pPr>
            <a:r>
              <a:rPr lang="tr-TR" sz="1400" dirty="0">
                <a:latin typeface="Courier New"/>
                <a:cs typeface="Courier New"/>
              </a:rPr>
              <a:t># </a:t>
            </a:r>
            <a:r>
              <a:rPr lang="tr-TR" sz="1400" dirty="0" err="1">
                <a:latin typeface="Courier New"/>
                <a:cs typeface="Courier New"/>
              </a:rPr>
              <a:t>compute</a:t>
            </a:r>
            <a:r>
              <a:rPr lang="tr-TR" sz="1400" dirty="0">
                <a:latin typeface="Courier New"/>
                <a:cs typeface="Courier New"/>
              </a:rPr>
              <a:t> </a:t>
            </a:r>
            <a:r>
              <a:rPr lang="tr-TR" sz="1400" dirty="0" err="1">
                <a:latin typeface="Courier New"/>
                <a:cs typeface="Courier New"/>
              </a:rPr>
              <a:t>Celsius</a:t>
            </a:r>
            <a:r>
              <a:rPr lang="tr-TR" sz="1400" dirty="0">
                <a:latin typeface="Courier New"/>
                <a:cs typeface="Courier New"/>
              </a:rPr>
              <a:t> </a:t>
            </a:r>
            <a:r>
              <a:rPr lang="tr-TR" sz="1400" dirty="0" err="1">
                <a:latin typeface="Courier New"/>
                <a:cs typeface="Courier New"/>
              </a:rPr>
              <a:t>and</a:t>
            </a:r>
            <a:r>
              <a:rPr lang="tr-TR" sz="1400" dirty="0">
                <a:latin typeface="Courier New"/>
                <a:cs typeface="Courier New"/>
              </a:rPr>
              <a:t> </a:t>
            </a:r>
            <a:r>
              <a:rPr lang="tr-TR" sz="1400" dirty="0" err="1">
                <a:latin typeface="Courier New"/>
                <a:cs typeface="Courier New"/>
              </a:rPr>
              <a:t>round</a:t>
            </a:r>
            <a:r>
              <a:rPr lang="tr-TR" sz="1400" dirty="0">
                <a:latin typeface="Courier New"/>
                <a:cs typeface="Courier New"/>
              </a:rPr>
              <a:t> </a:t>
            </a:r>
            <a:r>
              <a:rPr lang="tr-TR" sz="1400" dirty="0" err="1">
                <a:latin typeface="Courier New"/>
                <a:cs typeface="Courier New"/>
              </a:rPr>
              <a:t>to</a:t>
            </a:r>
            <a:r>
              <a:rPr lang="tr-TR" sz="1400" dirty="0">
                <a:latin typeface="Courier New"/>
                <a:cs typeface="Courier New"/>
              </a:rPr>
              <a:t> </a:t>
            </a:r>
            <a:r>
              <a:rPr lang="tr-TR" sz="1400" dirty="0" err="1">
                <a:latin typeface="Courier New"/>
                <a:cs typeface="Courier New"/>
              </a:rPr>
              <a:t>one</a:t>
            </a:r>
            <a:r>
              <a:rPr lang="tr-TR" sz="1400" dirty="0">
                <a:latin typeface="Courier New"/>
                <a:cs typeface="Courier New"/>
              </a:rPr>
              <a:t> </a:t>
            </a:r>
            <a:r>
              <a:rPr lang="tr-TR" sz="1400" dirty="0" err="1">
                <a:latin typeface="Courier New"/>
                <a:cs typeface="Courier New"/>
              </a:rPr>
              <a:t>decimal</a:t>
            </a:r>
            <a:r>
              <a:rPr lang="tr-TR" sz="1400" dirty="0">
                <a:latin typeface="Courier New"/>
                <a:cs typeface="Courier New"/>
              </a:rPr>
              <a:t> </a:t>
            </a:r>
            <a:r>
              <a:rPr lang="tr-TR" sz="1400" dirty="0" err="1">
                <a:latin typeface="Courier New"/>
                <a:cs typeface="Courier New"/>
              </a:rPr>
              <a:t>place</a:t>
            </a:r>
            <a:endParaRPr lang="tr-TR" sz="1400" dirty="0"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tr-TR" sz="1400" dirty="0" err="1">
                <a:latin typeface="Courier New"/>
                <a:cs typeface="Courier New"/>
              </a:rPr>
              <a:t>t$Ctemp</a:t>
            </a:r>
            <a:r>
              <a:rPr lang="tr-TR" sz="1400" dirty="0">
                <a:latin typeface="Courier New"/>
                <a:cs typeface="Courier New"/>
              </a:rPr>
              <a:t> = </a:t>
            </a:r>
            <a:r>
              <a:rPr lang="tr-TR" sz="1400" dirty="0" err="1">
                <a:latin typeface="Courier New"/>
                <a:cs typeface="Courier New"/>
              </a:rPr>
              <a:t>round</a:t>
            </a:r>
            <a:r>
              <a:rPr lang="tr-TR" sz="1400" dirty="0">
                <a:latin typeface="Courier New"/>
                <a:cs typeface="Courier New"/>
              </a:rPr>
              <a:t>(</a:t>
            </a:r>
            <a:r>
              <a:rPr lang="tr-TR" sz="1400" dirty="0" err="1">
                <a:latin typeface="Courier New"/>
                <a:cs typeface="Courier New"/>
              </a:rPr>
              <a:t>conv_unit</a:t>
            </a:r>
            <a:r>
              <a:rPr lang="tr-TR" sz="1400" dirty="0">
                <a:latin typeface="Courier New"/>
                <a:cs typeface="Courier New"/>
              </a:rPr>
              <a:t>(</a:t>
            </a:r>
            <a:r>
              <a:rPr lang="tr-TR" sz="1400" dirty="0" err="1">
                <a:latin typeface="Courier New"/>
                <a:cs typeface="Courier New"/>
              </a:rPr>
              <a:t>t$temperature</a:t>
            </a:r>
            <a:r>
              <a:rPr lang="tr-TR" sz="1400" dirty="0">
                <a:latin typeface="Courier New"/>
                <a:cs typeface="Courier New"/>
              </a:rPr>
              <a:t>,'F','C'),1)</a:t>
            </a:r>
          </a:p>
          <a:p>
            <a:pPr marL="0" lvl="1" indent="0">
              <a:buNone/>
            </a:pPr>
            <a:r>
              <a:rPr lang="tr-TR" sz="1400" dirty="0" err="1">
                <a:latin typeface="Courier New"/>
                <a:cs typeface="Courier New"/>
              </a:rPr>
              <a:t>colnames</a:t>
            </a:r>
            <a:r>
              <a:rPr lang="tr-TR" sz="1400" dirty="0">
                <a:latin typeface="Courier New"/>
                <a:cs typeface="Courier New"/>
              </a:rPr>
              <a:t>(t)[3] &lt;-  '</a:t>
            </a:r>
            <a:r>
              <a:rPr lang="tr-TR" sz="1400" dirty="0" err="1">
                <a:latin typeface="Courier New"/>
                <a:cs typeface="Courier New"/>
              </a:rPr>
              <a:t>Ftemp</a:t>
            </a:r>
            <a:r>
              <a:rPr lang="tr-TR" sz="1400" dirty="0">
                <a:latin typeface="Courier New"/>
                <a:cs typeface="Courier New"/>
              </a:rPr>
              <a:t>' # </a:t>
            </a:r>
            <a:r>
              <a:rPr lang="tr-TR" sz="1400" dirty="0" err="1">
                <a:latin typeface="Courier New"/>
                <a:cs typeface="Courier New"/>
              </a:rPr>
              <a:t>rename</a:t>
            </a:r>
            <a:r>
              <a:rPr lang="tr-TR" sz="1400" dirty="0">
                <a:latin typeface="Courier New"/>
                <a:cs typeface="Courier New"/>
              </a:rPr>
              <a:t> </a:t>
            </a:r>
            <a:r>
              <a:rPr lang="tr-TR" sz="1400" dirty="0" err="1">
                <a:latin typeface="Courier New"/>
                <a:cs typeface="Courier New"/>
              </a:rPr>
              <a:t>third</a:t>
            </a:r>
            <a:r>
              <a:rPr lang="tr-TR" sz="1400" dirty="0">
                <a:latin typeface="Courier New"/>
                <a:cs typeface="Courier New"/>
              </a:rPr>
              <a:t> </a:t>
            </a:r>
            <a:r>
              <a:rPr lang="tr-TR" sz="1400" dirty="0" err="1">
                <a:latin typeface="Courier New"/>
                <a:cs typeface="Courier New"/>
              </a:rPr>
              <a:t>column</a:t>
            </a:r>
            <a:r>
              <a:rPr lang="tr-TR" sz="1400" dirty="0">
                <a:latin typeface="Courier New"/>
                <a:cs typeface="Courier New"/>
              </a:rPr>
              <a:t> </a:t>
            </a:r>
            <a:r>
              <a:rPr lang="tr-TR" sz="1400" dirty="0" err="1">
                <a:latin typeface="Courier New"/>
                <a:cs typeface="Courier New"/>
              </a:rPr>
              <a:t>to</a:t>
            </a:r>
            <a:r>
              <a:rPr lang="tr-TR" sz="1400" dirty="0">
                <a:latin typeface="Courier New"/>
                <a:cs typeface="Courier New"/>
              </a:rPr>
              <a:t> </a:t>
            </a:r>
            <a:r>
              <a:rPr lang="tr-TR" sz="1400" dirty="0" err="1">
                <a:latin typeface="Courier New"/>
                <a:cs typeface="Courier New"/>
              </a:rPr>
              <a:t>indicate</a:t>
            </a:r>
            <a:r>
              <a:rPr lang="tr-TR" sz="1400" dirty="0">
                <a:latin typeface="Courier New"/>
                <a:cs typeface="Courier New"/>
              </a:rPr>
              <a:t> </a:t>
            </a:r>
            <a:r>
              <a:rPr lang="tr-TR" sz="1400" dirty="0" err="1">
                <a:latin typeface="Courier New"/>
                <a:cs typeface="Courier New"/>
              </a:rPr>
              <a:t>Fahrenheit</a:t>
            </a:r>
            <a:endParaRPr lang="tr-TR" sz="1400" dirty="0">
              <a:latin typeface="Courier New"/>
              <a:cs typeface="Courier New"/>
            </a:endParaRPr>
          </a:p>
          <a:p>
            <a:pPr marL="0" lvl="1" indent="0">
              <a:buNone/>
            </a:pPr>
            <a:r>
              <a:rPr lang="tr-TR" sz="1400" dirty="0" err="1">
                <a:latin typeface="Courier New"/>
                <a:cs typeface="Courier New"/>
              </a:rPr>
              <a:t>write_csv</a:t>
            </a:r>
            <a:r>
              <a:rPr lang="tr-TR" sz="1400" dirty="0">
                <a:latin typeface="Courier New"/>
                <a:cs typeface="Courier New"/>
              </a:rPr>
              <a:t>(t,"</a:t>
            </a:r>
            <a:r>
              <a:rPr lang="tr-TR" sz="1400" dirty="0" err="1">
                <a:latin typeface="Courier New"/>
                <a:cs typeface="Courier New"/>
              </a:rPr>
              <a:t>centralparktempsCF.txt</a:t>
            </a:r>
            <a:r>
              <a:rPr lang="tr-TR" sz="1400" dirty="0">
                <a:latin typeface="Courier New"/>
                <a:cs typeface="Courier New"/>
              </a:rPr>
              <a:t>")</a:t>
            </a:r>
            <a:endParaRPr lang="en-US" sz="1400" dirty="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520" y="4389214"/>
            <a:ext cx="2209800" cy="1200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file is stored in the project's folder</a:t>
            </a:r>
          </a:p>
        </p:txBody>
      </p:sp>
    </p:spTree>
    <p:extLst>
      <p:ext uri="{BB962C8B-B14F-4D97-AF65-F5344CB8AC3E}">
        <p14:creationId xmlns:p14="http://schemas.microsoft.com/office/powerpoint/2010/main" val="1609316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dplyr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 package of primitives (basic commands) for data frames and tibbles</a:t>
            </a:r>
          </a:p>
          <a:p>
            <a:r>
              <a:rPr lang="en-US" dirty="0"/>
              <a:t>A grammar of data manipulation</a:t>
            </a:r>
          </a:p>
          <a:p>
            <a:r>
              <a:rPr lang="en-US" dirty="0"/>
              <a:t>Integration with R commands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911602"/>
              </p:ext>
            </p:extLst>
          </p:nvPr>
        </p:nvGraphicFramePr>
        <p:xfrm>
          <a:off x="633240" y="3521078"/>
          <a:ext cx="7467600" cy="29717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85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0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Function</a:t>
                      </a:r>
                      <a:endParaRPr lang="en-US" sz="1400" b="0" dirty="0">
                        <a:effectLst/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Purpose</a:t>
                      </a:r>
                      <a:endParaRPr lang="en-US" sz="1400" b="0" dirty="0">
                        <a:effectLst/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filter()</a:t>
                      </a:r>
                      <a:endParaRPr lang="en-US" sz="1400" b="0" dirty="0">
                        <a:effectLst/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kern="1200" baseline="0" dirty="0">
                          <a:solidFill>
                            <a:schemeClr val="dk1"/>
                          </a:solidFill>
                        </a:rPr>
                        <a:t>Select rows</a:t>
                      </a:r>
                      <a:endParaRPr lang="en-US" sz="1400" b="0" dirty="0">
                        <a:effectLst/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4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kern="1200" baseline="0" dirty="0">
                          <a:solidFill>
                            <a:schemeClr val="dk1"/>
                          </a:solidFill>
                        </a:rPr>
                        <a:t>select()</a:t>
                      </a:r>
                      <a:endParaRPr lang="en-US" sz="1400" b="0" dirty="0">
                        <a:effectLst/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kern="1200" baseline="0" dirty="0">
                          <a:solidFill>
                            <a:schemeClr val="dk1"/>
                          </a:solidFill>
                        </a:rPr>
                        <a:t>Select columns</a:t>
                      </a:r>
                      <a:endParaRPr lang="en-US" sz="1400" b="0" dirty="0">
                        <a:effectLst/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4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kern="1200" baseline="0" dirty="0">
                          <a:solidFill>
                            <a:schemeClr val="dk1"/>
                          </a:solidFill>
                        </a:rPr>
                        <a:t>arrange()</a:t>
                      </a:r>
                      <a:endParaRPr lang="en-US" sz="1400" b="0" dirty="0">
                        <a:effectLst/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kern="1200" baseline="0" dirty="0">
                          <a:solidFill>
                            <a:schemeClr val="dk1"/>
                          </a:solidFill>
                        </a:rPr>
                        <a:t>Sort rows</a:t>
                      </a:r>
                      <a:endParaRPr lang="en-US" sz="1400" b="0" dirty="0">
                        <a:effectLst/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4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kern="1200" baseline="0" dirty="0">
                          <a:solidFill>
                            <a:schemeClr val="dk1"/>
                          </a:solidFill>
                        </a:rPr>
                        <a:t>summarize()</a:t>
                      </a:r>
                      <a:endParaRPr lang="en-US" sz="1400" b="0" dirty="0">
                        <a:effectLst/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Compute a single summary statistic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4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kern="1200" baseline="0" dirty="0" err="1">
                          <a:solidFill>
                            <a:schemeClr val="dk1"/>
                          </a:solidFill>
                        </a:rPr>
                        <a:t>group_by</a:t>
                      </a:r>
                      <a:r>
                        <a:rPr lang="en-US" sz="1400" b="0" u="none" kern="1200" baseline="0" dirty="0">
                          <a:solidFill>
                            <a:schemeClr val="dk1"/>
                          </a:solidFill>
                        </a:rPr>
                        <a:t>()</a:t>
                      </a:r>
                      <a:endParaRPr lang="en-US" sz="1400" b="0" dirty="0">
                        <a:effectLst/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Pair with summarize() to analyze groups within a dataset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4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</a:rPr>
                        <a:t>inner_join</a:t>
                      </a:r>
                      <a:r>
                        <a:rPr lang="en-US" sz="1400" b="0" dirty="0">
                          <a:effectLst/>
                        </a:rPr>
                        <a:t>()</a:t>
                      </a:r>
                      <a:endParaRPr lang="en-US" sz="1400" b="0" dirty="0">
                        <a:effectLst/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Join two tables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4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mutate()</a:t>
                      </a:r>
                      <a:endParaRPr lang="en-US" sz="1400" b="0" dirty="0">
                        <a:effectLst/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Create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</a:rPr>
                        <a:t> a new column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4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distinct()</a:t>
                      </a:r>
                      <a:endParaRPr lang="en-US" sz="1400" b="0" dirty="0">
                        <a:effectLst/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Select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</a:rPr>
                        <a:t> distinct rows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4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</a:rPr>
                        <a:t>sample_n</a:t>
                      </a:r>
                      <a:r>
                        <a:rPr lang="en-US" sz="1400" b="0" dirty="0">
                          <a:effectLst/>
                        </a:rPr>
                        <a:t>() &amp;</a:t>
                      </a:r>
                      <a:r>
                        <a:rPr lang="en-US" sz="1400" b="0" baseline="0" dirty="0">
                          <a:effectLst/>
                        </a:rPr>
                        <a:t> </a:t>
                      </a:r>
                      <a:r>
                        <a:rPr lang="en-US" sz="1400" b="0" dirty="0" err="1">
                          <a:effectLst/>
                        </a:rPr>
                        <a:t>sample_frac</a:t>
                      </a:r>
                      <a:endParaRPr lang="en-US" sz="1400" b="0" dirty="0">
                        <a:effectLst/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Select a random sample</a:t>
                      </a:r>
                      <a:r>
                        <a:rPr lang="en-US" sz="1400" kern="1200" baseline="0" dirty="0">
                          <a:solidFill>
                            <a:schemeClr val="dk1"/>
                          </a:solidFill>
                          <a:effectLst/>
                        </a:rPr>
                        <a:t> by number or fraction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7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dplyr</a:t>
            </a:r>
            <a:r>
              <a:rPr lang="en-US" dirty="0"/>
              <a:t> subset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Selecting rows and columns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Selecting columns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Selecting rows and columns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32322" y="2286268"/>
            <a:ext cx="815340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/>
            <a:r>
              <a:rPr lang="en-US" sz="1200" dirty="0">
                <a:latin typeface="Courier New"/>
                <a:cs typeface="Courier New"/>
              </a:rPr>
              <a:t>library(</a:t>
            </a:r>
            <a:r>
              <a:rPr lang="en-US" sz="1200" dirty="0" err="1">
                <a:latin typeface="Courier New"/>
                <a:cs typeface="Courier New"/>
              </a:rPr>
              <a:t>dplyr</a:t>
            </a:r>
            <a:r>
              <a:rPr lang="en-US" sz="1200" dirty="0">
                <a:latin typeface="Courier New"/>
                <a:cs typeface="Courier New"/>
              </a:rPr>
              <a:t>)</a:t>
            </a:r>
          </a:p>
          <a:p>
            <a:pPr marL="0" lvl="1" indent="0">
              <a:buNone/>
            </a:pPr>
            <a:r>
              <a:rPr lang="tr-TR" sz="1200" dirty="0" err="1">
                <a:latin typeface="Courier New"/>
                <a:cs typeface="Courier New"/>
              </a:rPr>
              <a:t>library</a:t>
            </a:r>
            <a:r>
              <a:rPr lang="tr-TR" sz="1200" dirty="0">
                <a:latin typeface="Courier New"/>
                <a:cs typeface="Courier New"/>
              </a:rPr>
              <a:t>(</a:t>
            </a:r>
            <a:r>
              <a:rPr lang="tr-TR" sz="1200" dirty="0" err="1">
                <a:latin typeface="Courier New"/>
                <a:cs typeface="Courier New"/>
              </a:rPr>
              <a:t>readr</a:t>
            </a:r>
            <a:r>
              <a:rPr lang="tr-TR" sz="1200" dirty="0">
                <a:latin typeface="Courier New"/>
                <a:cs typeface="Courier New"/>
              </a:rPr>
              <a:t>)</a:t>
            </a:r>
          </a:p>
          <a:p>
            <a:pPr marL="0" lvl="1" indent="0">
              <a:buNone/>
            </a:pPr>
            <a:r>
              <a:rPr lang="tr-TR" sz="1200" dirty="0" err="1">
                <a:latin typeface="Courier New"/>
                <a:cs typeface="Courier New"/>
              </a:rPr>
              <a:t>url</a:t>
            </a:r>
            <a:r>
              <a:rPr lang="tr-TR" sz="1200" dirty="0">
                <a:latin typeface="Courier New"/>
                <a:cs typeface="Courier New"/>
              </a:rPr>
              <a:t> &lt;- "http://</a:t>
            </a:r>
            <a:r>
              <a:rPr lang="tr-TR" sz="1200" dirty="0" err="1">
                <a:latin typeface="Courier New"/>
                <a:cs typeface="Courier New"/>
              </a:rPr>
              <a:t>www.richardtwatson.com</a:t>
            </a:r>
            <a:r>
              <a:rPr lang="tr-TR" sz="1200" dirty="0">
                <a:latin typeface="Courier New"/>
                <a:cs typeface="Courier New"/>
              </a:rPr>
              <a:t>/data/</a:t>
            </a:r>
            <a:r>
              <a:rPr lang="tr-TR" sz="1200" dirty="0" err="1">
                <a:latin typeface="Courier New"/>
                <a:cs typeface="Courier New"/>
              </a:rPr>
              <a:t>centralparktemps.csv</a:t>
            </a:r>
            <a:r>
              <a:rPr lang="tr-TR" sz="1200" dirty="0">
                <a:latin typeface="Courier New"/>
                <a:cs typeface="Courier New"/>
              </a:rPr>
              <a:t>"</a:t>
            </a:r>
          </a:p>
          <a:p>
            <a:pPr marL="0" lvl="1" indent="0">
              <a:buNone/>
            </a:pPr>
            <a:r>
              <a:rPr lang="tr-TR" sz="1200" dirty="0">
                <a:latin typeface="Courier New"/>
                <a:cs typeface="Courier New"/>
              </a:rPr>
              <a:t>t &lt;- </a:t>
            </a:r>
            <a:r>
              <a:rPr lang="tr-TR" sz="1200" dirty="0" err="1">
                <a:latin typeface="Courier New"/>
                <a:cs typeface="Courier New"/>
              </a:rPr>
              <a:t>read_delim</a:t>
            </a:r>
            <a:r>
              <a:rPr lang="tr-TR" sz="1200" dirty="0">
                <a:latin typeface="Courier New"/>
                <a:cs typeface="Courier New"/>
              </a:rPr>
              <a:t>(</a:t>
            </a:r>
            <a:r>
              <a:rPr lang="tr-TR" sz="1200" dirty="0" err="1">
                <a:latin typeface="Courier New"/>
                <a:cs typeface="Courier New"/>
              </a:rPr>
              <a:t>url,delim</a:t>
            </a:r>
            <a:r>
              <a:rPr lang="tr-TR" sz="1200" dirty="0">
                <a:latin typeface="Courier New"/>
                <a:cs typeface="Courier New"/>
              </a:rPr>
              <a:t>=',')</a:t>
            </a:r>
            <a:endParaRPr lang="en-US" sz="1200" dirty="0">
              <a:latin typeface="Courier New"/>
              <a:cs typeface="Courier New"/>
            </a:endParaRPr>
          </a:p>
          <a:p>
            <a:pPr marL="0" lvl="1"/>
            <a:r>
              <a:rPr lang="en-US" sz="1200" dirty="0" err="1">
                <a:latin typeface="Courier New"/>
                <a:cs typeface="Courier New"/>
              </a:rPr>
              <a:t>trow</a:t>
            </a:r>
            <a:r>
              <a:rPr lang="en-US" sz="1200" dirty="0">
                <a:latin typeface="Courier New"/>
                <a:cs typeface="Courier New"/>
              </a:rPr>
              <a:t> &lt;-  filter(t, year==1999)</a:t>
            </a:r>
          </a:p>
        </p:txBody>
      </p:sp>
      <p:sp>
        <p:nvSpPr>
          <p:cNvPr id="5" name="Rectangle 4"/>
          <p:cNvSpPr/>
          <p:nvPr/>
        </p:nvSpPr>
        <p:spPr>
          <a:xfrm>
            <a:off x="641503" y="3862794"/>
            <a:ext cx="815340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/>
            <a:r>
              <a:rPr lang="en-US" sz="1200" dirty="0" err="1">
                <a:latin typeface="Courier New"/>
                <a:cs typeface="Courier New"/>
              </a:rPr>
              <a:t>tcol</a:t>
            </a:r>
            <a:r>
              <a:rPr lang="en-US" sz="1200" dirty="0">
                <a:latin typeface="Courier New"/>
                <a:cs typeface="Courier New"/>
              </a:rPr>
              <a:t> &lt;-  select(t, year)</a:t>
            </a:r>
          </a:p>
        </p:txBody>
      </p:sp>
      <p:sp>
        <p:nvSpPr>
          <p:cNvPr id="6" name="Rectangle 5"/>
          <p:cNvSpPr/>
          <p:nvPr/>
        </p:nvSpPr>
        <p:spPr>
          <a:xfrm>
            <a:off x="641503" y="4670360"/>
            <a:ext cx="81534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/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trowcol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&lt;-  t %&gt;% select(year, month, temperature) %&gt;% filter(year &gt; 1989 &amp; year &lt; 2000)</a:t>
            </a:r>
          </a:p>
        </p:txBody>
      </p:sp>
    </p:spTree>
    <p:extLst>
      <p:ext uri="{BB962C8B-B14F-4D97-AF65-F5344CB8AC3E}">
        <p14:creationId xmlns:p14="http://schemas.microsoft.com/office/powerpoint/2010/main" val="149170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R-rstudio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67" y="1825625"/>
            <a:ext cx="6505465" cy="4351338"/>
          </a:xfrm>
        </p:spPr>
      </p:pic>
      <p:sp>
        <p:nvSpPr>
          <p:cNvPr id="5" name="Rounded Rectangular Callout 4"/>
          <p:cNvSpPr/>
          <p:nvPr/>
        </p:nvSpPr>
        <p:spPr bwMode="auto">
          <a:xfrm>
            <a:off x="1066800" y="685800"/>
            <a:ext cx="1371600" cy="533400"/>
          </a:xfrm>
          <a:prstGeom prst="wedgeRoundRectCallout">
            <a:avLst>
              <a:gd name="adj1" fmla="val 51389"/>
              <a:gd name="adj2" fmla="val 141071"/>
              <a:gd name="adj3" fmla="val 16667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Scripts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7467600" y="609600"/>
            <a:ext cx="1371600" cy="533400"/>
          </a:xfrm>
          <a:prstGeom prst="wedgeRoundRectCallout">
            <a:avLst>
              <a:gd name="adj1" fmla="val -35648"/>
              <a:gd name="adj2" fmla="val 143452"/>
              <a:gd name="adj3" fmla="val 16667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Datasets</a:t>
            </a: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1295400" y="6172200"/>
            <a:ext cx="1371600" cy="533400"/>
          </a:xfrm>
          <a:prstGeom prst="wedgeRoundRectCallout">
            <a:avLst>
              <a:gd name="adj1" fmla="val 39352"/>
              <a:gd name="adj2" fmla="val -99406"/>
              <a:gd name="adj3" fmla="val 16667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Results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4876800" y="6172200"/>
            <a:ext cx="3886200" cy="533400"/>
          </a:xfrm>
          <a:prstGeom prst="wedgeRoundRectCallout">
            <a:avLst>
              <a:gd name="adj1" fmla="val 9459"/>
              <a:gd name="adj2" fmla="val -103735"/>
              <a:gd name="adj3" fmla="val 16667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Files, plots, packages, &amp; help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664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dplyr</a:t>
            </a:r>
            <a:r>
              <a:rPr lang="en-US" dirty="0"/>
              <a:t> sort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28650" y="1710887"/>
            <a:ext cx="77692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Sorting on column name</a:t>
            </a:r>
          </a:p>
        </p:txBody>
      </p:sp>
      <p:sp>
        <p:nvSpPr>
          <p:cNvPr id="7" name="Rectangle 6"/>
          <p:cNvSpPr/>
          <p:nvPr/>
        </p:nvSpPr>
        <p:spPr>
          <a:xfrm>
            <a:off x="620412" y="2895600"/>
            <a:ext cx="4381328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lvl="1"/>
            <a:r>
              <a:rPr lang="en-US" sz="1600" dirty="0">
                <a:latin typeface="Courier New"/>
                <a:cs typeface="Courier New"/>
              </a:rPr>
              <a:t>t &lt;-  arrange(</a:t>
            </a:r>
            <a:r>
              <a:rPr lang="en-US" sz="1600" dirty="0" err="1">
                <a:latin typeface="Courier New"/>
                <a:cs typeface="Courier New"/>
              </a:rPr>
              <a:t>t,desc</a:t>
            </a:r>
            <a:r>
              <a:rPr lang="en-US" sz="1600" dirty="0">
                <a:latin typeface="Courier New"/>
                <a:cs typeface="Courier New"/>
              </a:rPr>
              <a:t>(year),month) </a:t>
            </a:r>
          </a:p>
        </p:txBody>
      </p:sp>
    </p:spTree>
    <p:extLst>
      <p:ext uri="{BB962C8B-B14F-4D97-AF65-F5344CB8AC3E}">
        <p14:creationId xmlns:p14="http://schemas.microsoft.com/office/powerpoint/2010/main" val="13057885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dplyr</a:t>
            </a:r>
            <a:r>
              <a:rPr lang="en-US" dirty="0"/>
              <a:t> - summarizing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" y="1847097"/>
            <a:ext cx="83820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/>
                <a:cs typeface="Courier New"/>
              </a:rPr>
              <a:t>library(</a:t>
            </a:r>
            <a:r>
              <a:rPr lang="en-US" sz="1400" dirty="0" err="1">
                <a:latin typeface="Courier New"/>
                <a:cs typeface="Courier New"/>
              </a:rPr>
              <a:t>dplyr</a:t>
            </a:r>
            <a:r>
              <a:rPr lang="en-US" sz="1400" dirty="0">
                <a:latin typeface="Courier New"/>
                <a:cs typeface="Courier New"/>
              </a:rPr>
              <a:t>)</a:t>
            </a:r>
          </a:p>
          <a:p>
            <a:r>
              <a:rPr lang="en-US" sz="1400" dirty="0">
                <a:latin typeface="Courier New"/>
                <a:cs typeface="Courier New"/>
              </a:rPr>
              <a:t>library(</a:t>
            </a:r>
            <a:r>
              <a:rPr lang="en-US" sz="1400" dirty="0" err="1">
                <a:latin typeface="Courier New"/>
                <a:cs typeface="Courier New"/>
              </a:rPr>
              <a:t>readr</a:t>
            </a:r>
            <a:r>
              <a:rPr lang="en-US" sz="1400" dirty="0">
                <a:latin typeface="Courier New"/>
                <a:cs typeface="Courier New"/>
              </a:rPr>
              <a:t>)</a:t>
            </a:r>
          </a:p>
          <a:p>
            <a:r>
              <a:rPr lang="en-US" sz="1400" dirty="0" err="1">
                <a:latin typeface="Courier New"/>
                <a:cs typeface="Courier New"/>
              </a:rPr>
              <a:t>url</a:t>
            </a:r>
            <a:r>
              <a:rPr lang="en-US" sz="1400" dirty="0">
                <a:latin typeface="Courier New"/>
                <a:cs typeface="Courier New"/>
              </a:rPr>
              <a:t> &lt;- 'http://</a:t>
            </a:r>
            <a:r>
              <a:rPr lang="en-US" sz="1400" dirty="0" err="1">
                <a:latin typeface="Courier New"/>
                <a:cs typeface="Courier New"/>
              </a:rPr>
              <a:t>www.richardtwatson.com</a:t>
            </a:r>
            <a:r>
              <a:rPr lang="en-US" sz="1400" dirty="0">
                <a:latin typeface="Courier New"/>
                <a:cs typeface="Courier New"/>
              </a:rPr>
              <a:t>/data/</a:t>
            </a:r>
            <a:r>
              <a:rPr lang="en-US" sz="1400" dirty="0" err="1">
                <a:latin typeface="Courier New"/>
                <a:cs typeface="Courier New"/>
              </a:rPr>
              <a:t>centralparktemps.csv</a:t>
            </a:r>
            <a:r>
              <a:rPr lang="en-US" sz="1400" dirty="0">
                <a:latin typeface="Courier New"/>
                <a:cs typeface="Courier New"/>
              </a:rPr>
              <a:t>'</a:t>
            </a:r>
          </a:p>
          <a:p>
            <a:r>
              <a:rPr lang="en-US" sz="1400" dirty="0">
                <a:latin typeface="Courier New"/>
                <a:cs typeface="Courier New"/>
              </a:rPr>
              <a:t>t &lt;- </a:t>
            </a:r>
            <a:r>
              <a:rPr lang="en-US" sz="1400" dirty="0" err="1">
                <a:latin typeface="Courier New"/>
                <a:cs typeface="Courier New"/>
              </a:rPr>
              <a:t>read_delim</a:t>
            </a:r>
            <a:r>
              <a:rPr lang="en-US" sz="1400" dirty="0">
                <a:latin typeface="Courier New"/>
                <a:cs typeface="Courier New"/>
              </a:rPr>
              <a:t>(</a:t>
            </a:r>
            <a:r>
              <a:rPr lang="en-US" sz="1400" dirty="0" err="1">
                <a:latin typeface="Courier New"/>
                <a:cs typeface="Courier New"/>
              </a:rPr>
              <a:t>url</a:t>
            </a:r>
            <a:r>
              <a:rPr lang="en-US" sz="1400" dirty="0">
                <a:latin typeface="Courier New"/>
                <a:cs typeface="Courier New"/>
              </a:rPr>
              <a:t>, </a:t>
            </a:r>
            <a:r>
              <a:rPr lang="en-US" sz="1400" dirty="0" err="1">
                <a:latin typeface="Courier New"/>
                <a:cs typeface="Courier New"/>
              </a:rPr>
              <a:t>delim</a:t>
            </a:r>
            <a:r>
              <a:rPr lang="en-US" sz="1400" dirty="0">
                <a:latin typeface="Courier New"/>
                <a:cs typeface="Courier New"/>
              </a:rPr>
              <a:t>=',')</a:t>
            </a:r>
          </a:p>
          <a:p>
            <a:r>
              <a:rPr lang="en-US" sz="1400" dirty="0">
                <a:latin typeface="Courier New"/>
                <a:cs typeface="Courier New"/>
              </a:rPr>
              <a:t>summarize(</a:t>
            </a:r>
            <a:r>
              <a:rPr lang="en-US" sz="1400" dirty="0" err="1">
                <a:latin typeface="Courier New"/>
                <a:cs typeface="Courier New"/>
              </a:rPr>
              <a:t>t,mean</a:t>
            </a:r>
            <a:r>
              <a:rPr lang="en-US" sz="1400" dirty="0">
                <a:latin typeface="Courier New"/>
                <a:cs typeface="Courier New"/>
              </a:rPr>
              <a:t>(temperature))</a:t>
            </a:r>
          </a:p>
          <a:p>
            <a:r>
              <a:rPr lang="en-US" sz="1400" dirty="0">
                <a:latin typeface="Courier New"/>
                <a:cs typeface="Courier New"/>
              </a:rPr>
              <a:t>w &lt;-  t  %&gt;% </a:t>
            </a:r>
          </a:p>
          <a:p>
            <a:r>
              <a:rPr lang="en-US" sz="1400" dirty="0">
                <a:latin typeface="Courier New"/>
                <a:cs typeface="Courier New"/>
              </a:rPr>
              <a:t>  </a:t>
            </a:r>
            <a:r>
              <a:rPr lang="en-US" sz="1400" dirty="0" err="1">
                <a:latin typeface="Courier New"/>
                <a:cs typeface="Courier New"/>
              </a:rPr>
              <a:t>group_by</a:t>
            </a:r>
            <a:r>
              <a:rPr lang="en-US" sz="1400" dirty="0">
                <a:latin typeface="Courier New"/>
                <a:cs typeface="Courier New"/>
              </a:rPr>
              <a:t>(year) %&gt;% </a:t>
            </a:r>
          </a:p>
          <a:p>
            <a:r>
              <a:rPr lang="en-US" sz="1400" dirty="0">
                <a:latin typeface="Courier New"/>
                <a:cs typeface="Courier New"/>
              </a:rPr>
              <a:t>  summarize(</a:t>
            </a:r>
            <a:r>
              <a:rPr lang="en-US" sz="1400" dirty="0" err="1">
                <a:latin typeface="Courier New"/>
                <a:cs typeface="Courier New"/>
              </a:rPr>
              <a:t>averageF</a:t>
            </a:r>
            <a:r>
              <a:rPr lang="en-US" sz="1400" dirty="0">
                <a:latin typeface="Courier New"/>
                <a:cs typeface="Courier New"/>
              </a:rPr>
              <a:t> = mean(temperature))</a:t>
            </a:r>
          </a:p>
          <a:p>
            <a:r>
              <a:rPr lang="en-US" sz="1400" dirty="0">
                <a:latin typeface="Courier New"/>
                <a:cs typeface="Courier New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dplyr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mutating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" y="1721581"/>
            <a:ext cx="8079129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library(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dplyr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library(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readr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Library(measurements)</a:t>
            </a:r>
          </a:p>
          <a:p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url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&lt;- 'http://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www.richardtwatson.com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/data/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centralparktemps.csv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'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t &lt;-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read_delim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url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delim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=',')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# add column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t &lt;-  mutate(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t,CTemp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= (temperature-32)*5/9)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# summarize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summarize(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t,mean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CTemp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4191000"/>
            <a:ext cx="695318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Write as a pipe using measurements::</a:t>
            </a:r>
            <a:r>
              <a:rPr lang="en-US" dirty="0" err="1">
                <a:latin typeface="+mj-lt"/>
              </a:rPr>
              <a:t>conv_unit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View the </a:t>
            </a:r>
            <a:r>
              <a:rPr lang="en-US" sz="2800" dirty="0">
                <a:hlinkClick r:id="rId3"/>
              </a:rPr>
              <a:t>web page </a:t>
            </a:r>
            <a:r>
              <a:rPr lang="en-US" sz="2800" dirty="0"/>
              <a:t>of yearly CO2 emissions (million metric tons) since the beginning of the industrial revolution</a:t>
            </a:r>
          </a:p>
          <a:p>
            <a:r>
              <a:rPr lang="en-US" sz="2800" dirty="0"/>
              <a:t>Create a new text file using R</a:t>
            </a:r>
          </a:p>
          <a:p>
            <a:r>
              <a:rPr lang="en-US" sz="2800" dirty="0"/>
              <a:t>Clean up the file for use with R and save it as CO2.txt </a:t>
            </a:r>
          </a:p>
          <a:p>
            <a:r>
              <a:rPr lang="en-US" sz="2800" dirty="0"/>
              <a:t>Import (Import Dataset) the file into R</a:t>
            </a:r>
          </a:p>
          <a:p>
            <a:r>
              <a:rPr lang="en-US" sz="2800" dirty="0"/>
              <a:t>Plot year versus total CO2 emissions</a:t>
            </a:r>
          </a:p>
        </p:txBody>
      </p:sp>
    </p:spTree>
    <p:extLst>
      <p:ext uri="{BB962C8B-B14F-4D97-AF65-F5344CB8AC3E}">
        <p14:creationId xmlns:p14="http://schemas.microsoft.com/office/powerpoint/2010/main" val="25004048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must be a common column in both files</a:t>
            </a:r>
          </a:p>
          <a:p>
            <a:pPr lvl="1"/>
            <a:r>
              <a:rPr lang="en-US" dirty="0"/>
              <a:t>Like an SQL join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8650" y="2770187"/>
            <a:ext cx="8077200" cy="28931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library(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dplyr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url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&lt;-  'http://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www.richardtwatson.com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/data/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centralparktemps.csv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'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t &lt;-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read_delim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url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delim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=',')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# average monthly temp for each year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a &lt;-  t %&gt;% 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group_by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(year) %&gt;% 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summarize(mean = mean(temperature))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# read yearly carbon data (source: http://co2now.org/Current-CO2/CO2-Now/noaa-mauna-loa-co2-data.html)</a:t>
            </a:r>
          </a:p>
          <a:p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url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&lt;-  'http://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www.richardtwatson.com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/data/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carbon.csv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'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carbon &lt;-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read_delim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url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, 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delim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=',') 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m &lt;- 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inner_join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a,carbon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coefficient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1690689"/>
            <a:ext cx="321754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lvl="1"/>
            <a:r>
              <a:rPr lang="en-US" dirty="0" err="1">
                <a:latin typeface="Courier New"/>
                <a:cs typeface="Courier New"/>
              </a:rPr>
              <a:t>cor.test</a:t>
            </a:r>
            <a:r>
              <a:rPr lang="en-US" dirty="0">
                <a:latin typeface="Courier New"/>
                <a:cs typeface="Courier New"/>
              </a:rPr>
              <a:t>(m$mean,m$CO2)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7758" y="2514600"/>
            <a:ext cx="8180445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</a:rPr>
              <a:t>Pearson's product-moment correlation</a:t>
            </a:r>
          </a:p>
          <a:p>
            <a:endParaRPr lang="en-US" sz="1800" dirty="0">
              <a:solidFill>
                <a:prstClr val="black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</a:rPr>
              <a:t>data:  </a:t>
            </a:r>
            <a:r>
              <a:rPr lang="en-US" sz="1800" dirty="0" err="1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</a:rPr>
              <a:t>m$mean</a:t>
            </a:r>
            <a:r>
              <a:rPr lang="en-US" sz="1800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</a:rPr>
              <a:t> and m$CO2</a:t>
            </a:r>
          </a:p>
          <a:p>
            <a:r>
              <a:rPr lang="en-US" sz="1800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</a:rPr>
              <a:t>t = 4.2172, df = 59, p-value = 8.624e-05</a:t>
            </a:r>
          </a:p>
          <a:p>
            <a:r>
              <a:rPr lang="en-US" sz="1800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</a:rPr>
              <a:t>alternative hypothesis: true correlation is not equal to 0</a:t>
            </a:r>
          </a:p>
          <a:p>
            <a:r>
              <a:rPr lang="en-US" sz="1800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</a:rPr>
              <a:t>95 percent confidence interval:</a:t>
            </a:r>
          </a:p>
          <a:p>
            <a:r>
              <a:rPr lang="en-US" sz="1800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</a:rPr>
              <a:t> 0.2610877 0.6538457</a:t>
            </a:r>
          </a:p>
          <a:p>
            <a:r>
              <a:rPr lang="en-US" sz="1800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</a:rPr>
              <a:t>sample estimates:</a:t>
            </a:r>
          </a:p>
          <a:p>
            <a:r>
              <a:rPr lang="en-US" sz="1800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</a:rPr>
              <a:t>      </a:t>
            </a:r>
            <a:r>
              <a:rPr lang="en-US" sz="1800" dirty="0" err="1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</a:rPr>
              <a:t>cor</a:t>
            </a:r>
            <a:r>
              <a:rPr lang="en-US" sz="1800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r>
              <a:rPr lang="en-US" sz="1800" dirty="0">
                <a:solidFill>
                  <a:prstClr val="black"/>
                </a:solidFill>
                <a:latin typeface="Courier New" charset="0"/>
                <a:ea typeface="Courier New" charset="0"/>
                <a:cs typeface="Courier New" charset="0"/>
              </a:rPr>
              <a:t>0.4812664 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6096000" y="2520778"/>
            <a:ext cx="2209800" cy="838200"/>
          </a:xfrm>
          <a:prstGeom prst="wedgeEllipseCallout">
            <a:avLst>
              <a:gd name="adj1" fmla="val -53436"/>
              <a:gd name="adj2" fmla="val 44362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ignificant</a:t>
            </a:r>
          </a:p>
        </p:txBody>
      </p:sp>
    </p:spTree>
    <p:extLst>
      <p:ext uri="{BB962C8B-B14F-4D97-AF65-F5344CB8AC3E}">
        <p14:creationId xmlns:p14="http://schemas.microsoft.com/office/powerpoint/2010/main" val="19636123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coefficient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769225" cy="2576512"/>
          </a:xfrm>
        </p:spPr>
        <p:txBody>
          <a:bodyPr/>
          <a:lstStyle/>
          <a:p>
            <a:r>
              <a:rPr lang="en-US" dirty="0"/>
              <a:t>The p-value indicates whether a correlation coefficient is significant</a:t>
            </a:r>
          </a:p>
          <a:p>
            <a:pPr lvl="1"/>
            <a:r>
              <a:rPr lang="en-US" dirty="0"/>
              <a:t>The likelihood of getting such a value by chance</a:t>
            </a:r>
          </a:p>
          <a:p>
            <a:pPr lvl="1"/>
            <a:r>
              <a:rPr lang="en-US" dirty="0"/>
              <a:t>By convention, p &lt; 0.05 indicates significance</a:t>
            </a:r>
          </a:p>
          <a:p>
            <a:r>
              <a:rPr lang="en-US" dirty="0"/>
              <a:t>To interpret the size of the effect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795019"/>
              </p:ext>
            </p:extLst>
          </p:nvPr>
        </p:nvGraphicFramePr>
        <p:xfrm>
          <a:off x="731709" y="3801811"/>
          <a:ext cx="4267200" cy="1318260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Correlation coefficient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Effect size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.10</a:t>
                      </a:r>
                      <a:r>
                        <a:rPr lang="en-US" baseline="0" dirty="0">
                          <a:effectLst/>
                        </a:rPr>
                        <a:t> - .30</a:t>
                      </a:r>
                      <a:endParaRPr lang="en-US" dirty="0">
                        <a:effectLst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Small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.30 - .50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Moderate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&gt; .50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Large</a:t>
                      </a: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5910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correlation coefficient does not provide information about the nature of the linear relationship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8014" y="2667093"/>
            <a:ext cx="327044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lvl="1"/>
            <a:r>
              <a:rPr lang="en-US" sz="1600" dirty="0">
                <a:latin typeface="Courier New"/>
                <a:cs typeface="Courier New"/>
              </a:rPr>
              <a:t>mod </a:t>
            </a:r>
            <a:r>
              <a:rPr lang="mr-IN" sz="1600" dirty="0">
                <a:latin typeface="Courier New"/>
                <a:cs typeface="Courier New"/>
              </a:rPr>
              <a:t>&lt;-</a:t>
            </a:r>
            <a:r>
              <a:rPr lang="en-US" sz="1600" dirty="0">
                <a:latin typeface="Courier New"/>
                <a:cs typeface="Courier New"/>
              </a:rPr>
              <a:t> lm(</a:t>
            </a:r>
            <a:r>
              <a:rPr lang="en-US" sz="1600" dirty="0" err="1">
                <a:latin typeface="Courier New"/>
                <a:cs typeface="Courier New"/>
              </a:rPr>
              <a:t>m$mean</a:t>
            </a:r>
            <a:r>
              <a:rPr lang="en-US" sz="1600" dirty="0">
                <a:latin typeface="Courier New"/>
                <a:cs typeface="Courier New"/>
              </a:rPr>
              <a:t> ~ m$CO2)</a:t>
            </a:r>
          </a:p>
          <a:p>
            <a:pPr marL="0" lvl="1"/>
            <a:r>
              <a:rPr lang="en-US" sz="1600" dirty="0">
                <a:latin typeface="Courier New"/>
                <a:cs typeface="Courier New"/>
              </a:rPr>
              <a:t>summary(mod)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014" y="3263694"/>
            <a:ext cx="5651500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Call:</a:t>
            </a:r>
          </a:p>
          <a:p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lm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(formula = 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m$mean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~ m$CO2)</a:t>
            </a:r>
          </a:p>
          <a:p>
            <a:endParaRPr lang="en-US" sz="12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Residuals:</a:t>
            </a:r>
          </a:p>
          <a:p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   Min       1Q   Median       3Q      Max </a:t>
            </a:r>
          </a:p>
          <a:p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-2.13457 -0.66405  0.09477  0.64791  2.11362 </a:t>
            </a:r>
          </a:p>
          <a:p>
            <a:endParaRPr lang="en-US" sz="12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Coefficients:</a:t>
            </a:r>
          </a:p>
          <a:p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          Estimate Std. Error t value 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Pr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(&gt;|t|)    </a:t>
            </a:r>
          </a:p>
          <a:p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(Intercept) 48.24335    1.63611  29.487  &lt; 2e-16 ***</a:t>
            </a:r>
          </a:p>
          <a:p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m$CO2        0.01936    0.00459   4.217 8.62e-05 ***</a:t>
            </a:r>
          </a:p>
          <a:p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---</a:t>
            </a:r>
          </a:p>
          <a:p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Signif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. codes:  0 ‘***’ 0.001 ‘**’ 0.01 ‘*’ 0.05 ‘.’ 0.1 ‘ ’ 1</a:t>
            </a:r>
          </a:p>
          <a:p>
            <a:endParaRPr lang="en-US" sz="12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Residual standard error: 1.006 on 59 degrees of freedom</a:t>
            </a:r>
          </a:p>
          <a:p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Multiple R-squared:  0.2316,	Adjusted R-squared:  0.2186 </a:t>
            </a:r>
          </a:p>
          <a:p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F-statistic: 17.78 on 1 and 59 DF,  p-value: 8.624e-05</a:t>
            </a:r>
          </a:p>
        </p:txBody>
      </p:sp>
      <p:sp>
        <p:nvSpPr>
          <p:cNvPr id="6" name="Oval Callout 5"/>
          <p:cNvSpPr/>
          <p:nvPr/>
        </p:nvSpPr>
        <p:spPr bwMode="auto">
          <a:xfrm>
            <a:off x="6707306" y="6204897"/>
            <a:ext cx="1897063" cy="575954"/>
          </a:xfrm>
          <a:prstGeom prst="wedgeEllipseCallout">
            <a:avLst>
              <a:gd name="adj1" fmla="val -70102"/>
              <a:gd name="adj2" fmla="val 21508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mbria" charset="0"/>
                <a:ea typeface="Cambria" charset="0"/>
                <a:cs typeface="Cambria" charset="0"/>
              </a:rPr>
              <a:t>S</a:t>
            </a:r>
            <a:r>
              <a:rPr kumimoji="0" lang="en-US" sz="2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Cambria" charset="0"/>
                <a:cs typeface="Cambria" charset="0"/>
              </a:rPr>
              <a:t>ignificant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6555448" y="4990604"/>
            <a:ext cx="1760538" cy="914400"/>
          </a:xfrm>
          <a:prstGeom prst="wedgeEllipseCallout">
            <a:avLst>
              <a:gd name="adj1" fmla="val -68378"/>
              <a:gd name="adj2" fmla="val 77064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mbria" charset="0"/>
                <a:ea typeface="Cambria" charset="0"/>
                <a:cs typeface="Cambria" charset="0"/>
              </a:rPr>
              <a:t>Variance explained</a:t>
            </a: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4328186" y="2806494"/>
            <a:ext cx="3987800" cy="914400"/>
          </a:xfrm>
          <a:prstGeom prst="wedgeEllipseCallout">
            <a:avLst>
              <a:gd name="adj1" fmla="val -88730"/>
              <a:gd name="adj2" fmla="val 197881"/>
            </a:avLst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mbria" charset="0"/>
                <a:ea typeface="Cambria" charset="0"/>
                <a:cs typeface="Cambria" charset="0"/>
              </a:rPr>
              <a:t>Mean temperature = 48.24 + </a:t>
            </a:r>
            <a:r>
              <a:rPr lang="en-US" sz="2000">
                <a:latin typeface="Cambria" charset="0"/>
                <a:ea typeface="Cambria" charset="0"/>
                <a:cs typeface="Cambria" charset="0"/>
              </a:rPr>
              <a:t>.019*</a:t>
            </a:r>
            <a:r>
              <a:rPr lang="en-US" sz="2000" dirty="0">
                <a:latin typeface="Cambria" charset="0"/>
                <a:ea typeface="Cambria" charset="0"/>
                <a:cs typeface="Cambria" charset="0"/>
              </a:rPr>
              <a:t>CO</a:t>
            </a:r>
            <a:r>
              <a:rPr lang="en-US" sz="2000" baseline="-25000" dirty="0">
                <a:latin typeface="Cambria" charset="0"/>
                <a:ea typeface="Cambria" charset="0"/>
                <a:cs typeface="Cambria" charset="0"/>
              </a:rPr>
              <a:t>2</a:t>
            </a:r>
            <a:endParaRPr kumimoji="0" lang="en-US" sz="200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64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sqldf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 with data frames/tibbles</a:t>
            </a:r>
          </a:p>
          <a:p>
            <a:r>
              <a:rPr lang="en-US" dirty="0"/>
              <a:t>Not completely identical to MySQL</a:t>
            </a:r>
          </a:p>
          <a:p>
            <a:r>
              <a:rPr lang="en-US" dirty="0"/>
              <a:t>Cannot embed R commands within an SQL statement</a:t>
            </a:r>
          </a:p>
          <a:p>
            <a:pPr lvl="1"/>
            <a:r>
              <a:rPr lang="en-US" dirty="0"/>
              <a:t>Advantage of </a:t>
            </a:r>
            <a:r>
              <a:rPr lang="en-US" dirty="0" err="1"/>
              <a:t>dplyr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4724400"/>
            <a:ext cx="8001000" cy="16004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library(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sqldf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library(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readr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options(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sqldf.driver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"SQLite") # to avoid a conflict with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RMySQL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url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&lt;-  'http://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www.richardtwatson.com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/data/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centralparktemps.csv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'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t &lt;-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read_delim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url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delim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=',')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trowcol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&lt;- 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sqldf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("select year, month, temperature from t where year &gt; 1989 and year &lt; 2000")</a:t>
            </a:r>
          </a:p>
        </p:txBody>
      </p:sp>
    </p:spTree>
    <p:extLst>
      <p:ext uri="{BB962C8B-B14F-4D97-AF65-F5344CB8AC3E}">
        <p14:creationId xmlns:p14="http://schemas.microsoft.com/office/powerpoint/2010/main" val="33091905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Concatenating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Taking a set of files with the same structure and creating a single file</a:t>
            </a:r>
          </a:p>
          <a:p>
            <a:pPr lvl="1"/>
            <a:r>
              <a:rPr lang="en-US" dirty="0"/>
              <a:t>Same type of data in corresponding columns</a:t>
            </a:r>
          </a:p>
          <a:p>
            <a:r>
              <a:rPr lang="en-US" dirty="0"/>
              <a:t>Files should be in the same directory</a:t>
            </a:r>
          </a:p>
        </p:txBody>
      </p:sp>
    </p:spTree>
    <p:extLst>
      <p:ext uri="{BB962C8B-B14F-4D97-AF65-F5344CB8AC3E}">
        <p14:creationId xmlns:p14="http://schemas.microsoft.com/office/powerpoint/2010/main" val="1366509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R scripts and data in folders or directories by creating a project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438400"/>
            <a:ext cx="8153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>
                <a:latin typeface="Courier"/>
                <a:cs typeface="Courier"/>
              </a:rPr>
              <a:t>File &gt; New Project…</a:t>
            </a:r>
          </a:p>
        </p:txBody>
      </p:sp>
    </p:spTree>
    <p:extLst>
      <p:ext uri="{BB962C8B-B14F-4D97-AF65-F5344CB8AC3E}">
        <p14:creationId xmlns:p14="http://schemas.microsoft.com/office/powerpoint/2010/main" val="27262074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Concatenating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Remote directory with FTP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2286000"/>
            <a:ext cx="8153400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/>
                <a:cs typeface="Courier New"/>
              </a:rPr>
              <a:t># read the file names from a remote directory (FTP)</a:t>
            </a:r>
          </a:p>
          <a:p>
            <a:r>
              <a:rPr lang="en-US" sz="1400" dirty="0">
                <a:latin typeface="Courier New"/>
                <a:cs typeface="Courier New"/>
              </a:rPr>
              <a:t>library(</a:t>
            </a:r>
            <a:r>
              <a:rPr lang="en-US" sz="1400" dirty="0" err="1">
                <a:latin typeface="Courier New"/>
                <a:cs typeface="Courier New"/>
              </a:rPr>
              <a:t>RCurl</a:t>
            </a:r>
            <a:r>
              <a:rPr lang="en-US" sz="1400" dirty="0">
                <a:latin typeface="Courier New"/>
                <a:cs typeface="Courier New"/>
              </a:rPr>
              <a:t>)</a:t>
            </a:r>
          </a:p>
          <a:p>
            <a:r>
              <a:rPr lang="en-US" sz="1400" dirty="0" err="1">
                <a:latin typeface="Courier New"/>
                <a:cs typeface="Courier New"/>
              </a:rPr>
              <a:t>url</a:t>
            </a:r>
            <a:r>
              <a:rPr lang="en-US" sz="1400" dirty="0">
                <a:latin typeface="Courier New"/>
                <a:cs typeface="Courier New"/>
              </a:rPr>
              <a:t> &lt;-  "ftp://watson_ftp:bulldawg1989@http://</a:t>
            </a:r>
            <a:r>
              <a:rPr lang="en-US" sz="1400" dirty="0" err="1">
                <a:latin typeface="Courier New"/>
                <a:cs typeface="Courier New"/>
              </a:rPr>
              <a:t>www.richardtwatson.com</a:t>
            </a:r>
            <a:r>
              <a:rPr lang="en-US" sz="1400" dirty="0">
                <a:latin typeface="Courier New"/>
                <a:cs typeface="Courier New"/>
              </a:rPr>
              <a:t>/data/Mauna%20Loa%20CO2.csvrichardtwatson.com/power/"</a:t>
            </a:r>
          </a:p>
          <a:p>
            <a:r>
              <a:rPr lang="en-US" sz="1400" dirty="0" err="1">
                <a:latin typeface="Courier New"/>
                <a:cs typeface="Courier New"/>
              </a:rPr>
              <a:t>dir</a:t>
            </a:r>
            <a:r>
              <a:rPr lang="en-US" sz="1400" dirty="0">
                <a:latin typeface="Courier New"/>
                <a:cs typeface="Courier New"/>
              </a:rPr>
              <a:t> &lt;-  </a:t>
            </a:r>
            <a:r>
              <a:rPr lang="en-US" sz="1400" dirty="0" err="1">
                <a:latin typeface="Courier New"/>
                <a:cs typeface="Courier New"/>
              </a:rPr>
              <a:t>getURL</a:t>
            </a:r>
            <a:r>
              <a:rPr lang="en-US" sz="1400" dirty="0">
                <a:latin typeface="Courier New"/>
                <a:cs typeface="Courier New"/>
              </a:rPr>
              <a:t>(</a:t>
            </a:r>
            <a:r>
              <a:rPr lang="en-US" sz="1400" dirty="0" err="1">
                <a:latin typeface="Courier New"/>
                <a:cs typeface="Courier New"/>
              </a:rPr>
              <a:t>url</a:t>
            </a:r>
            <a:r>
              <a:rPr lang="en-US" sz="1400" dirty="0">
                <a:latin typeface="Courier New"/>
                <a:cs typeface="Courier New"/>
              </a:rPr>
              <a:t>, </a:t>
            </a:r>
            <a:r>
              <a:rPr lang="en-US" sz="1400" dirty="0" err="1">
                <a:latin typeface="Courier New"/>
                <a:cs typeface="Courier New"/>
              </a:rPr>
              <a:t>dirlistonly</a:t>
            </a:r>
            <a:r>
              <a:rPr lang="en-US" sz="1400" dirty="0">
                <a:latin typeface="Courier New"/>
                <a:cs typeface="Courier New"/>
              </a:rPr>
              <a:t> = T)</a:t>
            </a:r>
          </a:p>
          <a:p>
            <a:r>
              <a:rPr lang="en-US" sz="1400" dirty="0">
                <a:latin typeface="Courier New"/>
                <a:cs typeface="Courier New"/>
              </a:rPr>
              <a:t>filenames &lt;-  </a:t>
            </a:r>
            <a:r>
              <a:rPr lang="en-US" sz="1400" dirty="0" err="1">
                <a:latin typeface="Courier New"/>
                <a:cs typeface="Courier New"/>
              </a:rPr>
              <a:t>unlist</a:t>
            </a:r>
            <a:r>
              <a:rPr lang="en-US" sz="1400" dirty="0">
                <a:latin typeface="Courier New"/>
                <a:cs typeface="Courier New"/>
              </a:rPr>
              <a:t>(</a:t>
            </a:r>
            <a:r>
              <a:rPr lang="en-US" sz="1400" dirty="0" err="1">
                <a:latin typeface="Courier New"/>
                <a:cs typeface="Courier New"/>
              </a:rPr>
              <a:t>strsplit</a:t>
            </a:r>
            <a:r>
              <a:rPr lang="en-US" sz="1400" dirty="0">
                <a:latin typeface="Courier New"/>
                <a:cs typeface="Courier New"/>
              </a:rPr>
              <a:t>(</a:t>
            </a:r>
            <a:r>
              <a:rPr lang="en-US" sz="1400" dirty="0" err="1">
                <a:latin typeface="Courier New"/>
                <a:cs typeface="Courier New"/>
              </a:rPr>
              <a:t>dir</a:t>
            </a:r>
            <a:r>
              <a:rPr lang="en-US" sz="1400" dirty="0">
                <a:latin typeface="Courier New"/>
                <a:cs typeface="Courier New"/>
              </a:rPr>
              <a:t>,"\n")) # split into filenames</a:t>
            </a:r>
          </a:p>
          <a:p>
            <a:r>
              <a:rPr lang="en-US" sz="1400" dirty="0">
                <a:latin typeface="Courier New"/>
                <a:cs typeface="Courier New"/>
              </a:rPr>
              <a:t># append the files one after another</a:t>
            </a:r>
          </a:p>
          <a:p>
            <a:r>
              <a:rPr lang="en-US" sz="1400" dirty="0">
                <a:latin typeface="Courier New"/>
                <a:cs typeface="Courier New"/>
              </a:rPr>
              <a:t>for (</a:t>
            </a:r>
            <a:r>
              <a:rPr lang="en-US" sz="1400" dirty="0" err="1">
                <a:latin typeface="Courier New"/>
                <a:cs typeface="Courier New"/>
              </a:rPr>
              <a:t>i</a:t>
            </a:r>
            <a:r>
              <a:rPr lang="en-US" sz="1400" dirty="0">
                <a:latin typeface="Courier New"/>
                <a:cs typeface="Courier New"/>
              </a:rPr>
              <a:t> in 1:length(filenames)) {</a:t>
            </a:r>
          </a:p>
          <a:p>
            <a:r>
              <a:rPr lang="en-US" sz="1400" dirty="0">
                <a:latin typeface="Courier New"/>
                <a:cs typeface="Courier New"/>
              </a:rPr>
              <a:t>  file &lt;-  paste(</a:t>
            </a:r>
            <a:r>
              <a:rPr lang="en-US" sz="1400" dirty="0" err="1">
                <a:latin typeface="Courier New"/>
                <a:cs typeface="Courier New"/>
              </a:rPr>
              <a:t>url,filenames</a:t>
            </a:r>
            <a:r>
              <a:rPr lang="en-US" sz="1400" dirty="0">
                <a:latin typeface="Courier New"/>
                <a:cs typeface="Courier New"/>
              </a:rPr>
              <a:t>[</a:t>
            </a:r>
            <a:r>
              <a:rPr lang="en-US" sz="1400" dirty="0" err="1">
                <a:latin typeface="Courier New"/>
                <a:cs typeface="Courier New"/>
              </a:rPr>
              <a:t>i</a:t>
            </a:r>
            <a:r>
              <a:rPr lang="en-US" sz="1400" dirty="0">
                <a:latin typeface="Courier New"/>
                <a:cs typeface="Courier New"/>
              </a:rPr>
              <a:t>],</a:t>
            </a:r>
            <a:r>
              <a:rPr lang="en-US" sz="1400" dirty="0" err="1">
                <a:latin typeface="Courier New"/>
                <a:cs typeface="Courier New"/>
              </a:rPr>
              <a:t>delim</a:t>
            </a:r>
            <a:r>
              <a:rPr lang="en-US" sz="1400" dirty="0">
                <a:latin typeface="Courier New"/>
                <a:cs typeface="Courier New"/>
              </a:rPr>
              <a:t>='') # concatenate for </a:t>
            </a:r>
            <a:r>
              <a:rPr lang="en-US" sz="1400" dirty="0" err="1">
                <a:latin typeface="Courier New"/>
                <a:cs typeface="Courier New"/>
              </a:rPr>
              <a:t>url</a:t>
            </a:r>
            <a:endParaRPr lang="en-US" sz="1400" dirty="0">
              <a:latin typeface="Courier New"/>
              <a:cs typeface="Courier New"/>
            </a:endParaRPr>
          </a:p>
          <a:p>
            <a:r>
              <a:rPr lang="en-US" sz="1400" dirty="0">
                <a:latin typeface="Courier New"/>
                <a:cs typeface="Courier New"/>
              </a:rPr>
              <a:t>if (</a:t>
            </a:r>
            <a:r>
              <a:rPr lang="en-US" sz="1400" dirty="0" err="1">
                <a:latin typeface="Courier New"/>
                <a:cs typeface="Courier New"/>
              </a:rPr>
              <a:t>i</a:t>
            </a:r>
            <a:r>
              <a:rPr lang="en-US" sz="1400" dirty="0">
                <a:latin typeface="Courier New"/>
                <a:cs typeface="Courier New"/>
              </a:rPr>
              <a:t> == 1) {</a:t>
            </a:r>
          </a:p>
          <a:p>
            <a:r>
              <a:rPr lang="en-US" sz="1400" dirty="0">
                <a:latin typeface="Courier New"/>
                <a:cs typeface="Courier New"/>
              </a:rPr>
              <a:t>    </a:t>
            </a:r>
            <a:r>
              <a:rPr lang="en-US" sz="1400" dirty="0" err="1">
                <a:latin typeface="Courier New"/>
                <a:cs typeface="Courier New"/>
              </a:rPr>
              <a:t>cp</a:t>
            </a:r>
            <a:r>
              <a:rPr lang="en-US" sz="1400" dirty="0">
                <a:latin typeface="Courier New"/>
                <a:cs typeface="Courier New"/>
              </a:rPr>
              <a:t> &lt;- </a:t>
            </a:r>
            <a:r>
              <a:rPr lang="en-US" sz="1400" dirty="0" err="1">
                <a:latin typeface="Courier New"/>
                <a:cs typeface="Courier New"/>
              </a:rPr>
              <a:t>read_delim</a:t>
            </a:r>
            <a:r>
              <a:rPr lang="en-US" sz="1400" dirty="0">
                <a:latin typeface="Courier New"/>
                <a:cs typeface="Courier New"/>
              </a:rPr>
              <a:t>(file, header=F, </a:t>
            </a:r>
            <a:r>
              <a:rPr lang="en-US" sz="1400" dirty="0" err="1">
                <a:latin typeface="Courier New"/>
                <a:cs typeface="Courier New"/>
              </a:rPr>
              <a:t>delim</a:t>
            </a:r>
            <a:r>
              <a:rPr lang="en-US" sz="1400" dirty="0">
                <a:latin typeface="Courier New"/>
                <a:cs typeface="Courier New"/>
              </a:rPr>
              <a:t>=',')</a:t>
            </a:r>
          </a:p>
          <a:p>
            <a:r>
              <a:rPr lang="en-US" sz="1400" dirty="0">
                <a:latin typeface="Courier New"/>
                <a:cs typeface="Courier New"/>
              </a:rPr>
              <a:t>  }</a:t>
            </a:r>
          </a:p>
          <a:p>
            <a:r>
              <a:rPr lang="en-US" sz="1400" dirty="0">
                <a:latin typeface="Courier New"/>
                <a:cs typeface="Courier New"/>
              </a:rPr>
              <a:t>else {</a:t>
            </a:r>
          </a:p>
          <a:p>
            <a:r>
              <a:rPr lang="en-US" sz="1400" dirty="0">
                <a:latin typeface="Courier New"/>
                <a:cs typeface="Courier New"/>
              </a:rPr>
              <a:t>    temp &lt;-</a:t>
            </a:r>
            <a:r>
              <a:rPr lang="en-US" sz="1400" dirty="0" err="1">
                <a:latin typeface="Courier New"/>
                <a:cs typeface="Courier New"/>
              </a:rPr>
              <a:t>read_delim</a:t>
            </a:r>
            <a:r>
              <a:rPr lang="en-US" sz="1400" dirty="0">
                <a:latin typeface="Courier New"/>
                <a:cs typeface="Courier New"/>
              </a:rPr>
              <a:t>(file, header=F, </a:t>
            </a:r>
            <a:r>
              <a:rPr lang="en-US" sz="1400" dirty="0" err="1">
                <a:latin typeface="Courier New"/>
                <a:cs typeface="Courier New"/>
              </a:rPr>
              <a:t>delim</a:t>
            </a:r>
            <a:r>
              <a:rPr lang="en-US" sz="1400" dirty="0">
                <a:latin typeface="Courier New"/>
                <a:cs typeface="Courier New"/>
              </a:rPr>
              <a:t>=',')</a:t>
            </a:r>
          </a:p>
          <a:p>
            <a:r>
              <a:rPr lang="en-US" sz="1400" dirty="0">
                <a:latin typeface="Courier New"/>
                <a:cs typeface="Courier New"/>
              </a:rPr>
              <a:t>    </a:t>
            </a:r>
            <a:r>
              <a:rPr lang="en-US" sz="1400" dirty="0" err="1">
                <a:latin typeface="Courier New"/>
                <a:cs typeface="Courier New"/>
              </a:rPr>
              <a:t>cp</a:t>
            </a:r>
            <a:r>
              <a:rPr lang="en-US" sz="1400" dirty="0">
                <a:latin typeface="Courier New"/>
                <a:cs typeface="Courier New"/>
              </a:rPr>
              <a:t> &lt;-</a:t>
            </a:r>
            <a:r>
              <a:rPr lang="en-US" sz="1400" dirty="0" err="1">
                <a:latin typeface="Courier New"/>
                <a:cs typeface="Courier New"/>
              </a:rPr>
              <a:t>rbind</a:t>
            </a:r>
            <a:r>
              <a:rPr lang="en-US" sz="1400" dirty="0">
                <a:latin typeface="Courier New"/>
                <a:cs typeface="Courier New"/>
              </a:rPr>
              <a:t>(</a:t>
            </a:r>
            <a:r>
              <a:rPr lang="en-US" sz="1400" dirty="0" err="1">
                <a:latin typeface="Courier New"/>
                <a:cs typeface="Courier New"/>
              </a:rPr>
              <a:t>cp</a:t>
            </a:r>
            <a:r>
              <a:rPr lang="en-US" sz="1400" dirty="0">
                <a:latin typeface="Courier New"/>
                <a:cs typeface="Courier New"/>
              </a:rPr>
              <a:t>, temp) #append to existing file</a:t>
            </a:r>
          </a:p>
          <a:p>
            <a:r>
              <a:rPr lang="en-US" sz="1400" dirty="0">
                <a:latin typeface="Courier New"/>
                <a:cs typeface="Courier New"/>
              </a:rPr>
              <a:t>    </a:t>
            </a:r>
            <a:r>
              <a:rPr lang="en-US" sz="1400" dirty="0" err="1">
                <a:latin typeface="Courier New"/>
                <a:cs typeface="Courier New"/>
              </a:rPr>
              <a:t>rm</a:t>
            </a:r>
            <a:r>
              <a:rPr lang="en-US" sz="1400" dirty="0">
                <a:latin typeface="Courier New"/>
                <a:cs typeface="Courier New"/>
              </a:rPr>
              <a:t>(temp)# remove the temporary file</a:t>
            </a:r>
          </a:p>
          <a:p>
            <a:r>
              <a:rPr lang="en-US" sz="1400" dirty="0">
                <a:latin typeface="Courier New"/>
                <a:cs typeface="Courier New"/>
              </a:rPr>
              <a:t>  }</a:t>
            </a:r>
          </a:p>
          <a:p>
            <a:r>
              <a:rPr lang="en-US" sz="1400" dirty="0">
                <a:latin typeface="Courier New"/>
                <a:cs typeface="Courier New"/>
              </a:rPr>
              <a:t>}</a:t>
            </a:r>
          </a:p>
          <a:p>
            <a:r>
              <a:rPr lang="en-US" sz="1400" dirty="0" err="1">
                <a:latin typeface="Courier New"/>
                <a:cs typeface="Courier New"/>
              </a:rPr>
              <a:t>colnames</a:t>
            </a:r>
            <a:r>
              <a:rPr lang="en-US" sz="1400" dirty="0">
                <a:latin typeface="Courier New"/>
                <a:cs typeface="Courier New"/>
              </a:rPr>
              <a:t>(</a:t>
            </a:r>
            <a:r>
              <a:rPr lang="en-US" sz="1400" dirty="0" err="1">
                <a:latin typeface="Courier New"/>
                <a:cs typeface="Courier New"/>
              </a:rPr>
              <a:t>cp</a:t>
            </a:r>
            <a:r>
              <a:rPr lang="en-US" sz="1400" dirty="0">
                <a:latin typeface="Courier New"/>
                <a:cs typeface="Courier New"/>
              </a:rPr>
              <a:t>) &lt;-  c('</a:t>
            </a:r>
            <a:r>
              <a:rPr lang="en-US" sz="1400" dirty="0" err="1">
                <a:latin typeface="Courier New"/>
                <a:cs typeface="Courier New"/>
              </a:rPr>
              <a:t>time','kwh</a:t>
            </a:r>
            <a:r>
              <a:rPr lang="en-US" sz="1400" dirty="0">
                <a:latin typeface="Courier New"/>
                <a:cs typeface="Courier New"/>
              </a:rPr>
              <a:t>')</a:t>
            </a:r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7162800" y="0"/>
            <a:ext cx="1828800" cy="914400"/>
          </a:xfrm>
          <a:prstGeom prst="snip1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Takes a while to run</a:t>
            </a:r>
          </a:p>
        </p:txBody>
      </p:sp>
    </p:spTree>
    <p:extLst>
      <p:ext uri="{BB962C8B-B14F-4D97-AF65-F5344CB8AC3E}">
        <p14:creationId xmlns:p14="http://schemas.microsoft.com/office/powerpoint/2010/main" val="18962126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a spreadsheet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multi-step </a:t>
            </a:r>
            <a:r>
              <a:rPr lang="en-US" dirty="0"/>
              <a:t>process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28650" y="2743200"/>
            <a:ext cx="8305800" cy="2362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library(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readxl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0" indent="0"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url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&lt;- "http://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www.richardtwatson.com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/data/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InternetCompanies.xlsx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pPr marL="0" indent="0"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destfile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&lt;- "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InternetCompanies.xlsx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pPr marL="0" indent="0"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download.file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url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destfile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0" indent="0"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InternetCompanies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&lt;-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read_excel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destfile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0" indent="0"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InternetCompanies</a:t>
            </a: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853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MySQL access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28650" y="2590800"/>
            <a:ext cx="7769225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library(DBI)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library(</a:t>
            </a:r>
            <a:r>
              <a:rPr lang="en-US" sz="1600" dirty="0" err="1">
                <a:latin typeface="Courier New"/>
                <a:cs typeface="Courier New"/>
              </a:rPr>
              <a:t>RMySQL</a:t>
            </a:r>
            <a:r>
              <a:rPr lang="en-US" sz="1600" dirty="0"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conn &lt;- </a:t>
            </a:r>
            <a:r>
              <a:rPr lang="en-US" sz="1600" dirty="0" err="1">
                <a:latin typeface="Courier New"/>
                <a:cs typeface="Courier New"/>
              </a:rPr>
              <a:t>dbConnect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RMySQL</a:t>
            </a:r>
            <a:r>
              <a:rPr lang="en-US" sz="1600" dirty="0">
                <a:latin typeface="Courier New"/>
                <a:cs typeface="Courier New"/>
              </a:rPr>
              <a:t>::MySQL(), "</a:t>
            </a:r>
            <a:r>
              <a:rPr lang="en-US" sz="1600" dirty="0" err="1">
                <a:latin typeface="Courier New"/>
                <a:cs typeface="Courier New"/>
              </a:rPr>
              <a:t>www.richardtwatson.com</a:t>
            </a:r>
            <a:r>
              <a:rPr lang="en-US" sz="1600" dirty="0">
                <a:latin typeface="Courier New"/>
                <a:cs typeface="Courier New"/>
              </a:rPr>
              <a:t>", </a:t>
            </a:r>
            <a:r>
              <a:rPr lang="en-US" sz="1600" dirty="0" err="1">
                <a:latin typeface="Courier New"/>
                <a:cs typeface="Courier New"/>
              </a:rPr>
              <a:t>dbname</a:t>
            </a:r>
            <a:r>
              <a:rPr lang="en-US" sz="1600" dirty="0">
                <a:latin typeface="Courier New"/>
                <a:cs typeface="Courier New"/>
              </a:rPr>
              <a:t>="Weather", user="student", password="student")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# Query the database and create file t for use with R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t &lt;- dbGetQuery(conn,"SELECT * from record;")</a:t>
            </a:r>
          </a:p>
          <a:p>
            <a:pPr marL="0" indent="0">
              <a:buNone/>
            </a:pPr>
            <a:r>
              <a:rPr lang="en-US" sz="1600" dirty="0">
                <a:latin typeface="Courier New"/>
                <a:cs typeface="Courier New"/>
              </a:rPr>
              <a:t>head(t)</a:t>
            </a:r>
          </a:p>
        </p:txBody>
      </p:sp>
    </p:spTree>
    <p:extLst>
      <p:ext uri="{BB962C8B-B14F-4D97-AF65-F5344CB8AC3E}">
        <p14:creationId xmlns:p14="http://schemas.microsoft.com/office/powerpoint/2010/main" val="11508045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security reasons, it is not a good idea to put database access details in your R code</a:t>
            </a:r>
          </a:p>
          <a:p>
            <a:pPr lvl="1"/>
            <a:r>
              <a:rPr lang="en-US" dirty="0"/>
              <a:t>Hide in a file</a:t>
            </a:r>
          </a:p>
          <a:p>
            <a:r>
              <a:rPr lang="en-US" dirty="0"/>
              <a:t>Create a csv file within your R code folder containing database access parameters</a:t>
            </a:r>
          </a:p>
        </p:txBody>
      </p:sp>
    </p:spTree>
    <p:extLst>
      <p:ext uri="{BB962C8B-B14F-4D97-AF65-F5344CB8AC3E}">
        <p14:creationId xmlns:p14="http://schemas.microsoft.com/office/powerpoint/2010/main" val="14896281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15274"/>
            <a:ext cx="7769225" cy="671512"/>
          </a:xfrm>
        </p:spPr>
        <p:txBody>
          <a:bodyPr/>
          <a:lstStyle/>
          <a:p>
            <a:r>
              <a:rPr lang="en-US" sz="2000" dirty="0"/>
              <a:t>Text</a:t>
            </a:r>
            <a:r>
              <a:rPr lang="en-US" dirty="0"/>
              <a:t> file (</a:t>
            </a:r>
            <a:r>
              <a:rPr lang="en-US" dirty="0" err="1"/>
              <a:t>richardtwatson.csv</a:t>
            </a:r>
            <a:r>
              <a:rPr lang="en-US" dirty="0"/>
              <a:t>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7387" y="2414588"/>
            <a:ext cx="7769225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url,dbname,user,password</a:t>
            </a: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richardtwatson.com,Weather,student,student</a:t>
            </a: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75030" y="3283229"/>
            <a:ext cx="776922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kern="0" dirty="0"/>
              <a:t>R code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5030" y="3996831"/>
            <a:ext cx="8305800" cy="2605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# Database access</a:t>
            </a:r>
          </a:p>
          <a:p>
            <a:pPr marL="0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library(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readr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library(DBI)</a:t>
            </a:r>
          </a:p>
          <a:p>
            <a:pPr marL="0" indent="0"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url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&lt;-  </a:t>
            </a:r>
            <a:r>
              <a:rPr lang="uk-UA" sz="1600" dirty="0"/>
              <a:t>'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dbaccess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richardtwatson.csv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'</a:t>
            </a:r>
          </a:p>
          <a:p>
            <a:pPr marL="0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d &lt;- 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read_csv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url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conn &lt;-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dbConnect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RMySQL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::MySQL(),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d$url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dbname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=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d$dbname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, user=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d$user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, password=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d$password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t &lt;-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dbGetQuery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conn,"SELECT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Timestamp, Temperature from record;")</a:t>
            </a:r>
          </a:p>
          <a:p>
            <a:pPr marL="0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head(t)</a:t>
            </a:r>
          </a:p>
        </p:txBody>
      </p:sp>
    </p:spTree>
    <p:extLst>
      <p:ext uri="{BB962C8B-B14F-4D97-AF65-F5344CB8AC3E}">
        <p14:creationId xmlns:p14="http://schemas.microsoft.com/office/powerpoint/2010/main" val="11602756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Timestamps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sz="2000" dirty="0"/>
              <a:t>timestamp</a:t>
            </a:r>
            <a:r>
              <a:rPr lang="en-US" dirty="0"/>
              <a:t> reports when an observation was recorded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46125" y="2400300"/>
            <a:ext cx="7769225" cy="342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is-IS" sz="1600" dirty="0">
                <a:latin typeface="Courier New" charset="0"/>
                <a:ea typeface="Courier New" charset="0"/>
                <a:cs typeface="Courier New" charset="0"/>
              </a:rPr>
              <a:t>2010-01-01 03:00:00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65720" y="3028076"/>
            <a:ext cx="7769225" cy="94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000" kern="0" dirty="0"/>
              <a:t>Components of a time stamp can be extracted with </a:t>
            </a:r>
            <a:r>
              <a:rPr lang="en-US" sz="2000" kern="0" dirty="0" err="1"/>
              <a:t>lubridate</a:t>
            </a:r>
            <a:r>
              <a:rPr lang="en-US" sz="2000" kern="0" dirty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8077" y="3706811"/>
            <a:ext cx="7769225" cy="2605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library(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lubridate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library(DBI)</a:t>
            </a:r>
          </a:p>
          <a:p>
            <a:pPr marL="0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conn &lt;-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dbConnect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RMySQL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::MySQL(), ”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www.richardtwatson.com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",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dbname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="Weather", </a:t>
            </a:r>
            <a:r>
              <a:rPr lang="en-US" sz="1600">
                <a:latin typeface="Courier New" charset="0"/>
                <a:ea typeface="Courier New" charset="0"/>
                <a:cs typeface="Courier New" charset="0"/>
              </a:rPr>
              <a:t>user="student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", password="student")</a:t>
            </a:r>
          </a:p>
          <a:p>
            <a:pPr marL="0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# Query the database and create file t for use with R</a:t>
            </a:r>
          </a:p>
          <a:p>
            <a:pPr marL="0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t &lt;-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dbGetQuery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conn,"select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* from record;")</a:t>
            </a:r>
          </a:p>
          <a:p>
            <a:pPr marL="0" indent="0"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t$year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&lt;- year(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t$Timestamp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0" indent="0"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t$month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&lt;- month(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t$Timestamp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head(t)</a:t>
            </a:r>
          </a:p>
        </p:txBody>
      </p:sp>
    </p:spTree>
    <p:extLst>
      <p:ext uri="{BB962C8B-B14F-4D97-AF65-F5344CB8AC3E}">
        <p14:creationId xmlns:p14="http://schemas.microsoft.com/office/powerpoint/2010/main" val="16973066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Atlanta weather database and the </a:t>
            </a:r>
            <a:r>
              <a:rPr lang="en-US" dirty="0" err="1"/>
              <a:t>lubridate</a:t>
            </a:r>
            <a:r>
              <a:rPr lang="en-US" dirty="0"/>
              <a:t> package</a:t>
            </a:r>
          </a:p>
          <a:p>
            <a:pPr lvl="1"/>
            <a:r>
              <a:rPr lang="en-US" dirty="0"/>
              <a:t>Compute the average temperature at 5 pm in August</a:t>
            </a:r>
          </a:p>
          <a:p>
            <a:pPr lvl="1"/>
            <a:r>
              <a:rPr lang="en-US" dirty="0"/>
              <a:t>Determine the maximum temperature for each day in </a:t>
            </a:r>
            <a:r>
              <a:rPr lang="en-US"/>
              <a:t>August across </a:t>
            </a:r>
            <a:r>
              <a:rPr lang="en-US" dirty="0"/>
              <a:t>all </a:t>
            </a:r>
            <a:r>
              <a:rPr lang="en-US"/>
              <a:t>years in the input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485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readxl</a:t>
            </a:r>
            <a:r>
              <a:rPr lang="en-US" dirty="0"/>
              <a:t> package can handle files stored locally.</a:t>
            </a:r>
          </a:p>
          <a:p>
            <a:pPr lvl="1"/>
            <a:r>
              <a:rPr lang="en-US" dirty="0"/>
              <a:t>If the required Excel spreadsheet is stored remotely, then download it using </a:t>
            </a:r>
            <a:r>
              <a:rPr lang="en-US" dirty="0" err="1"/>
              <a:t>httr</a:t>
            </a:r>
            <a:r>
              <a:rPr lang="en-US" dirty="0"/>
              <a:t>::GET and store locally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062037" y="4419600"/>
            <a:ext cx="7769225" cy="182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s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library(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readxl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library(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httr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# read remote file and store on disk</a:t>
            </a:r>
          </a:p>
          <a:p>
            <a:pPr marL="0" indent="0">
              <a:buNone/>
            </a:pP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url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&lt;-  'http://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www.richardtwatson.com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/data/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GDP.xlsx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'</a:t>
            </a:r>
          </a:p>
          <a:p>
            <a:pPr marL="0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GET(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url,write_disk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('temp.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xlsx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',overwrite = TRUE))</a:t>
            </a:r>
          </a:p>
          <a:p>
            <a:pPr marL="0" indent="0">
              <a:buNone/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e &lt;- 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read_excel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('temp.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xlsx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',sheet = 1,col_names = TRUE)</a:t>
            </a:r>
          </a:p>
        </p:txBody>
      </p:sp>
    </p:spTree>
    <p:extLst>
      <p:ext uri="{BB962C8B-B14F-4D97-AF65-F5344CB8AC3E}">
        <p14:creationId xmlns:p14="http://schemas.microsoft.com/office/powerpoint/2010/main" val="5138915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R books</a:t>
            </a:r>
            <a:endParaRPr lang="en-US" dirty="0"/>
          </a:p>
          <a:p>
            <a:r>
              <a:rPr lang="en-US" dirty="0">
                <a:hlinkClick r:id="rId4"/>
              </a:rPr>
              <a:t>Reference card</a:t>
            </a:r>
            <a:endParaRPr lang="en-US" dirty="0"/>
          </a:p>
          <a:p>
            <a:r>
              <a:rPr lang="en-US" dirty="0">
                <a:hlinkClick r:id="rId5"/>
              </a:rPr>
              <a:t>Quick-R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406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 is a platform for a wide variety of data analytics</a:t>
            </a:r>
          </a:p>
          <a:p>
            <a:pPr lvl="1"/>
            <a:r>
              <a:rPr lang="en-US" sz="2400" dirty="0"/>
              <a:t>Statistical analysis</a:t>
            </a:r>
          </a:p>
          <a:p>
            <a:pPr lvl="1"/>
            <a:r>
              <a:rPr lang="en-US" sz="2400" dirty="0"/>
              <a:t>Data visualization</a:t>
            </a:r>
          </a:p>
          <a:p>
            <a:pPr lvl="1"/>
            <a:r>
              <a:rPr lang="en-US" sz="2400" dirty="0"/>
              <a:t>HDFS and </a:t>
            </a:r>
            <a:r>
              <a:rPr lang="en-US" sz="2400"/>
              <a:t>Cluster Computing</a:t>
            </a:r>
            <a:endParaRPr lang="en-US" sz="2400" dirty="0"/>
          </a:p>
          <a:p>
            <a:pPr lvl="1"/>
            <a:r>
              <a:rPr lang="en-US" sz="2400" dirty="0"/>
              <a:t>Text mining</a:t>
            </a:r>
          </a:p>
          <a:p>
            <a:pPr lvl="1"/>
            <a:r>
              <a:rPr lang="en-US" sz="2400" dirty="0"/>
              <a:t>Energy Informatics </a:t>
            </a:r>
          </a:p>
          <a:p>
            <a:pPr lvl="1"/>
            <a:r>
              <a:rPr lang="en-US" sz="2400" dirty="0"/>
              <a:t>…</a:t>
            </a:r>
          </a:p>
          <a:p>
            <a:r>
              <a:rPr lang="en-US" sz="2800" dirty="0"/>
              <a:t>R is a programming language</a:t>
            </a:r>
          </a:p>
          <a:p>
            <a:r>
              <a:rPr lang="en-US" sz="2800" dirty="0"/>
              <a:t>Much to learn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folder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05BFF-C197-9748-9C7F-A52D2631B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24000"/>
            <a:ext cx="5162550" cy="469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54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script is a set of R commands</a:t>
            </a:r>
          </a:p>
          <a:p>
            <a:pPr lvl="1"/>
            <a:r>
              <a:rPr lang="en-US" dirty="0"/>
              <a:t>A program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 is short for combine in c(369.55, …)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868118"/>
            <a:ext cx="826135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AAAAAA"/>
                </a:solidFill>
                <a:latin typeface="Courier New" panose="02070309020205020404" pitchFamily="49" charset="0"/>
              </a:rPr>
              <a:t># CO2 parts per million for 2000-2020 ----</a:t>
            </a:r>
            <a:endParaRPr lang="en-US" sz="16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AAAAAA"/>
                </a:solidFill>
                <a:latin typeface="Courier New" panose="02070309020205020404" pitchFamily="49" charset="0"/>
              </a:rPr>
              <a:t># ftp://</a:t>
            </a:r>
            <a:r>
              <a:rPr lang="en-US" sz="16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aftp.cmdl.noaa.gov</a:t>
            </a:r>
            <a:r>
              <a:rPr lang="en-US" sz="1600" i="1" dirty="0">
                <a:solidFill>
                  <a:srgbClr val="AAAAAA"/>
                </a:solidFill>
                <a:latin typeface="Courier New" panose="02070309020205020404" pitchFamily="49" charset="0"/>
              </a:rPr>
              <a:t>/products/trends/co2/co2_annmean_mlo.txt</a:t>
            </a:r>
            <a:endParaRPr lang="en-US" sz="16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7A3E9D"/>
                </a:solidFill>
                <a:latin typeface="Courier New" panose="02070309020205020404" pitchFamily="49" charset="0"/>
              </a:rPr>
              <a:t>co2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&lt;-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AA3731"/>
                </a:solidFill>
                <a:latin typeface="Courier New" panose="02070309020205020404" pitchFamily="49" charset="0"/>
              </a:rPr>
              <a:t>c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9C5D27"/>
                </a:solidFill>
                <a:latin typeface="Courier New" panose="02070309020205020404" pitchFamily="49" charset="0"/>
              </a:rPr>
              <a:t>369.55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9C5D27"/>
                </a:solidFill>
                <a:latin typeface="Courier New" panose="02070309020205020404" pitchFamily="49" charset="0"/>
              </a:rPr>
              <a:t>371.14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9C5D27"/>
                </a:solidFill>
                <a:latin typeface="Courier New" panose="02070309020205020404" pitchFamily="49" charset="0"/>
              </a:rPr>
              <a:t>373.28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9C5D27"/>
                </a:solidFill>
                <a:latin typeface="Courier New" panose="02070309020205020404" pitchFamily="49" charset="0"/>
              </a:rPr>
              <a:t>375.80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9C5D27"/>
                </a:solidFill>
                <a:latin typeface="Courier New" panose="02070309020205020404" pitchFamily="49" charset="0"/>
              </a:rPr>
              <a:t>377.52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9C5D27"/>
                </a:solidFill>
                <a:latin typeface="Courier New" panose="02070309020205020404" pitchFamily="49" charset="0"/>
              </a:rPr>
              <a:t>379.80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9C5D27"/>
                </a:solidFill>
                <a:latin typeface="Courier New" panose="02070309020205020404" pitchFamily="49" charset="0"/>
              </a:rPr>
              <a:t>381.90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9C5D27"/>
                </a:solidFill>
                <a:latin typeface="Courier New" panose="02070309020205020404" pitchFamily="49" charset="0"/>
              </a:rPr>
              <a:t>383.79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9C5D27"/>
                </a:solidFill>
                <a:latin typeface="Courier New" panose="02070309020205020404" pitchFamily="49" charset="0"/>
              </a:rPr>
              <a:t>385.60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9C5D27"/>
                </a:solidFill>
                <a:latin typeface="Courier New" panose="02070309020205020404" pitchFamily="49" charset="0"/>
              </a:rPr>
              <a:t>387.43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9C5D27"/>
                </a:solidFill>
                <a:latin typeface="Courier New" panose="02070309020205020404" pitchFamily="49" charset="0"/>
              </a:rPr>
              <a:t>389.90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9C5D27"/>
                </a:solidFill>
                <a:latin typeface="Courier New" panose="02070309020205020404" pitchFamily="49" charset="0"/>
              </a:rPr>
              <a:t>391.65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9C5D27"/>
                </a:solidFill>
                <a:latin typeface="Courier New" panose="02070309020205020404" pitchFamily="49" charset="0"/>
              </a:rPr>
              <a:t>393.85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9C5D27"/>
                </a:solidFill>
                <a:latin typeface="Courier New" panose="02070309020205020404" pitchFamily="49" charset="0"/>
              </a:rPr>
              <a:t>396.52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9C5D27"/>
                </a:solidFill>
                <a:latin typeface="Courier New" panose="02070309020205020404" pitchFamily="49" charset="0"/>
              </a:rPr>
              <a:t>398.65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9C5D27"/>
                </a:solidFill>
                <a:latin typeface="Courier New" panose="02070309020205020404" pitchFamily="49" charset="0"/>
              </a:rPr>
              <a:t>400.83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9C5D27"/>
                </a:solidFill>
                <a:latin typeface="Courier New" panose="02070309020205020404" pitchFamily="49" charset="0"/>
              </a:rPr>
              <a:t>404.24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9C5D27"/>
                </a:solidFill>
                <a:latin typeface="Courier New" panose="02070309020205020404" pitchFamily="49" charset="0"/>
              </a:rPr>
              <a:t>406.25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9C5D27"/>
                </a:solidFill>
                <a:latin typeface="Courier New" panose="02070309020205020404" pitchFamily="49" charset="0"/>
              </a:rPr>
              <a:t>408.52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9C5D27"/>
                </a:solidFill>
                <a:latin typeface="Courier New" panose="02070309020205020404" pitchFamily="49" charset="0"/>
              </a:rPr>
              <a:t>411.43, 414.01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7A3E9D"/>
                </a:solidFill>
                <a:latin typeface="Courier New" panose="02070309020205020404" pitchFamily="49" charset="0"/>
              </a:rPr>
              <a:t>year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&lt;-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9C5D27"/>
                </a:solidFill>
                <a:latin typeface="Courier New" panose="02070309020205020404" pitchFamily="49" charset="0"/>
              </a:rPr>
              <a:t>2000</a:t>
            </a:r>
            <a:r>
              <a:rPr lang="en-US" sz="1600" dirty="0">
                <a:solidFill>
                  <a:srgbClr val="4B69C6"/>
                </a:solidFill>
                <a:latin typeface="Courier New" panose="02070309020205020404" pitchFamily="49" charset="0"/>
              </a:rPr>
              <a:t>:</a:t>
            </a:r>
            <a:r>
              <a:rPr lang="en-US" sz="1600" dirty="0">
                <a:solidFill>
                  <a:srgbClr val="9C5D27"/>
                </a:solidFill>
                <a:latin typeface="Courier New" panose="02070309020205020404" pitchFamily="49" charset="0"/>
              </a:rPr>
              <a:t>2020</a:t>
            </a:r>
            <a:r>
              <a:rPr lang="en-US" sz="1600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600" i="1" dirty="0">
                <a:solidFill>
                  <a:srgbClr val="AAAAAA"/>
                </a:solidFill>
                <a:latin typeface="Courier New" panose="02070309020205020404" pitchFamily="49" charset="0"/>
              </a:rPr>
              <a:t># a range of values</a:t>
            </a:r>
            <a:endParaRPr lang="en-US" sz="16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7A3E9D"/>
                </a:solidFill>
                <a:latin typeface="Courier New" panose="02070309020205020404" pitchFamily="49" charset="0"/>
              </a:rPr>
              <a:t>co2</a:t>
            </a:r>
            <a:endParaRPr lang="en-US" sz="16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7A3E9D"/>
                </a:solidFill>
                <a:latin typeface="Courier New" panose="02070309020205020404" pitchFamily="49" charset="0"/>
              </a:rPr>
              <a:t>year</a:t>
            </a:r>
            <a:endParaRPr lang="en-US" sz="16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AAAAAA"/>
                </a:solidFill>
                <a:latin typeface="Courier New" panose="02070309020205020404" pitchFamily="49" charset="0"/>
              </a:rPr>
              <a:t>#  mean and standard deviation </a:t>
            </a:r>
            <a:endParaRPr lang="en-US" sz="16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AA3731"/>
                </a:solidFill>
                <a:latin typeface="Courier New" panose="02070309020205020404" pitchFamily="49" charset="0"/>
              </a:rPr>
              <a:t>mean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A3E9D"/>
                </a:solidFill>
                <a:latin typeface="Courier New" panose="02070309020205020404" pitchFamily="49" charset="0"/>
              </a:rPr>
              <a:t>co2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600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sd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A3E9D"/>
                </a:solidFill>
                <a:latin typeface="Courier New" panose="02070309020205020404" pitchFamily="49" charset="0"/>
              </a:rPr>
              <a:t>co2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600" b="1" dirty="0">
                <a:solidFill>
                  <a:srgbClr val="AA3731"/>
                </a:solidFill>
                <a:latin typeface="Courier New" panose="02070309020205020404" pitchFamily="49" charset="0"/>
              </a:rPr>
              <a:t>plot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7A3E9D"/>
                </a:solidFill>
                <a:latin typeface="Courier New" panose="02070309020205020404" pitchFamily="49" charset="0"/>
              </a:rPr>
              <a:t>year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7A3E9D"/>
                </a:solidFill>
                <a:latin typeface="Courier New" panose="02070309020205020404" pitchFamily="49" charset="0"/>
              </a:rPr>
              <a:t>co2</a:t>
            </a:r>
            <a:r>
              <a:rPr lang="en-US" sz="1600" dirty="0">
                <a:solidFill>
                  <a:srgbClr val="333333"/>
                </a:solidFill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5441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Plot kWh per square foot by year for the following University of Georgia data.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587387"/>
              </p:ext>
            </p:extLst>
          </p:nvPr>
        </p:nvGraphicFramePr>
        <p:xfrm>
          <a:off x="838200" y="2628194"/>
          <a:ext cx="3962399" cy="2746200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/>
                        <a:t>sqfeet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kWh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2007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14,214,216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2,141,705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2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2008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14,359,041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2,108,088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2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2009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14,752,886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2,150,841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2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2010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15,341,886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2,211,414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2011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15,573,100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2,187,164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2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2012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15,740,742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2,057,364</a:t>
                      </a:r>
                      <a:endParaRPr lang="en-US" sz="18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5624140"/>
            <a:ext cx="77724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AAAAAA"/>
                </a:solidFill>
                <a:latin typeface="Courier New" panose="02070309020205020404" pitchFamily="49" charset="0"/>
              </a:rPr>
              <a:t># Data in R format</a:t>
            </a:r>
            <a:endParaRPr lang="en-US" sz="14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7A3E9D"/>
                </a:solidFill>
                <a:latin typeface="Courier New" panose="02070309020205020404" pitchFamily="49" charset="0"/>
              </a:rPr>
              <a:t>year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777777"/>
                </a:solidFill>
                <a:latin typeface="Courier New" panose="02070309020205020404" pitchFamily="49" charset="0"/>
              </a:rPr>
              <a:t>&lt;-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9C5D27"/>
                </a:solidFill>
                <a:latin typeface="Courier New" panose="02070309020205020404" pitchFamily="49" charset="0"/>
              </a:rPr>
              <a:t>2007</a:t>
            </a:r>
            <a:r>
              <a:rPr lang="en-US" sz="1400" dirty="0">
                <a:solidFill>
                  <a:srgbClr val="4B69C6"/>
                </a:solidFill>
                <a:latin typeface="Courier New" panose="02070309020205020404" pitchFamily="49" charset="0"/>
              </a:rPr>
              <a:t>:</a:t>
            </a:r>
            <a:r>
              <a:rPr lang="en-US" sz="1400" dirty="0">
                <a:solidFill>
                  <a:srgbClr val="9C5D27"/>
                </a:solidFill>
                <a:latin typeface="Courier New" panose="02070309020205020404" pitchFamily="49" charset="0"/>
              </a:rPr>
              <a:t>2012</a:t>
            </a:r>
            <a:r>
              <a:rPr lang="en-US" sz="1400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endParaRPr lang="en-US" sz="14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400" dirty="0" err="1">
                <a:solidFill>
                  <a:srgbClr val="7A3E9D"/>
                </a:solidFill>
                <a:latin typeface="Courier New" panose="02070309020205020404" pitchFamily="49" charset="0"/>
              </a:rPr>
              <a:t>sqft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777777"/>
                </a:solidFill>
                <a:latin typeface="Courier New" panose="02070309020205020404" pitchFamily="49" charset="0"/>
              </a:rPr>
              <a:t>&lt;-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AA3731"/>
                </a:solidFill>
                <a:latin typeface="Courier New" panose="02070309020205020404" pitchFamily="49" charset="0"/>
              </a:rPr>
              <a:t>c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9C5D27"/>
                </a:solidFill>
                <a:latin typeface="Courier New" panose="02070309020205020404" pitchFamily="49" charset="0"/>
              </a:rPr>
              <a:t>14214216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9C5D27"/>
                </a:solidFill>
                <a:latin typeface="Courier New" panose="02070309020205020404" pitchFamily="49" charset="0"/>
              </a:rPr>
              <a:t>14359041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9C5D27"/>
                </a:solidFill>
                <a:latin typeface="Courier New" panose="02070309020205020404" pitchFamily="49" charset="0"/>
              </a:rPr>
              <a:t>14752886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9C5D27"/>
                </a:solidFill>
                <a:latin typeface="Courier New" panose="02070309020205020404" pitchFamily="49" charset="0"/>
              </a:rPr>
              <a:t>15341886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9C5D27"/>
                </a:solidFill>
                <a:latin typeface="Courier New" panose="02070309020205020404" pitchFamily="49" charset="0"/>
              </a:rPr>
              <a:t>15573100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9C5D27"/>
                </a:solidFill>
                <a:latin typeface="Courier New" panose="02070309020205020404" pitchFamily="49" charset="0"/>
              </a:rPr>
              <a:t>15740742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400" dirty="0">
                <a:solidFill>
                  <a:srgbClr val="7A3E9D"/>
                </a:solidFill>
                <a:latin typeface="Courier New" panose="02070309020205020404" pitchFamily="49" charset="0"/>
              </a:rPr>
              <a:t>kwh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777777"/>
                </a:solidFill>
                <a:latin typeface="Courier New" panose="02070309020205020404" pitchFamily="49" charset="0"/>
              </a:rPr>
              <a:t>&lt;-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AA3731"/>
                </a:solidFill>
                <a:latin typeface="Courier New" panose="02070309020205020404" pitchFamily="49" charset="0"/>
              </a:rPr>
              <a:t>c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9C5D27"/>
                </a:solidFill>
                <a:latin typeface="Courier New" panose="02070309020205020404" pitchFamily="49" charset="0"/>
              </a:rPr>
              <a:t>2141705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9C5D27"/>
                </a:solidFill>
                <a:latin typeface="Courier New" panose="02070309020205020404" pitchFamily="49" charset="0"/>
              </a:rPr>
              <a:t>2108088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9C5D27"/>
                </a:solidFill>
                <a:latin typeface="Courier New" panose="02070309020205020404" pitchFamily="49" charset="0"/>
              </a:rPr>
              <a:t>2150841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9C5D27"/>
                </a:solidFill>
                <a:latin typeface="Courier New" panose="02070309020205020404" pitchFamily="49" charset="0"/>
              </a:rPr>
              <a:t>2211414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9C5D27"/>
                </a:solidFill>
                <a:latin typeface="Courier New" panose="02070309020205020404" pitchFamily="49" charset="0"/>
              </a:rPr>
              <a:t>2187164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9C5D27"/>
                </a:solidFill>
                <a:latin typeface="Courier New" panose="02070309020205020404" pitchFamily="49" charset="0"/>
              </a:rPr>
              <a:t>2057364</a:t>
            </a:r>
            <a:r>
              <a:rPr lang="en-US" sz="1400" dirty="0">
                <a:solidFill>
                  <a:srgbClr val="333333"/>
                </a:solidFill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692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R’s base set of packages can be extended by installing additional packages</a:t>
            </a:r>
          </a:p>
          <a:p>
            <a:pPr lvl="1"/>
            <a:r>
              <a:rPr lang="en-US" dirty="0"/>
              <a:t>Over 15,000 packages</a:t>
            </a:r>
          </a:p>
          <a:p>
            <a:pPr lvl="1"/>
            <a:r>
              <a:rPr lang="en-US" dirty="0"/>
              <a:t>Search the </a:t>
            </a:r>
            <a:r>
              <a:rPr lang="en-US" dirty="0">
                <a:hlinkClick r:id="rId3"/>
              </a:rPr>
              <a:t>R Project site </a:t>
            </a:r>
            <a:r>
              <a:rPr lang="en-US" dirty="0"/>
              <a:t>to identify packages and functions</a:t>
            </a:r>
          </a:p>
          <a:p>
            <a:r>
              <a:rPr lang="en-US" dirty="0"/>
              <a:t>Install using RStudio</a:t>
            </a:r>
          </a:p>
          <a:p>
            <a:r>
              <a:rPr lang="en-US" dirty="0"/>
              <a:t>Packages must be installed prior to use and their use specified in a script</a:t>
            </a:r>
          </a:p>
          <a:p>
            <a:pPr lvl="1"/>
            <a:r>
              <a:rPr lang="en-US" dirty="0"/>
              <a:t>library(</a:t>
            </a:r>
            <a:r>
              <a:rPr lang="en-US" dirty="0" err="1"/>
              <a:t>packagename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9293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33582</TotalTime>
  <Words>3398</Words>
  <Application>Microsoft Macintosh PowerPoint</Application>
  <PresentationFormat>Letter Paper (8.5x11 in)</PresentationFormat>
  <Paragraphs>551</Paragraphs>
  <Slides>59</Slides>
  <Notes>59</Notes>
  <HiddenSlides>5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Calibri</vt:lpstr>
      <vt:lpstr>Calibri Light</vt:lpstr>
      <vt:lpstr>Cambria</vt:lpstr>
      <vt:lpstr>Courier</vt:lpstr>
      <vt:lpstr>Courier New</vt:lpstr>
      <vt:lpstr>Times</vt:lpstr>
      <vt:lpstr>Wingdings</vt:lpstr>
      <vt:lpstr>Office Theme</vt:lpstr>
      <vt:lpstr>Introduction to R</vt:lpstr>
      <vt:lpstr>PowerPoint Presentation</vt:lpstr>
      <vt:lpstr>PowerPoint Presentation</vt:lpstr>
      <vt:lpstr>PowerPoint Presentation</vt:lpstr>
      <vt:lpstr>Creating a project</vt:lpstr>
      <vt:lpstr>Suggested folder structure</vt:lpstr>
      <vt:lpstr>Script</vt:lpstr>
      <vt:lpstr>Exercise</vt:lpstr>
      <vt:lpstr>Packages</vt:lpstr>
      <vt:lpstr>Packages</vt:lpstr>
      <vt:lpstr>Packages and library</vt:lpstr>
      <vt:lpstr>Datasets</vt:lpstr>
      <vt:lpstr>Data structures</vt:lpstr>
      <vt:lpstr>Exercise</vt:lpstr>
      <vt:lpstr>Data structures</vt:lpstr>
      <vt:lpstr>Data structures</vt:lpstr>
      <vt:lpstr>Data structures</vt:lpstr>
      <vt:lpstr>Logical operations</vt:lpstr>
      <vt:lpstr>Objects</vt:lpstr>
      <vt:lpstr>Types of data</vt:lpstr>
      <vt:lpstr>Factors</vt:lpstr>
      <vt:lpstr>Missing values</vt:lpstr>
      <vt:lpstr>Missing values</vt:lpstr>
      <vt:lpstr>Exercise</vt:lpstr>
      <vt:lpstr>Compile a notebook</vt:lpstr>
      <vt:lpstr>Reading a file</vt:lpstr>
      <vt:lpstr>Reading a local text file</vt:lpstr>
      <vt:lpstr>Reading a remote text file</vt:lpstr>
      <vt:lpstr>Learning about a file</vt:lpstr>
      <vt:lpstr>Referencing data</vt:lpstr>
      <vt:lpstr>Creating a new column</vt:lpstr>
      <vt:lpstr>Recoding</vt:lpstr>
      <vt:lpstr>Deleting a column</vt:lpstr>
      <vt:lpstr>External files &amp; RStudio server</vt:lpstr>
      <vt:lpstr>tidyr</vt:lpstr>
      <vt:lpstr>Pivot</vt:lpstr>
      <vt:lpstr>Writing files</vt:lpstr>
      <vt:lpstr>dplyr</vt:lpstr>
      <vt:lpstr>dplyr subset</vt:lpstr>
      <vt:lpstr>dplyr sort</vt:lpstr>
      <vt:lpstr>dplyr - summarizing data</vt:lpstr>
      <vt:lpstr>dplyr – mutating data</vt:lpstr>
      <vt:lpstr>Exercise</vt:lpstr>
      <vt:lpstr>Merging files</vt:lpstr>
      <vt:lpstr>Correlation coefficient</vt:lpstr>
      <vt:lpstr>Correlation coefficient</vt:lpstr>
      <vt:lpstr>Linear relationship</vt:lpstr>
      <vt:lpstr>sqldf</vt:lpstr>
      <vt:lpstr>Concatenating files</vt:lpstr>
      <vt:lpstr>Concatenating files</vt:lpstr>
      <vt:lpstr>Read a spreadsheet</vt:lpstr>
      <vt:lpstr>Database access</vt:lpstr>
      <vt:lpstr>Security</vt:lpstr>
      <vt:lpstr>Security</vt:lpstr>
      <vt:lpstr>Timestamps</vt:lpstr>
      <vt:lpstr>Exercise</vt:lpstr>
      <vt:lpstr>Excel files</vt:lpstr>
      <vt:lpstr>Resources</vt:lpstr>
      <vt:lpstr>Key points</vt:lpstr>
    </vt:vector>
  </TitlesOfParts>
  <Company>University of Georgia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cp:lastModifiedBy>Richard T Watson</cp:lastModifiedBy>
  <cp:revision>463</cp:revision>
  <dcterms:created xsi:type="dcterms:W3CDTF">2010-11-12T15:58:00Z</dcterms:created>
  <dcterms:modified xsi:type="dcterms:W3CDTF">2022-10-22T12:48:24Z</dcterms:modified>
</cp:coreProperties>
</file>