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1"/>
  </p:sldMasterIdLst>
  <p:notesMasterIdLst>
    <p:notesMasterId r:id="rId49"/>
  </p:notesMasterIdLst>
  <p:handoutMasterIdLst>
    <p:handoutMasterId r:id="rId50"/>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81" r:id="rId19"/>
    <p:sldId id="282" r:id="rId20"/>
    <p:sldId id="283" r:id="rId21"/>
    <p:sldId id="284" r:id="rId22"/>
    <p:sldId id="285" r:id="rId23"/>
    <p:sldId id="286" r:id="rId24"/>
    <p:sldId id="287" r:id="rId25"/>
    <p:sldId id="313" r:id="rId26"/>
    <p:sldId id="288" r:id="rId27"/>
    <p:sldId id="323" r:id="rId28"/>
    <p:sldId id="289" r:id="rId29"/>
    <p:sldId id="290" r:id="rId30"/>
    <p:sldId id="291" r:id="rId31"/>
    <p:sldId id="292" r:id="rId32"/>
    <p:sldId id="293" r:id="rId33"/>
    <p:sldId id="294" r:id="rId34"/>
    <p:sldId id="295" r:id="rId35"/>
    <p:sldId id="296" r:id="rId36"/>
    <p:sldId id="297" r:id="rId37"/>
    <p:sldId id="322" r:id="rId38"/>
    <p:sldId id="298" r:id="rId39"/>
    <p:sldId id="300" r:id="rId40"/>
    <p:sldId id="301" r:id="rId41"/>
    <p:sldId id="303" r:id="rId42"/>
    <p:sldId id="304" r:id="rId43"/>
    <p:sldId id="308" r:id="rId44"/>
    <p:sldId id="307" r:id="rId45"/>
    <p:sldId id="321" r:id="rId46"/>
    <p:sldId id="312" r:id="rId47"/>
    <p:sldId id="302" r:id="rId48"/>
  </p:sldIdLst>
  <p:sldSz cx="9144000" cy="6858000" type="letter"/>
  <p:notesSz cx="6858000" cy="9144000"/>
  <p:kinsoku lang="ja-JP" invalStChars="、。，．・：；？！゛゜ヽヾゝゞ々ー’”）〕］｝〉》」』】°‰′″℃￠％ぁぃぅぇぉっゃゅょゎァィゥェォッャュョヮヵヶ!%),.:;?]}｡｣､･ｧｨｩｪｫｬｭｮｯｰﾞﾟ" invalEndChars="‘“（〔［｛〈《「『【￥＄$([\{｢￡"/>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47" autoAdjust="0"/>
    <p:restoredTop sz="90929"/>
  </p:normalViewPr>
  <p:slideViewPr>
    <p:cSldViewPr>
      <p:cViewPr varScale="1">
        <p:scale>
          <a:sx n="119" d="100"/>
          <a:sy n="119" d="100"/>
        </p:scale>
        <p:origin x="77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7636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4372106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09" charset="0"/>
        <a:ea typeface="Osaka" pitchFamily="-109" charset="-128"/>
        <a:cs typeface="Osaka" pitchFamily="-109" charset="-128"/>
      </a:defRPr>
    </a:lvl1pPr>
    <a:lvl2pPr marL="457200" algn="l" rtl="0" eaLnBrk="0" fontAlgn="base" hangingPunct="0">
      <a:spcBef>
        <a:spcPct val="30000"/>
      </a:spcBef>
      <a:spcAft>
        <a:spcPct val="0"/>
      </a:spcAft>
      <a:defRPr sz="1200" kern="1200">
        <a:solidFill>
          <a:schemeClr val="tx1"/>
        </a:solidFill>
        <a:latin typeface="Times" pitchFamily="-109" charset="0"/>
        <a:ea typeface="Osaka" pitchFamily="-109" charset="-128"/>
        <a:cs typeface="Osaka" pitchFamily="-109" charset="-128"/>
      </a:defRPr>
    </a:lvl2pPr>
    <a:lvl3pPr marL="914400" algn="l" rtl="0" eaLnBrk="0" fontAlgn="base" hangingPunct="0">
      <a:spcBef>
        <a:spcPct val="30000"/>
      </a:spcBef>
      <a:spcAft>
        <a:spcPct val="0"/>
      </a:spcAft>
      <a:defRPr sz="1200" kern="1200">
        <a:solidFill>
          <a:schemeClr val="tx1"/>
        </a:solidFill>
        <a:latin typeface="Times" pitchFamily="-109" charset="0"/>
        <a:ea typeface="Osaka" pitchFamily="-109" charset="-128"/>
        <a:cs typeface="Osaka" pitchFamily="-109" charset="-128"/>
      </a:defRPr>
    </a:lvl3pPr>
    <a:lvl4pPr marL="1371600" algn="l" rtl="0" eaLnBrk="0" fontAlgn="base" hangingPunct="0">
      <a:spcBef>
        <a:spcPct val="30000"/>
      </a:spcBef>
      <a:spcAft>
        <a:spcPct val="0"/>
      </a:spcAft>
      <a:defRPr sz="1200" kern="1200">
        <a:solidFill>
          <a:schemeClr val="tx1"/>
        </a:solidFill>
        <a:latin typeface="Times" pitchFamily="-109" charset="0"/>
        <a:ea typeface="Osaka" pitchFamily="-109" charset="-128"/>
        <a:cs typeface="Osaka" pitchFamily="-109" charset="-128"/>
      </a:defRPr>
    </a:lvl4pPr>
    <a:lvl5pPr marL="1828800" algn="l" rtl="0" eaLnBrk="0" fontAlgn="base" hangingPunct="0">
      <a:spcBef>
        <a:spcPct val="30000"/>
      </a:spcBef>
      <a:spcAft>
        <a:spcPct val="0"/>
      </a:spcAft>
      <a:defRPr sz="1200" kern="1200">
        <a:solidFill>
          <a:schemeClr val="tx1"/>
        </a:solidFill>
        <a:latin typeface="Times" pitchFamily="-109" charset="0"/>
        <a:ea typeface="Osaka" pitchFamily="-109" charset="-128"/>
        <a:cs typeface="Osaka" pitchFamily="-109"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49370-9720-6E49-A865-5CA86315E22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3483327F-39BA-0E48-AB98-AC268CEC7C7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F454175D-701D-A946-B851-D100C7459ED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849E430-0EBD-E14E-B983-0CB8E9EEB9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9F164F-5B54-2C44-BA14-6BC04425A28E}"/>
              </a:ext>
            </a:extLst>
          </p:cNvPr>
          <p:cNvSpPr>
            <a:spLocks noGrp="1"/>
          </p:cNvSpPr>
          <p:nvPr>
            <p:ph type="sldNum" sz="quarter" idx="12"/>
          </p:nvPr>
        </p:nvSpPr>
        <p:spPr/>
        <p:txBody>
          <a:bodyPr/>
          <a:lstStyle/>
          <a:p>
            <a:fld id="{372AF032-357B-4446-ABD0-8A0960C93EFA}" type="slidenum">
              <a:rPr lang="en-US" smtClean="0"/>
              <a:pPr/>
              <a:t>‹#›</a:t>
            </a:fld>
            <a:endParaRPr lang="en-US"/>
          </a:p>
        </p:txBody>
      </p:sp>
    </p:spTree>
    <p:extLst>
      <p:ext uri="{BB962C8B-B14F-4D97-AF65-F5344CB8AC3E}">
        <p14:creationId xmlns:p14="http://schemas.microsoft.com/office/powerpoint/2010/main" val="206021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C42A0-18CD-C449-AB42-D2561C864C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6EE132-122A-F14C-96D7-CA0D6865A2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748A9F-1DDD-504F-AEE8-E9F8CCC97E8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C265F8E-6FC7-6642-A85D-C2152C2A40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65DA1-4429-EC43-9508-0377EB300751}"/>
              </a:ext>
            </a:extLst>
          </p:cNvPr>
          <p:cNvSpPr>
            <a:spLocks noGrp="1"/>
          </p:cNvSpPr>
          <p:nvPr>
            <p:ph type="sldNum" sz="quarter" idx="12"/>
          </p:nvPr>
        </p:nvSpPr>
        <p:spPr/>
        <p:txBody>
          <a:bodyPr/>
          <a:lstStyle/>
          <a:p>
            <a:fld id="{DCAB4E2A-BD3B-1940-A681-DE7EFA5E52C0}" type="slidenum">
              <a:rPr lang="en-US" smtClean="0"/>
              <a:pPr/>
              <a:t>‹#›</a:t>
            </a:fld>
            <a:endParaRPr lang="en-US"/>
          </a:p>
        </p:txBody>
      </p:sp>
    </p:spTree>
    <p:extLst>
      <p:ext uri="{BB962C8B-B14F-4D97-AF65-F5344CB8AC3E}">
        <p14:creationId xmlns:p14="http://schemas.microsoft.com/office/powerpoint/2010/main" val="2400670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AC3C92-86D6-894B-BED6-584BF2956C3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53FE3F-A8C2-5A49-B82F-F3D6A22B8B5A}"/>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67F129-F1D0-AD45-B02A-5D892F4CF5E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CD53A05-6A2B-814F-B939-44A43690F7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67D590-9DDF-694F-8EFF-55FB342541AC}"/>
              </a:ext>
            </a:extLst>
          </p:cNvPr>
          <p:cNvSpPr>
            <a:spLocks noGrp="1"/>
          </p:cNvSpPr>
          <p:nvPr>
            <p:ph type="sldNum" sz="quarter" idx="12"/>
          </p:nvPr>
        </p:nvSpPr>
        <p:spPr/>
        <p:txBody>
          <a:bodyPr/>
          <a:lstStyle/>
          <a:p>
            <a:fld id="{924A1CE9-C284-D445-85FF-7E8F22FDFE07}" type="slidenum">
              <a:rPr lang="en-US" smtClean="0"/>
              <a:pPr/>
              <a:t>‹#›</a:t>
            </a:fld>
            <a:endParaRPr lang="en-US"/>
          </a:p>
        </p:txBody>
      </p:sp>
    </p:spTree>
    <p:extLst>
      <p:ext uri="{BB962C8B-B14F-4D97-AF65-F5344CB8AC3E}">
        <p14:creationId xmlns:p14="http://schemas.microsoft.com/office/powerpoint/2010/main" val="4214542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772400" cy="1143000"/>
          </a:xfrm>
        </p:spPr>
        <p:txBody>
          <a:bodyPr/>
          <a:lstStyle/>
          <a:p>
            <a:r>
              <a:rPr lang="en-US"/>
              <a:t>Click to edit Master title style</a:t>
            </a:r>
          </a:p>
        </p:txBody>
      </p:sp>
      <p:sp>
        <p:nvSpPr>
          <p:cNvPr id="3" name="Table Placeholder 2"/>
          <p:cNvSpPr>
            <a:spLocks noGrp="1"/>
          </p:cNvSpPr>
          <p:nvPr>
            <p:ph type="tbl" idx="1"/>
          </p:nvPr>
        </p:nvSpPr>
        <p:spPr>
          <a:xfrm>
            <a:off x="1062038" y="1766888"/>
            <a:ext cx="7769225" cy="4113212"/>
          </a:xfrm>
        </p:spPr>
        <p:txBody>
          <a:bodyPr/>
          <a:lstStyle/>
          <a:p>
            <a:endParaRPr lang="en-US"/>
          </a:p>
        </p:txBody>
      </p:sp>
      <p:sp>
        <p:nvSpPr>
          <p:cNvPr id="4" name="Date Placeholder 3"/>
          <p:cNvSpPr>
            <a:spLocks noGrp="1"/>
          </p:cNvSpPr>
          <p:nvPr>
            <p:ph type="dt" sz="half" idx="10"/>
          </p:nvPr>
        </p:nvSpPr>
        <p:spPr>
          <a:xfrm>
            <a:off x="838200" y="64008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429000" y="64008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7010400" y="6400800"/>
            <a:ext cx="1905000" cy="457200"/>
          </a:xfrm>
        </p:spPr>
        <p:txBody>
          <a:bodyPr/>
          <a:lstStyle>
            <a:lvl1pPr>
              <a:defRPr smtClean="0"/>
            </a:lvl1pPr>
          </a:lstStyle>
          <a:p>
            <a:fld id="{F224123C-8C3D-E846-9C5F-1196A18D92C6}" type="slidenum">
              <a:rPr lang="en-US"/>
              <a:pPr/>
              <a:t>‹#›</a:t>
            </a:fld>
            <a:endParaRPr lang="en-US"/>
          </a:p>
        </p:txBody>
      </p:sp>
    </p:spTree>
    <p:extLst>
      <p:ext uri="{BB962C8B-B14F-4D97-AF65-F5344CB8AC3E}">
        <p14:creationId xmlns:p14="http://schemas.microsoft.com/office/powerpoint/2010/main" val="253413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762B0-1B16-2547-B320-ECE665D835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49C377-1EE0-914A-922A-8A6C52D48F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9AF528-4143-7242-A47C-0A66FAFE3A7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6102A5D-94DF-2C42-BFF5-CB40AA5AD0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340860-8102-DE4C-A1B5-BD3D02EEBAEC}"/>
              </a:ext>
            </a:extLst>
          </p:cNvPr>
          <p:cNvSpPr>
            <a:spLocks noGrp="1"/>
          </p:cNvSpPr>
          <p:nvPr>
            <p:ph type="sldNum" sz="quarter" idx="12"/>
          </p:nvPr>
        </p:nvSpPr>
        <p:spPr/>
        <p:txBody>
          <a:bodyPr/>
          <a:lstStyle/>
          <a:p>
            <a:fld id="{C98702B7-6CB2-5745-A3A3-F1C8B5C074B7}" type="slidenum">
              <a:rPr lang="en-US" smtClean="0"/>
              <a:pPr/>
              <a:t>‹#›</a:t>
            </a:fld>
            <a:endParaRPr lang="en-US"/>
          </a:p>
        </p:txBody>
      </p:sp>
    </p:spTree>
    <p:extLst>
      <p:ext uri="{BB962C8B-B14F-4D97-AF65-F5344CB8AC3E}">
        <p14:creationId xmlns:p14="http://schemas.microsoft.com/office/powerpoint/2010/main" val="366951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A70F2-EA95-6045-BEA5-4815A68C8CC3}"/>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FF62025-D1CF-E142-85E2-E510DC1AA20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37A7B7-BCDF-1F4A-8FD9-D6ECF4EF6C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54CC2E9-A7F0-3343-9009-EF098BC373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D06667-B691-9541-8D22-54128DDCD237}"/>
              </a:ext>
            </a:extLst>
          </p:cNvPr>
          <p:cNvSpPr>
            <a:spLocks noGrp="1"/>
          </p:cNvSpPr>
          <p:nvPr>
            <p:ph type="sldNum" sz="quarter" idx="12"/>
          </p:nvPr>
        </p:nvSpPr>
        <p:spPr/>
        <p:txBody>
          <a:bodyPr/>
          <a:lstStyle/>
          <a:p>
            <a:fld id="{9257E9F9-39EA-FE43-83BC-702CDA180A2C}" type="slidenum">
              <a:rPr lang="en-US" smtClean="0"/>
              <a:pPr/>
              <a:t>‹#›</a:t>
            </a:fld>
            <a:endParaRPr lang="en-US"/>
          </a:p>
        </p:txBody>
      </p:sp>
    </p:spTree>
    <p:extLst>
      <p:ext uri="{BB962C8B-B14F-4D97-AF65-F5344CB8AC3E}">
        <p14:creationId xmlns:p14="http://schemas.microsoft.com/office/powerpoint/2010/main" val="968142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680DF-06DC-F844-B220-82DB4129FA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DBF4F0-9120-A04F-8BD5-326A7876E69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D81835-C3EA-544B-AAE6-E4C8AA66DD0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096260-9DD9-8D40-907E-32AF15F84AB0}"/>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CF39D32A-6B70-164E-94C8-496302393F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03A32A-7BB2-D54E-9AA0-7617C1939F8E}"/>
              </a:ext>
            </a:extLst>
          </p:cNvPr>
          <p:cNvSpPr>
            <a:spLocks noGrp="1"/>
          </p:cNvSpPr>
          <p:nvPr>
            <p:ph type="sldNum" sz="quarter" idx="12"/>
          </p:nvPr>
        </p:nvSpPr>
        <p:spPr/>
        <p:txBody>
          <a:bodyPr/>
          <a:lstStyle/>
          <a:p>
            <a:fld id="{81155EA8-FFE0-2347-8E21-79A6852F3F82}" type="slidenum">
              <a:rPr lang="en-US" smtClean="0"/>
              <a:pPr/>
              <a:t>‹#›</a:t>
            </a:fld>
            <a:endParaRPr lang="en-US"/>
          </a:p>
        </p:txBody>
      </p:sp>
    </p:spTree>
    <p:extLst>
      <p:ext uri="{BB962C8B-B14F-4D97-AF65-F5344CB8AC3E}">
        <p14:creationId xmlns:p14="http://schemas.microsoft.com/office/powerpoint/2010/main" val="3314667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A384-C1D4-D240-B9D2-F1A539CAB2B1}"/>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BFD4B6-1096-0048-979F-AEC9FA6E6B9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8DE5643-43A2-F64F-B311-8CE277376CF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6AFA4C-D307-8F43-9A10-AD496446049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3A0EB86-5FFF-6646-8F41-2FF0BA318FF9}"/>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D6CF2B-7871-2940-A97B-4508B5FFED8A}"/>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4F100354-C9E8-D544-82B0-C48BC0DD08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D38F2F-1F8B-354E-927B-43EDFB9B5028}"/>
              </a:ext>
            </a:extLst>
          </p:cNvPr>
          <p:cNvSpPr>
            <a:spLocks noGrp="1"/>
          </p:cNvSpPr>
          <p:nvPr>
            <p:ph type="sldNum" sz="quarter" idx="12"/>
          </p:nvPr>
        </p:nvSpPr>
        <p:spPr/>
        <p:txBody>
          <a:bodyPr/>
          <a:lstStyle/>
          <a:p>
            <a:fld id="{EC9AE8E4-4BA4-7D49-8C4D-3F009AFF399F}" type="slidenum">
              <a:rPr lang="en-US" smtClean="0"/>
              <a:pPr/>
              <a:t>‹#›</a:t>
            </a:fld>
            <a:endParaRPr lang="en-US"/>
          </a:p>
        </p:txBody>
      </p:sp>
    </p:spTree>
    <p:extLst>
      <p:ext uri="{BB962C8B-B14F-4D97-AF65-F5344CB8AC3E}">
        <p14:creationId xmlns:p14="http://schemas.microsoft.com/office/powerpoint/2010/main" val="147349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CC0EC-F3DD-5D44-BD99-9936A84148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77BE9D-39E2-2A4E-A884-0CA506D7DA98}"/>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DB2E7E45-E97B-B042-84E1-2C717EB47A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EF9DAA-F180-0243-96A8-544370708672}"/>
              </a:ext>
            </a:extLst>
          </p:cNvPr>
          <p:cNvSpPr>
            <a:spLocks noGrp="1"/>
          </p:cNvSpPr>
          <p:nvPr>
            <p:ph type="sldNum" sz="quarter" idx="12"/>
          </p:nvPr>
        </p:nvSpPr>
        <p:spPr/>
        <p:txBody>
          <a:bodyPr/>
          <a:lstStyle/>
          <a:p>
            <a:fld id="{FEF88591-4DD4-9E49-8E12-84F95927CA82}" type="slidenum">
              <a:rPr lang="en-US" smtClean="0"/>
              <a:pPr/>
              <a:t>‹#›</a:t>
            </a:fld>
            <a:endParaRPr lang="en-US"/>
          </a:p>
        </p:txBody>
      </p:sp>
    </p:spTree>
    <p:extLst>
      <p:ext uri="{BB962C8B-B14F-4D97-AF65-F5344CB8AC3E}">
        <p14:creationId xmlns:p14="http://schemas.microsoft.com/office/powerpoint/2010/main" val="591775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B533A-A33B-5341-8263-74FC0C611A34}"/>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011A3764-8D2E-A046-84F6-132DBE2941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4590DE-DD43-154E-B2CD-E0E650E3AB82}"/>
              </a:ext>
            </a:extLst>
          </p:cNvPr>
          <p:cNvSpPr>
            <a:spLocks noGrp="1"/>
          </p:cNvSpPr>
          <p:nvPr>
            <p:ph type="sldNum" sz="quarter" idx="12"/>
          </p:nvPr>
        </p:nvSpPr>
        <p:spPr/>
        <p:txBody>
          <a:bodyPr/>
          <a:lstStyle/>
          <a:p>
            <a:fld id="{F03A9E3E-5F3E-B944-A8A6-2321F76371F8}" type="slidenum">
              <a:rPr lang="en-US" smtClean="0"/>
              <a:pPr/>
              <a:t>‹#›</a:t>
            </a:fld>
            <a:endParaRPr lang="en-US"/>
          </a:p>
        </p:txBody>
      </p:sp>
    </p:spTree>
    <p:extLst>
      <p:ext uri="{BB962C8B-B14F-4D97-AF65-F5344CB8AC3E}">
        <p14:creationId xmlns:p14="http://schemas.microsoft.com/office/powerpoint/2010/main" val="2337716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3144C-81FD-7A4E-8F97-B6D0A2C6E85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0CDB0A3-F0A7-2B47-A2EF-7CD8F9EB5E3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854D2B-7BD9-6344-8911-6885F0A36EC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F47BDD0-6046-B449-BB8E-938FA22E63EA}"/>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5D5EAD97-4F44-654B-804E-F5D8C576C8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B172B9-0E07-CC48-8254-5BA8270A2822}"/>
              </a:ext>
            </a:extLst>
          </p:cNvPr>
          <p:cNvSpPr>
            <a:spLocks noGrp="1"/>
          </p:cNvSpPr>
          <p:nvPr>
            <p:ph type="sldNum" sz="quarter" idx="12"/>
          </p:nvPr>
        </p:nvSpPr>
        <p:spPr/>
        <p:txBody>
          <a:bodyPr/>
          <a:lstStyle/>
          <a:p>
            <a:fld id="{E818B6C6-EA7E-B440-B6C1-B0841181CBA5}" type="slidenum">
              <a:rPr lang="en-US" smtClean="0"/>
              <a:pPr/>
              <a:t>‹#›</a:t>
            </a:fld>
            <a:endParaRPr lang="en-US"/>
          </a:p>
        </p:txBody>
      </p:sp>
    </p:spTree>
    <p:extLst>
      <p:ext uri="{BB962C8B-B14F-4D97-AF65-F5344CB8AC3E}">
        <p14:creationId xmlns:p14="http://schemas.microsoft.com/office/powerpoint/2010/main" val="1341238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72B9A-9FDD-DD4A-A06E-72CFEFD7E07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6D46753-6B13-AF4F-9044-8E0FE4AF98D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4764E54C-7805-C445-A5F5-022D91D1FCB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F945739-CB70-6349-A74E-51E527D0D60A}"/>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8F0C6F9-A80F-4348-A69C-F7D966882A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9B2E8A-2CC4-2C42-ABB3-CC2823296A37}"/>
              </a:ext>
            </a:extLst>
          </p:cNvPr>
          <p:cNvSpPr>
            <a:spLocks noGrp="1"/>
          </p:cNvSpPr>
          <p:nvPr>
            <p:ph type="sldNum" sz="quarter" idx="12"/>
          </p:nvPr>
        </p:nvSpPr>
        <p:spPr/>
        <p:txBody>
          <a:bodyPr/>
          <a:lstStyle/>
          <a:p>
            <a:fld id="{3E5ABA66-BF49-F349-84DE-4A153DF4C113}" type="slidenum">
              <a:rPr lang="en-US" smtClean="0"/>
              <a:pPr/>
              <a:t>‹#›</a:t>
            </a:fld>
            <a:endParaRPr lang="en-US"/>
          </a:p>
        </p:txBody>
      </p:sp>
    </p:spTree>
    <p:extLst>
      <p:ext uri="{BB962C8B-B14F-4D97-AF65-F5344CB8AC3E}">
        <p14:creationId xmlns:p14="http://schemas.microsoft.com/office/powerpoint/2010/main" val="3327597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832962-B5F1-5945-964C-A2F3521DD35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889640-FDC5-CD42-8402-68E06BCE691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B333C-5D2B-DB42-901F-A04345D12E3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D6CA9A52-1E96-E245-B366-CA2521CC50C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357057-330F-CA46-82DD-BC92701615C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B817641-F9FA-7D46-BF39-A9B9C0B2CBCE}" type="slidenum">
              <a:rPr lang="en-US" smtClean="0"/>
              <a:pPr/>
              <a:t>‹#›</a:t>
            </a:fld>
            <a:endParaRPr lang="en-US"/>
          </a:p>
        </p:txBody>
      </p:sp>
    </p:spTree>
    <p:extLst>
      <p:ext uri="{BB962C8B-B14F-4D97-AF65-F5344CB8AC3E}">
        <p14:creationId xmlns:p14="http://schemas.microsoft.com/office/powerpoint/2010/main" val="80051918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NULL"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a:ln/>
        </p:spPr>
        <p:txBody>
          <a:bodyPr lIns="90487" tIns="44450" rIns="90487" bIns="44450" anchor="ctr"/>
          <a:lstStyle/>
          <a:p>
            <a:r>
              <a:rPr lang="en-US"/>
              <a:t>Organizational intelligence technologies</a:t>
            </a:r>
          </a:p>
        </p:txBody>
      </p:sp>
      <p:sp>
        <p:nvSpPr>
          <p:cNvPr id="4099" name="Rectangle 3"/>
          <p:cNvSpPr>
            <a:spLocks noGrp="1" noChangeArrowheads="1"/>
          </p:cNvSpPr>
          <p:nvPr>
            <p:ph type="subTitle" idx="1"/>
          </p:nvPr>
        </p:nvSpPr>
        <p:spPr>
          <a:xfrm>
            <a:off x="762000" y="3886200"/>
            <a:ext cx="7543800" cy="1752600"/>
          </a:xfrm>
          <a:noFill/>
          <a:ln/>
        </p:spPr>
        <p:txBody>
          <a:bodyPr lIns="90487" tIns="44450" rIns="90487" bIns="44450">
            <a:normAutofit fontScale="92500" lnSpcReduction="10000"/>
          </a:bodyPr>
          <a:lstStyle/>
          <a:p>
            <a:pPr marL="342900" indent="-342900"/>
            <a:r>
              <a:rPr lang="en-US" sz="2000" i="1"/>
              <a:t>There are three kinds of intelligence: one kind understands things for itself, the other appreciates what others can understand, the third understands neither for itself nor through others. This first kind is excellent, the second good, and the third kind useless.</a:t>
            </a:r>
          </a:p>
          <a:p>
            <a:pPr marL="342900" indent="-342900"/>
            <a:endParaRPr lang="en-US" sz="2000" i="1"/>
          </a:p>
          <a:p>
            <a:pPr marL="342900" indent="-342900"/>
            <a:r>
              <a:rPr lang="en-US" sz="1800"/>
              <a:t>Machiavelli</a:t>
            </a:r>
            <a:r>
              <a:rPr lang="en-US" sz="2000"/>
              <a:t>, </a:t>
            </a:r>
            <a:r>
              <a:rPr lang="en-US" sz="2000" i="1"/>
              <a:t>The Prince</a:t>
            </a:r>
            <a:r>
              <a:rPr lang="en-US" sz="2000"/>
              <a:t>, 1513</a:t>
            </a:r>
            <a:r>
              <a:rPr lang="en-US" sz="2000" i="1"/>
              <a: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Transformation</a:t>
            </a:r>
          </a:p>
        </p:txBody>
      </p:sp>
      <p:sp>
        <p:nvSpPr>
          <p:cNvPr id="13315" name="Rectangle 3"/>
          <p:cNvSpPr>
            <a:spLocks noGrp="1" noChangeArrowheads="1"/>
          </p:cNvSpPr>
          <p:nvPr>
            <p:ph idx="1"/>
          </p:nvPr>
        </p:nvSpPr>
        <p:spPr/>
        <p:txBody>
          <a:bodyPr/>
          <a:lstStyle/>
          <a:p>
            <a:r>
              <a:rPr lang="en-US"/>
              <a:t>Encoding</a:t>
            </a:r>
          </a:p>
          <a:p>
            <a:pPr lvl="1"/>
            <a:r>
              <a:rPr lang="en-US"/>
              <a:t>m/f, male/female to M/F</a:t>
            </a:r>
          </a:p>
          <a:p>
            <a:r>
              <a:rPr lang="en-US"/>
              <a:t>Unit of measure</a:t>
            </a:r>
          </a:p>
          <a:p>
            <a:pPr lvl="1"/>
            <a:r>
              <a:rPr lang="en-US"/>
              <a:t>inches to cms</a:t>
            </a:r>
          </a:p>
          <a:p>
            <a:r>
              <a:rPr lang="en-US"/>
              <a:t>Field</a:t>
            </a:r>
          </a:p>
          <a:p>
            <a:pPr lvl="1"/>
            <a:r>
              <a:rPr lang="en-US"/>
              <a:t>sales-date to salesdate</a:t>
            </a:r>
          </a:p>
          <a:p>
            <a:r>
              <a:rPr lang="en-US"/>
              <a:t>Date</a:t>
            </a:r>
          </a:p>
          <a:p>
            <a:pPr lvl="1"/>
            <a:r>
              <a:rPr lang="en-US"/>
              <a:t>dd/mm/yy to yyyy/mm/dd</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Cleaning</a:t>
            </a:r>
          </a:p>
        </p:txBody>
      </p:sp>
      <p:sp>
        <p:nvSpPr>
          <p:cNvPr id="14339" name="Rectangle 3"/>
          <p:cNvSpPr>
            <a:spLocks noGrp="1" noChangeArrowheads="1"/>
          </p:cNvSpPr>
          <p:nvPr>
            <p:ph idx="1"/>
          </p:nvPr>
        </p:nvSpPr>
        <p:spPr/>
        <p:txBody>
          <a:bodyPr/>
          <a:lstStyle/>
          <a:p>
            <a:r>
              <a:rPr lang="en-US"/>
              <a:t>Same record stored in different departments</a:t>
            </a:r>
          </a:p>
          <a:p>
            <a:r>
              <a:rPr lang="en-US"/>
              <a:t>Multiple records for a company</a:t>
            </a:r>
          </a:p>
          <a:p>
            <a:r>
              <a:rPr lang="en-US"/>
              <a:t>Multiple entries for the same organization</a:t>
            </a:r>
          </a:p>
          <a:p>
            <a:r>
              <a:rPr lang="en-US"/>
              <a:t>Misuse of data entry fields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Scheduling</a:t>
            </a:r>
          </a:p>
        </p:txBody>
      </p:sp>
      <p:sp>
        <p:nvSpPr>
          <p:cNvPr id="16387" name="Rectangle 3"/>
          <p:cNvSpPr>
            <a:spLocks noGrp="1" noChangeArrowheads="1"/>
          </p:cNvSpPr>
          <p:nvPr>
            <p:ph idx="1"/>
          </p:nvPr>
        </p:nvSpPr>
        <p:spPr/>
        <p:txBody>
          <a:bodyPr/>
          <a:lstStyle/>
          <a:p>
            <a:r>
              <a:rPr lang="en-US" dirty="0"/>
              <a:t>A trade-off</a:t>
            </a:r>
          </a:p>
          <a:p>
            <a:pPr lvl="1"/>
            <a:r>
              <a:rPr lang="en-US" dirty="0"/>
              <a:t>Too frequent is costly</a:t>
            </a:r>
          </a:p>
          <a:p>
            <a:pPr lvl="1"/>
            <a:r>
              <a:rPr lang="en-US" dirty="0"/>
              <a:t>Infrequently means old data</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Metadata</a:t>
            </a:r>
          </a:p>
        </p:txBody>
      </p:sp>
      <p:sp>
        <p:nvSpPr>
          <p:cNvPr id="17411" name="Rectangle 3"/>
          <p:cNvSpPr>
            <a:spLocks noGrp="1" noChangeArrowheads="1"/>
          </p:cNvSpPr>
          <p:nvPr>
            <p:ph idx="1"/>
          </p:nvPr>
        </p:nvSpPr>
        <p:spPr/>
        <p:txBody>
          <a:bodyPr/>
          <a:lstStyle/>
          <a:p>
            <a:r>
              <a:rPr lang="en-US"/>
              <a:t>A data dictionary containing additional facts about the data in the warehouse</a:t>
            </a:r>
          </a:p>
          <a:p>
            <a:pPr lvl="1"/>
            <a:r>
              <a:rPr lang="en-US"/>
              <a:t>Description of each data type</a:t>
            </a:r>
          </a:p>
          <a:p>
            <a:pPr lvl="1"/>
            <a:r>
              <a:rPr lang="en-US"/>
              <a:t>Format </a:t>
            </a:r>
          </a:p>
          <a:p>
            <a:pPr lvl="1"/>
            <a:r>
              <a:rPr lang="en-US"/>
              <a:t>Coding standards</a:t>
            </a:r>
          </a:p>
          <a:p>
            <a:pPr lvl="1"/>
            <a:r>
              <a:rPr lang="en-US"/>
              <a:t>Meaning</a:t>
            </a:r>
          </a:p>
          <a:p>
            <a:pPr lvl="1"/>
            <a:r>
              <a:rPr lang="en-US"/>
              <a:t>Operational system source</a:t>
            </a:r>
          </a:p>
          <a:p>
            <a:pPr lvl="1"/>
            <a:r>
              <a:rPr lang="en-US"/>
              <a:t>Transformations</a:t>
            </a:r>
          </a:p>
          <a:p>
            <a:pPr lvl="1"/>
            <a:r>
              <a:rPr lang="en-US"/>
              <a:t>Frequency of extracts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Warehouse architectures</a:t>
            </a:r>
          </a:p>
        </p:txBody>
      </p:sp>
      <p:sp>
        <p:nvSpPr>
          <p:cNvPr id="18435" name="Rectangle 3"/>
          <p:cNvSpPr>
            <a:spLocks noGrp="1" noChangeArrowheads="1"/>
          </p:cNvSpPr>
          <p:nvPr>
            <p:ph idx="1"/>
          </p:nvPr>
        </p:nvSpPr>
        <p:spPr/>
        <p:txBody>
          <a:bodyPr/>
          <a:lstStyle/>
          <a:p>
            <a:r>
              <a:rPr lang="en-US"/>
              <a:t>Centralized</a:t>
            </a:r>
          </a:p>
          <a:p>
            <a:r>
              <a:rPr lang="en-US"/>
              <a:t>Federated</a:t>
            </a:r>
          </a:p>
          <a:p>
            <a:r>
              <a:rPr lang="en-US"/>
              <a:t>Tiered</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Centralized data warehouse</a:t>
            </a:r>
          </a:p>
        </p:txBody>
      </p:sp>
      <p:sp>
        <p:nvSpPr>
          <p:cNvPr id="3" name="Content Placeholder 2">
            <a:extLst>
              <a:ext uri="{FF2B5EF4-FFF2-40B4-BE49-F238E27FC236}">
                <a16:creationId xmlns:a16="http://schemas.microsoft.com/office/drawing/2014/main" id="{1EB1E257-FF08-AC41-A079-4E937ABA10E8}"/>
              </a:ext>
            </a:extLst>
          </p:cNvPr>
          <p:cNvSpPr>
            <a:spLocks noGrp="1"/>
          </p:cNvSpPr>
          <p:nvPr>
            <p:ph idx="1"/>
          </p:nvPr>
        </p:nvSpPr>
        <p:spPr/>
        <p:txBody>
          <a:bodyPr/>
          <a:lstStyle/>
          <a:p>
            <a:endParaRPr lang="en-US"/>
          </a:p>
        </p:txBody>
      </p:sp>
      <p:pic>
        <p:nvPicPr>
          <p:cNvPr id="4" name="Picture 3" descr="15-centralized warehouse.png"/>
          <p:cNvPicPr>
            <a:picLocks noChangeAspect="1"/>
          </p:cNvPicPr>
          <p:nvPr/>
        </p:nvPicPr>
        <p:blipFill>
          <a:blip r:embed="rId2"/>
          <a:stretch>
            <a:fillRect/>
          </a:stretch>
        </p:blipFill>
        <p:spPr>
          <a:xfrm>
            <a:off x="762000" y="2209800"/>
            <a:ext cx="6340751" cy="2749327"/>
          </a:xfrm>
          <a:prstGeom prst="rect">
            <a:avLst/>
          </a:prstGeo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lIns="90487" tIns="44450" rIns="90487" bIns="44450" anchor="ctr"/>
          <a:lstStyle/>
          <a:p>
            <a:r>
              <a:rPr lang="en-US"/>
              <a:t>Federated data warehouse</a:t>
            </a:r>
          </a:p>
        </p:txBody>
      </p:sp>
      <p:pic>
        <p:nvPicPr>
          <p:cNvPr id="20484" name="Picture 4" descr="FireLite:Books:Data Management:6e:Art PNG:15-federated warehouse.png"/>
          <p:cNvPicPr>
            <a:picLocks noChangeAspect="1" noChangeArrowheads="1"/>
          </p:cNvPicPr>
          <p:nvPr/>
        </p:nvPicPr>
        <p:blipFill>
          <a:blip r:embed="rId2" r:link="rId3"/>
          <a:srcRect/>
          <a:stretch>
            <a:fillRect/>
          </a:stretch>
        </p:blipFill>
        <p:spPr bwMode="auto">
          <a:xfrm>
            <a:off x="838200" y="2133600"/>
            <a:ext cx="6534150" cy="2490788"/>
          </a:xfrm>
          <a:prstGeom prst="rect">
            <a:avLst/>
          </a:prstGeom>
          <a:noFill/>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lIns="90487" tIns="44450" rIns="90487" bIns="44450" anchor="ctr"/>
          <a:lstStyle/>
          <a:p>
            <a:r>
              <a:rPr lang="en-US"/>
              <a:t>Tiered data warehouse</a:t>
            </a:r>
          </a:p>
        </p:txBody>
      </p:sp>
      <p:pic>
        <p:nvPicPr>
          <p:cNvPr id="4" name="Picture 3" descr="15-tiered warehouse.png"/>
          <p:cNvPicPr>
            <a:picLocks noChangeAspect="1"/>
          </p:cNvPicPr>
          <p:nvPr/>
        </p:nvPicPr>
        <p:blipFill>
          <a:blip r:embed="rId2"/>
          <a:stretch>
            <a:fillRect/>
          </a:stretch>
        </p:blipFill>
        <p:spPr>
          <a:xfrm>
            <a:off x="812798" y="2514600"/>
            <a:ext cx="7518403" cy="2819400"/>
          </a:xfrm>
          <a:prstGeom prst="rect">
            <a:avLst/>
          </a:prstGeom>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t>The hardware/software decision</a:t>
            </a:r>
          </a:p>
        </p:txBody>
      </p:sp>
      <p:sp>
        <p:nvSpPr>
          <p:cNvPr id="29699" name="Rectangle 3"/>
          <p:cNvSpPr>
            <a:spLocks noGrp="1" noChangeArrowheads="1"/>
          </p:cNvSpPr>
          <p:nvPr>
            <p:ph idx="1"/>
          </p:nvPr>
        </p:nvSpPr>
        <p:spPr/>
        <p:txBody>
          <a:bodyPr/>
          <a:lstStyle/>
          <a:p>
            <a:r>
              <a:rPr lang="en-US" dirty="0"/>
              <a:t>The current default is </a:t>
            </a:r>
          </a:p>
          <a:p>
            <a:pPr lvl="1"/>
            <a:r>
              <a:rPr lang="en-US" dirty="0"/>
              <a:t>Cloud/Hadoop for file management</a:t>
            </a:r>
          </a:p>
          <a:p>
            <a:pPr lvl="1"/>
            <a:r>
              <a:rPr lang="en-US" dirty="0"/>
              <a:t>R/Python and Spark for data processing</a:t>
            </a:r>
          </a:p>
          <a:p>
            <a:pPr lvl="1"/>
            <a:r>
              <a:rPr lang="en-US" dirty="0"/>
              <a:t>Commodity nodes for processing</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Exploiting data stores</a:t>
            </a:r>
          </a:p>
        </p:txBody>
      </p:sp>
      <p:sp>
        <p:nvSpPr>
          <p:cNvPr id="30723" name="Rectangle 3"/>
          <p:cNvSpPr>
            <a:spLocks noGrp="1" noChangeArrowheads="1"/>
          </p:cNvSpPr>
          <p:nvPr>
            <p:ph idx="1"/>
          </p:nvPr>
        </p:nvSpPr>
        <p:spPr/>
        <p:txBody>
          <a:bodyPr/>
          <a:lstStyle/>
          <a:p>
            <a:r>
              <a:rPr lang="en-US" dirty="0"/>
              <a:t>Verification and discovery</a:t>
            </a:r>
          </a:p>
          <a:p>
            <a:r>
              <a:rPr lang="en-US" dirty="0"/>
              <a:t>Data mining</a:t>
            </a:r>
          </a:p>
          <a:p>
            <a:r>
              <a:rPr lang="en-US" dirty="0"/>
              <a:t>OLAP</a:t>
            </a:r>
          </a:p>
          <a:p>
            <a:r>
              <a:rPr lang="en-US" dirty="0"/>
              <a:t>Machine learning</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Organizational intelligence</a:t>
            </a:r>
          </a:p>
        </p:txBody>
      </p:sp>
      <p:sp>
        <p:nvSpPr>
          <p:cNvPr id="5123" name="Rectangle 3"/>
          <p:cNvSpPr>
            <a:spLocks noGrp="1" noChangeArrowheads="1"/>
          </p:cNvSpPr>
          <p:nvPr>
            <p:ph idx="1"/>
          </p:nvPr>
        </p:nvSpPr>
        <p:spPr/>
        <p:txBody>
          <a:bodyPr/>
          <a:lstStyle/>
          <a:p>
            <a:r>
              <a:rPr lang="en-US"/>
              <a:t>Organizational intelligence is the outcome of an organization’s efforts to collect store, process, and interpret data from internal and external sources</a:t>
            </a:r>
          </a:p>
          <a:p>
            <a:r>
              <a:rPr lang="en-US"/>
              <a:t>Intelligence in the sense of gathering and distributing information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lIns="90487" tIns="44450" rIns="90487" bIns="44450" anchor="ctr"/>
          <a:lstStyle/>
          <a:p>
            <a:r>
              <a:rPr lang="en-US"/>
              <a:t>Verification and discovery</a:t>
            </a:r>
          </a:p>
        </p:txBody>
      </p:sp>
      <p:graphicFrame>
        <p:nvGraphicFramePr>
          <p:cNvPr id="31774" name="Group 30"/>
          <p:cNvGraphicFramePr>
            <a:graphicFrameLocks noGrp="1"/>
          </p:cNvGraphicFramePr>
          <p:nvPr>
            <p:extLst>
              <p:ext uri="{D42A27DB-BD31-4B8C-83A1-F6EECF244321}">
                <p14:modId xmlns:p14="http://schemas.microsoft.com/office/powerpoint/2010/main" val="4232747631"/>
              </p:ext>
            </p:extLst>
          </p:nvPr>
        </p:nvGraphicFramePr>
        <p:xfrm>
          <a:off x="762000" y="1905000"/>
          <a:ext cx="7620000" cy="3662045"/>
        </p:xfrm>
        <a:graphic>
          <a:graphicData uri="http://schemas.openxmlformats.org/drawingml/2006/table">
            <a:tbl>
              <a:tblPr firstRow="1">
                <a:tableStyleId>{775DCB02-9BB8-47FD-8907-85C794F793BA}</a:tableStyleId>
              </a:tblPr>
              <a:tblGrid>
                <a:gridCol w="3811588">
                  <a:extLst>
                    <a:ext uri="{9D8B030D-6E8A-4147-A177-3AD203B41FA5}">
                      <a16:colId xmlns:a16="http://schemas.microsoft.com/office/drawing/2014/main" val="20000"/>
                    </a:ext>
                  </a:extLst>
                </a:gridCol>
                <a:gridCol w="3808412">
                  <a:extLst>
                    <a:ext uri="{9D8B030D-6E8A-4147-A177-3AD203B41FA5}">
                      <a16:colId xmlns:a16="http://schemas.microsoft.com/office/drawing/2014/main" val="20001"/>
                    </a:ext>
                  </a:extLst>
                </a:gridCol>
              </a:tblGrid>
              <a:tr h="455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dirty="0">
                          <a:ln>
                            <a:noFill/>
                          </a:ln>
                          <a:solidFill>
                            <a:schemeClr val="tx1"/>
                          </a:solidFill>
                          <a:effectLst/>
                        </a:rPr>
                        <a:t>Verification</a:t>
                      </a:r>
                      <a:endParaRPr kumimoji="0" lang="en-US" sz="24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a:ln>
                            <a:noFill/>
                          </a:ln>
                          <a:solidFill>
                            <a:schemeClr val="tx1"/>
                          </a:solidFill>
                          <a:effectLst/>
                        </a:rPr>
                        <a:t>Discovery</a:t>
                      </a:r>
                      <a:endParaRPr kumimoji="0" lang="en-US" sz="2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1185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What is the average sale for in-store and catalog customers?</a:t>
                      </a:r>
                      <a:endParaRPr kumimoji="0" lang="en-US" sz="2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What is the best predictor of sales?</a:t>
                      </a:r>
                      <a:endParaRPr kumimoji="0" lang="en-US" sz="2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2016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What is the average high school GPA of students who graduate from college compared to those who do not?</a:t>
                      </a:r>
                      <a:endParaRPr kumimoji="0" lang="en-US" sz="2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dirty="0">
                          <a:ln>
                            <a:noFill/>
                          </a:ln>
                          <a:solidFill>
                            <a:schemeClr val="tx1"/>
                          </a:solidFill>
                          <a:effectLst/>
                        </a:rPr>
                        <a:t>What are the best predictors of college graduation?</a:t>
                      </a:r>
                      <a:endParaRPr kumimoji="0" lang="en-US" sz="24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OLAP</a:t>
            </a:r>
          </a:p>
        </p:txBody>
      </p:sp>
      <p:sp>
        <p:nvSpPr>
          <p:cNvPr id="32771" name="Rectangle 3"/>
          <p:cNvSpPr>
            <a:spLocks noGrp="1" noChangeArrowheads="1"/>
          </p:cNvSpPr>
          <p:nvPr>
            <p:ph idx="1"/>
          </p:nvPr>
        </p:nvSpPr>
        <p:spPr/>
        <p:txBody>
          <a:bodyPr/>
          <a:lstStyle/>
          <a:p>
            <a:r>
              <a:rPr lang="en-US"/>
              <a:t>Relational model was not designed for data synthesis, analysis, and consolidation</a:t>
            </a:r>
          </a:p>
          <a:p>
            <a:r>
              <a:rPr lang="en-US"/>
              <a:t>This is the role of spreadsheets and other special purpose software</a:t>
            </a:r>
          </a:p>
          <a:p>
            <a:r>
              <a:rPr lang="en-US"/>
              <a:t>Need to complement RDBMS technology with a multidimensional view of data</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p:spPr>
        <p:txBody>
          <a:bodyPr lIns="90487" tIns="44450" rIns="90487" bIns="44450" anchor="ctr"/>
          <a:lstStyle/>
          <a:p>
            <a:r>
              <a:rPr lang="en-US"/>
              <a:t>TPS versus OLAP</a:t>
            </a:r>
          </a:p>
        </p:txBody>
      </p:sp>
      <p:graphicFrame>
        <p:nvGraphicFramePr>
          <p:cNvPr id="33835" name="Group 43"/>
          <p:cNvGraphicFramePr>
            <a:graphicFrameLocks noGrp="1"/>
          </p:cNvGraphicFramePr>
          <p:nvPr>
            <p:extLst>
              <p:ext uri="{D42A27DB-BD31-4B8C-83A1-F6EECF244321}">
                <p14:modId xmlns:p14="http://schemas.microsoft.com/office/powerpoint/2010/main" val="1104569596"/>
              </p:ext>
            </p:extLst>
          </p:nvPr>
        </p:nvGraphicFramePr>
        <p:xfrm>
          <a:off x="762000" y="1690689"/>
          <a:ext cx="8077200" cy="4297680"/>
        </p:xfrm>
        <a:graphic>
          <a:graphicData uri="http://schemas.openxmlformats.org/drawingml/2006/table">
            <a:tbl>
              <a:tblPr>
                <a:tableStyleId>{775DCB02-9BB8-47FD-8907-85C794F793BA}</a:tableStyleId>
              </a:tblPr>
              <a:tblGrid>
                <a:gridCol w="4076700">
                  <a:extLst>
                    <a:ext uri="{9D8B030D-6E8A-4147-A177-3AD203B41FA5}">
                      <a16:colId xmlns:a16="http://schemas.microsoft.com/office/drawing/2014/main" val="20000"/>
                    </a:ext>
                  </a:extLst>
                </a:gridCol>
                <a:gridCol w="400050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a:ln>
                            <a:noFill/>
                          </a:ln>
                          <a:solidFill>
                            <a:schemeClr val="tx1"/>
                          </a:solidFill>
                          <a:effectLst/>
                        </a:rPr>
                        <a:t>TPS</a:t>
                      </a:r>
                      <a:endParaRPr kumimoji="0" lang="en-US" sz="2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a:ln>
                            <a:noFill/>
                          </a:ln>
                          <a:solidFill>
                            <a:schemeClr val="tx1"/>
                          </a:solidFill>
                          <a:effectLst/>
                        </a:rPr>
                        <a:t>OLAP</a:t>
                      </a:r>
                      <a:endParaRPr kumimoji="0" lang="en-US" sz="2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Optimize for transaction volume</a:t>
                      </a:r>
                      <a:endParaRPr kumimoji="0" lang="en-US" sz="2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Optimize for data analysis</a:t>
                      </a:r>
                      <a:endParaRPr kumimoji="0" lang="en-US" sz="2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Process a few records at a time</a:t>
                      </a:r>
                      <a:endParaRPr kumimoji="0" lang="en-US" sz="2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Process summarized data</a:t>
                      </a:r>
                      <a:endParaRPr kumimoji="0" lang="en-US" sz="2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Real time update as transactions occur</a:t>
                      </a:r>
                      <a:endParaRPr kumimoji="0" lang="en-US" sz="2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Batch update (e.g., daily)</a:t>
                      </a:r>
                      <a:endParaRPr kumimoji="0" lang="en-US" sz="2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Based on tables</a:t>
                      </a:r>
                      <a:endParaRPr kumimoji="0" lang="en-US" sz="2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Based on hypercubes</a:t>
                      </a:r>
                      <a:endParaRPr kumimoji="0" lang="en-US" sz="2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4"/>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Raw data</a:t>
                      </a:r>
                      <a:endParaRPr kumimoji="0" lang="en-US" sz="2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a:ln>
                            <a:noFill/>
                          </a:ln>
                          <a:solidFill>
                            <a:schemeClr val="tx1"/>
                          </a:solidFill>
                          <a:effectLst/>
                        </a:rPr>
                        <a:t>Aggregated data</a:t>
                      </a:r>
                      <a:endParaRPr kumimoji="0" lang="en-US" sz="2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5"/>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dirty="0">
                          <a:ln>
                            <a:noFill/>
                          </a:ln>
                          <a:solidFill>
                            <a:schemeClr val="tx1"/>
                          </a:solidFill>
                          <a:effectLst/>
                        </a:rPr>
                        <a:t>SQL</a:t>
                      </a:r>
                      <a:endParaRPr kumimoji="0" lang="en-US" sz="24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u="none" strike="noStrike" cap="none" normalizeH="0" baseline="0" dirty="0" err="1">
                          <a:ln>
                            <a:noFill/>
                          </a:ln>
                          <a:solidFill>
                            <a:schemeClr val="tx1"/>
                          </a:solidFill>
                          <a:effectLst/>
                        </a:rPr>
                        <a:t>MultiDimensional</a:t>
                      </a:r>
                      <a:r>
                        <a:rPr kumimoji="0" lang="en-US" sz="2400" b="0" u="none" strike="noStrike" cap="none" normalizeH="0" baseline="0" dirty="0">
                          <a:ln>
                            <a:noFill/>
                          </a:ln>
                          <a:solidFill>
                            <a:schemeClr val="tx1"/>
                          </a:solidFill>
                          <a:effectLst/>
                        </a:rPr>
                        <a:t> </a:t>
                      </a:r>
                      <a:r>
                        <a:rPr kumimoji="0" lang="en-US" sz="2400" b="0" u="none" strike="noStrike" cap="none" normalizeH="0" baseline="0" dirty="0" err="1">
                          <a:ln>
                            <a:noFill/>
                          </a:ln>
                          <a:solidFill>
                            <a:schemeClr val="tx1"/>
                          </a:solidFill>
                          <a:effectLst/>
                        </a:rPr>
                        <a:t>eXpressions</a:t>
                      </a:r>
                      <a:r>
                        <a:rPr kumimoji="0" lang="en-US" sz="2400" b="0" u="none" strike="noStrike" cap="none" normalizeH="0" baseline="0" dirty="0">
                          <a:ln>
                            <a:noFill/>
                          </a:ln>
                          <a:solidFill>
                            <a:schemeClr val="tx1"/>
                          </a:solidFill>
                          <a:effectLst/>
                        </a:rPr>
                        <a:t> (MDX) </a:t>
                      </a:r>
                      <a:endParaRPr kumimoji="0" lang="en-US" sz="24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ROLAP</a:t>
            </a:r>
          </a:p>
        </p:txBody>
      </p:sp>
      <p:sp>
        <p:nvSpPr>
          <p:cNvPr id="34819" name="Rectangle 3"/>
          <p:cNvSpPr>
            <a:spLocks noGrp="1" noChangeArrowheads="1"/>
          </p:cNvSpPr>
          <p:nvPr>
            <p:ph idx="1"/>
          </p:nvPr>
        </p:nvSpPr>
        <p:spPr/>
        <p:txBody>
          <a:bodyPr/>
          <a:lstStyle/>
          <a:p>
            <a:r>
              <a:rPr lang="en-US"/>
              <a:t>A relational OLAP</a:t>
            </a:r>
          </a:p>
          <a:p>
            <a:r>
              <a:rPr lang="en-US"/>
              <a:t>A multidimensional model is imposed on a relational structure</a:t>
            </a:r>
          </a:p>
          <a:p>
            <a:r>
              <a:rPr lang="en-US"/>
              <a:t>Relational is a mature  technology with extensive data management features</a:t>
            </a:r>
          </a:p>
          <a:p>
            <a:r>
              <a:rPr lang="en-US"/>
              <a:t>Not as efficient as OLAP</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lIns="90487" tIns="44450" rIns="90487" bIns="44450" anchor="ctr"/>
          <a:lstStyle/>
          <a:p>
            <a:r>
              <a:rPr lang="en-US"/>
              <a:t>The star structure</a:t>
            </a:r>
          </a:p>
        </p:txBody>
      </p:sp>
      <p:pic>
        <p:nvPicPr>
          <p:cNvPr id="35845" name="Picture 5" descr="15-star structure"/>
          <p:cNvPicPr>
            <a:picLocks noChangeAspect="1" noChangeArrowheads="1"/>
          </p:cNvPicPr>
          <p:nvPr/>
        </p:nvPicPr>
        <p:blipFill>
          <a:blip r:embed="rId2"/>
          <a:srcRect/>
          <a:stretch>
            <a:fillRect/>
          </a:stretch>
        </p:blipFill>
        <p:spPr bwMode="auto">
          <a:xfrm>
            <a:off x="3733800" y="1905000"/>
            <a:ext cx="5146675" cy="4667250"/>
          </a:xfrm>
          <a:prstGeom prst="rect">
            <a:avLst/>
          </a:prstGeom>
          <a:noFill/>
        </p:spPr>
      </p:pic>
      <p:sp>
        <p:nvSpPr>
          <p:cNvPr id="2" name="TextBox 1"/>
          <p:cNvSpPr txBox="1"/>
          <p:nvPr/>
        </p:nvSpPr>
        <p:spPr>
          <a:xfrm>
            <a:off x="685800" y="1828800"/>
            <a:ext cx="2362200" cy="4524315"/>
          </a:xfrm>
          <a:prstGeom prst="rect">
            <a:avLst/>
          </a:prstGeom>
          <a:noFill/>
        </p:spPr>
        <p:txBody>
          <a:bodyPr wrap="square" rtlCol="0">
            <a:spAutoFit/>
          </a:bodyPr>
          <a:lstStyle/>
          <a:p>
            <a:r>
              <a:rPr lang="en-US" dirty="0"/>
              <a:t>A central fact table is connected to multiple dimensional tables</a:t>
            </a:r>
          </a:p>
          <a:p>
            <a:endParaRPr lang="en-US" dirty="0"/>
          </a:p>
          <a:p>
            <a:r>
              <a:rPr lang="en-US" dirty="0"/>
              <a:t>A single join can relate the fact table with any one of the dimensional tables</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The snowflake structure</a:t>
            </a:r>
          </a:p>
        </p:txBody>
      </p:sp>
      <p:pic>
        <p:nvPicPr>
          <p:cNvPr id="66571" name="Picture 11" descr="15-snowflake"/>
          <p:cNvPicPr>
            <a:picLocks noChangeAspect="1" noChangeArrowheads="1"/>
          </p:cNvPicPr>
          <p:nvPr/>
        </p:nvPicPr>
        <p:blipFill>
          <a:blip r:embed="rId2"/>
          <a:srcRect/>
          <a:stretch>
            <a:fillRect/>
          </a:stretch>
        </p:blipFill>
        <p:spPr bwMode="auto">
          <a:xfrm>
            <a:off x="3429000" y="2667000"/>
            <a:ext cx="5568950" cy="2533650"/>
          </a:xfrm>
          <a:prstGeom prst="rect">
            <a:avLst/>
          </a:prstGeom>
          <a:noFill/>
        </p:spPr>
      </p:pic>
      <p:sp>
        <p:nvSpPr>
          <p:cNvPr id="4" name="TextBox 3"/>
          <p:cNvSpPr txBox="1"/>
          <p:nvPr/>
        </p:nvSpPr>
        <p:spPr>
          <a:xfrm>
            <a:off x="685800" y="2057400"/>
            <a:ext cx="2362200" cy="3416320"/>
          </a:xfrm>
          <a:prstGeom prst="rect">
            <a:avLst/>
          </a:prstGeom>
          <a:noFill/>
        </p:spPr>
        <p:txBody>
          <a:bodyPr wrap="square" rtlCol="0">
            <a:spAutoFit/>
          </a:bodyPr>
          <a:lstStyle/>
          <a:p>
            <a:r>
              <a:rPr lang="en-US" dirty="0"/>
              <a:t>An extension of the star schema to handle very large dimensional tables</a:t>
            </a:r>
          </a:p>
          <a:p>
            <a:endParaRPr lang="en-US" dirty="0"/>
          </a:p>
          <a:p>
            <a:r>
              <a:rPr lang="en-US" dirty="0"/>
              <a:t>Multiple joins might be required to fetch data.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lIns="90487" tIns="44450" rIns="90487" bIns="44450" anchor="ctr"/>
          <a:lstStyle/>
          <a:p>
            <a:r>
              <a:rPr lang="en-US"/>
              <a:t>Rotation</a:t>
            </a:r>
          </a:p>
        </p:txBody>
      </p:sp>
      <p:pic>
        <p:nvPicPr>
          <p:cNvPr id="36867" name="Picture 3"/>
          <p:cNvPicPr>
            <a:picLocks noChangeArrowheads="1"/>
          </p:cNvPicPr>
          <p:nvPr/>
        </p:nvPicPr>
        <p:blipFill>
          <a:blip r:embed="rId2"/>
          <a:srcRect/>
          <a:stretch>
            <a:fillRect/>
          </a:stretch>
        </p:blipFill>
        <p:spPr bwMode="auto">
          <a:xfrm>
            <a:off x="533400" y="1683517"/>
            <a:ext cx="6151562" cy="4365625"/>
          </a:xfrm>
          <a:prstGeom prst="rect">
            <a:avLst/>
          </a:prstGeom>
          <a:noFill/>
          <a:ln w="12700">
            <a:noFill/>
            <a:miter lim="800000"/>
            <a:headEnd/>
            <a:tailEnd/>
          </a:ln>
          <a:effectLst/>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3689B-BBA2-C2EA-649D-F4827DC019E2}"/>
              </a:ext>
            </a:extLst>
          </p:cNvPr>
          <p:cNvSpPr>
            <a:spLocks noGrp="1"/>
          </p:cNvSpPr>
          <p:nvPr>
            <p:ph type="title"/>
          </p:nvPr>
        </p:nvSpPr>
        <p:spPr>
          <a:xfrm>
            <a:off x="628650" y="365127"/>
            <a:ext cx="7886700" cy="396874"/>
          </a:xfrm>
        </p:spPr>
        <p:txBody>
          <a:bodyPr>
            <a:normAutofit fontScale="90000"/>
          </a:bodyPr>
          <a:lstStyle/>
          <a:p>
            <a:endParaRPr lang="en-US" dirty="0"/>
          </a:p>
        </p:txBody>
      </p:sp>
      <p:graphicFrame>
        <p:nvGraphicFramePr>
          <p:cNvPr id="4" name="Table 4">
            <a:extLst>
              <a:ext uri="{FF2B5EF4-FFF2-40B4-BE49-F238E27FC236}">
                <a16:creationId xmlns:a16="http://schemas.microsoft.com/office/drawing/2014/main" id="{DFB048CA-5114-746F-4016-E873B4FE183A}"/>
              </a:ext>
            </a:extLst>
          </p:cNvPr>
          <p:cNvGraphicFramePr>
            <a:graphicFrameLocks noGrp="1"/>
          </p:cNvGraphicFramePr>
          <p:nvPr>
            <p:ph idx="1"/>
            <p:extLst>
              <p:ext uri="{D42A27DB-BD31-4B8C-83A1-F6EECF244321}">
                <p14:modId xmlns:p14="http://schemas.microsoft.com/office/powerpoint/2010/main" val="1261366268"/>
              </p:ext>
            </p:extLst>
          </p:nvPr>
        </p:nvGraphicFramePr>
        <p:xfrm>
          <a:off x="762000" y="914400"/>
          <a:ext cx="6626675" cy="292608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2782140777"/>
                    </a:ext>
                  </a:extLst>
                </a:gridCol>
                <a:gridCol w="1314450">
                  <a:extLst>
                    <a:ext uri="{9D8B030D-6E8A-4147-A177-3AD203B41FA5}">
                      <a16:colId xmlns:a16="http://schemas.microsoft.com/office/drawing/2014/main" val="1178300350"/>
                    </a:ext>
                  </a:extLst>
                </a:gridCol>
                <a:gridCol w="609600">
                  <a:extLst>
                    <a:ext uri="{9D8B030D-6E8A-4147-A177-3AD203B41FA5}">
                      <a16:colId xmlns:a16="http://schemas.microsoft.com/office/drawing/2014/main" val="1703019844"/>
                    </a:ext>
                  </a:extLst>
                </a:gridCol>
                <a:gridCol w="762000">
                  <a:extLst>
                    <a:ext uri="{9D8B030D-6E8A-4147-A177-3AD203B41FA5}">
                      <a16:colId xmlns:a16="http://schemas.microsoft.com/office/drawing/2014/main" val="1250959046"/>
                    </a:ext>
                  </a:extLst>
                </a:gridCol>
                <a:gridCol w="771749">
                  <a:extLst>
                    <a:ext uri="{9D8B030D-6E8A-4147-A177-3AD203B41FA5}">
                      <a16:colId xmlns:a16="http://schemas.microsoft.com/office/drawing/2014/main" val="261197924"/>
                    </a:ext>
                  </a:extLst>
                </a:gridCol>
                <a:gridCol w="961801">
                  <a:extLst>
                    <a:ext uri="{9D8B030D-6E8A-4147-A177-3AD203B41FA5}">
                      <a16:colId xmlns:a16="http://schemas.microsoft.com/office/drawing/2014/main" val="1284515069"/>
                    </a:ext>
                  </a:extLst>
                </a:gridCol>
                <a:gridCol w="1597475">
                  <a:extLst>
                    <a:ext uri="{9D8B030D-6E8A-4147-A177-3AD203B41FA5}">
                      <a16:colId xmlns:a16="http://schemas.microsoft.com/office/drawing/2014/main" val="4030152805"/>
                    </a:ext>
                  </a:extLst>
                </a:gridCol>
              </a:tblGrid>
              <a:tr h="304800">
                <a:tc>
                  <a:txBody>
                    <a:bodyPr/>
                    <a:lstStyle/>
                    <a:p>
                      <a:endParaRPr lang="en-US" sz="1000" dirty="0"/>
                    </a:p>
                  </a:txBody>
                  <a:tcPr/>
                </a:tc>
                <a:tc>
                  <a:txBody>
                    <a:bodyPr/>
                    <a:lstStyle/>
                    <a:p>
                      <a:endParaRPr lang="en-US" sz="1000" dirty="0"/>
                    </a:p>
                  </a:txBody>
                  <a:tcPr/>
                </a:tc>
                <a:tc>
                  <a:txBody>
                    <a:bodyPr/>
                    <a:lstStyle/>
                    <a:p>
                      <a:pPr algn="r"/>
                      <a:r>
                        <a:rPr lang="en-US" sz="1000" dirty="0"/>
                        <a:t>Region</a:t>
                      </a:r>
                    </a:p>
                  </a:txBody>
                  <a:tcPr/>
                </a:tc>
                <a:tc>
                  <a:txBody>
                    <a:bodyPr/>
                    <a:lstStyle/>
                    <a:p>
                      <a:pPr algn="r"/>
                      <a:endParaRPr lang="en-US" sz="1000" dirty="0"/>
                    </a:p>
                  </a:txBody>
                  <a:tcPr/>
                </a:tc>
                <a:tc>
                  <a:txBody>
                    <a:bodyPr/>
                    <a:lstStyle/>
                    <a:p>
                      <a:pPr algn="r"/>
                      <a:endParaRPr lang="en-US" sz="1000" dirty="0"/>
                    </a:p>
                  </a:txBody>
                  <a:tcPr/>
                </a:tc>
                <a:tc>
                  <a:txBody>
                    <a:bodyPr/>
                    <a:lstStyle/>
                    <a:p>
                      <a:pPr algn="r"/>
                      <a:endParaRPr lang="en-US" sz="1000" dirty="0"/>
                    </a:p>
                  </a:txBody>
                  <a:tcPr/>
                </a:tc>
                <a:tc>
                  <a:txBody>
                    <a:bodyPr/>
                    <a:lstStyle/>
                    <a:p>
                      <a:pPr algn="r"/>
                      <a:endParaRPr lang="en-US" sz="1000" dirty="0"/>
                    </a:p>
                  </a:txBody>
                  <a:tcPr/>
                </a:tc>
                <a:extLst>
                  <a:ext uri="{0D108BD9-81ED-4DB2-BD59-A6C34878D82A}">
                    <a16:rowId xmlns:a16="http://schemas.microsoft.com/office/drawing/2014/main" val="2973737839"/>
                  </a:ext>
                </a:extLst>
              </a:tr>
              <a:tr h="484464">
                <a:tc>
                  <a:txBody>
                    <a:bodyPr/>
                    <a:lstStyle/>
                    <a:p>
                      <a:r>
                        <a:rPr lang="en-US" sz="1000" dirty="0"/>
                        <a:t>Year</a:t>
                      </a:r>
                    </a:p>
                  </a:txBody>
                  <a:tcPr/>
                </a:tc>
                <a:tc>
                  <a:txBody>
                    <a:bodyPr/>
                    <a:lstStyle/>
                    <a:p>
                      <a:r>
                        <a:rPr lang="en-US" sz="1000" dirty="0"/>
                        <a:t>Data</a:t>
                      </a:r>
                    </a:p>
                  </a:txBody>
                  <a:tcPr/>
                </a:tc>
                <a:tc>
                  <a:txBody>
                    <a:bodyPr/>
                    <a:lstStyle/>
                    <a:p>
                      <a:pPr algn="r"/>
                      <a:r>
                        <a:rPr lang="en-US" sz="1000" dirty="0"/>
                        <a:t>Asia</a:t>
                      </a:r>
                    </a:p>
                  </a:txBody>
                  <a:tcPr/>
                </a:tc>
                <a:tc>
                  <a:txBody>
                    <a:bodyPr/>
                    <a:lstStyle/>
                    <a:p>
                      <a:pPr algn="r"/>
                      <a:r>
                        <a:rPr lang="en-US" sz="1000" dirty="0"/>
                        <a:t>Europe</a:t>
                      </a:r>
                    </a:p>
                  </a:txBody>
                  <a:tcPr/>
                </a:tc>
                <a:tc>
                  <a:txBody>
                    <a:bodyPr/>
                    <a:lstStyle/>
                    <a:p>
                      <a:pPr algn="r"/>
                      <a:r>
                        <a:rPr lang="en-US" sz="1000" dirty="0"/>
                        <a:t>North America</a:t>
                      </a:r>
                    </a:p>
                  </a:txBody>
                  <a:tcPr/>
                </a:tc>
                <a:tc>
                  <a:txBody>
                    <a:bodyPr/>
                    <a:lstStyle/>
                    <a:p>
                      <a:pPr algn="r"/>
                      <a:r>
                        <a:rPr lang="en-US" sz="1000" dirty="0"/>
                        <a:t>Grand total</a:t>
                      </a:r>
                    </a:p>
                  </a:txBody>
                  <a:tcPr/>
                </a:tc>
                <a:tc>
                  <a:txBody>
                    <a:bodyPr/>
                    <a:lstStyle/>
                    <a:p>
                      <a:pPr algn="r"/>
                      <a:endParaRPr lang="en-US" sz="1000" dirty="0"/>
                    </a:p>
                  </a:txBody>
                  <a:tcPr/>
                </a:tc>
                <a:extLst>
                  <a:ext uri="{0D108BD9-81ED-4DB2-BD59-A6C34878D82A}">
                    <a16:rowId xmlns:a16="http://schemas.microsoft.com/office/drawing/2014/main" val="2847184121"/>
                  </a:ext>
                </a:extLst>
              </a:tr>
              <a:tr h="286274">
                <a:tc rowSpan="2">
                  <a:txBody>
                    <a:bodyPr/>
                    <a:lstStyle/>
                    <a:p>
                      <a:r>
                        <a:rPr lang="en-US" sz="1000" dirty="0"/>
                        <a:t>1995</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hardware</a:t>
                      </a:r>
                      <a:endParaRPr lang="en-US" sz="1000" kern="1200" dirty="0">
                        <a:solidFill>
                          <a:schemeClr val="dk1"/>
                        </a:solidFill>
                        <a:effectLst/>
                        <a:latin typeface="+mn-lt"/>
                        <a:ea typeface="+mn-ea"/>
                        <a:cs typeface="+mn-cs"/>
                      </a:endParaRPr>
                    </a:p>
                  </a:txBody>
                  <a:tcPr/>
                </a:tc>
                <a:tc>
                  <a:txBody>
                    <a:bodyPr/>
                    <a:lstStyle/>
                    <a:p>
                      <a:pPr algn="r"/>
                      <a:r>
                        <a:rPr lang="en-US" sz="1000" dirty="0"/>
                        <a:t>97</a:t>
                      </a:r>
                    </a:p>
                  </a:txBody>
                  <a:tcPr/>
                </a:tc>
                <a:tc>
                  <a:txBody>
                    <a:bodyPr/>
                    <a:lstStyle/>
                    <a:p>
                      <a:pPr algn="r"/>
                      <a:r>
                        <a:rPr lang="en-US" sz="1000" dirty="0"/>
                        <a:t>23</a:t>
                      </a:r>
                    </a:p>
                  </a:txBody>
                  <a:tcPr/>
                </a:tc>
                <a:tc>
                  <a:txBody>
                    <a:bodyPr/>
                    <a:lstStyle/>
                    <a:p>
                      <a:pPr algn="r"/>
                      <a:r>
                        <a:rPr lang="en-US" sz="1000" dirty="0"/>
                        <a:t>198</a:t>
                      </a:r>
                    </a:p>
                  </a:txBody>
                  <a:tcPr/>
                </a:tc>
                <a:tc>
                  <a:txBody>
                    <a:bodyPr/>
                    <a:lstStyle/>
                    <a:p>
                      <a:pPr algn="r"/>
                      <a:r>
                        <a:rPr lang="en-US" sz="1000" dirty="0"/>
                        <a:t>318</a:t>
                      </a:r>
                    </a:p>
                  </a:txBody>
                  <a:tcPr/>
                </a:tc>
                <a:tc>
                  <a:txBody>
                    <a:bodyPr/>
                    <a:lstStyle/>
                    <a:p>
                      <a:pPr algn="r"/>
                      <a:endParaRPr lang="en-US" sz="1000" dirty="0"/>
                    </a:p>
                  </a:txBody>
                  <a:tcPr/>
                </a:tc>
                <a:extLst>
                  <a:ext uri="{0D108BD9-81ED-4DB2-BD59-A6C34878D82A}">
                    <a16:rowId xmlns:a16="http://schemas.microsoft.com/office/drawing/2014/main" val="1531510529"/>
                  </a:ext>
                </a:extLst>
              </a:tr>
              <a:tr h="143662">
                <a:tc vMerge="1">
                  <a:txBody>
                    <a:bodyPr/>
                    <a:lstStyle/>
                    <a:p>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software</a:t>
                      </a:r>
                      <a:endParaRPr lang="en-US" sz="1000" kern="1200" dirty="0">
                        <a:solidFill>
                          <a:schemeClr val="dk1"/>
                        </a:solidFill>
                        <a:effectLst/>
                        <a:latin typeface="+mn-lt"/>
                        <a:ea typeface="+mn-ea"/>
                        <a:cs typeface="+mn-cs"/>
                      </a:endParaRPr>
                    </a:p>
                  </a:txBody>
                  <a:tcPr/>
                </a:tc>
                <a:tc>
                  <a:txBody>
                    <a:bodyPr/>
                    <a:lstStyle/>
                    <a:p>
                      <a:pPr algn="r"/>
                      <a:r>
                        <a:rPr lang="en-US" sz="1000" dirty="0"/>
                        <a:t>83</a:t>
                      </a:r>
                    </a:p>
                  </a:txBody>
                  <a:tcPr/>
                </a:tc>
                <a:tc>
                  <a:txBody>
                    <a:bodyPr/>
                    <a:lstStyle/>
                    <a:p>
                      <a:pPr algn="r"/>
                      <a:r>
                        <a:rPr lang="en-US" sz="1000" dirty="0"/>
                        <a:t>41</a:t>
                      </a:r>
                    </a:p>
                  </a:txBody>
                  <a:tcPr/>
                </a:tc>
                <a:tc>
                  <a:txBody>
                    <a:bodyPr/>
                    <a:lstStyle/>
                    <a:p>
                      <a:pPr algn="r"/>
                      <a:r>
                        <a:rPr lang="en-US" sz="1000" dirty="0"/>
                        <a:t>425</a:t>
                      </a:r>
                    </a:p>
                  </a:txBody>
                  <a:tcPr/>
                </a:tc>
                <a:tc>
                  <a:txBody>
                    <a:bodyPr/>
                    <a:lstStyle/>
                    <a:p>
                      <a:pPr algn="r"/>
                      <a:r>
                        <a:rPr lang="en-US" sz="1000" dirty="0"/>
                        <a:t>549</a:t>
                      </a:r>
                    </a:p>
                  </a:txBody>
                  <a:tcPr/>
                </a:tc>
                <a:tc>
                  <a:txBody>
                    <a:bodyPr/>
                    <a:lstStyle/>
                    <a:p>
                      <a:pPr algn="r"/>
                      <a:endParaRPr lang="en-US" sz="1000" dirty="0"/>
                    </a:p>
                  </a:txBody>
                  <a:tcPr/>
                </a:tc>
                <a:extLst>
                  <a:ext uri="{0D108BD9-81ED-4DB2-BD59-A6C34878D82A}">
                    <a16:rowId xmlns:a16="http://schemas.microsoft.com/office/drawing/2014/main" val="3276710515"/>
                  </a:ext>
                </a:extLst>
              </a:tr>
              <a:tr h="357231">
                <a:tc rowSpan="2">
                  <a:txBody>
                    <a:bodyPr/>
                    <a:lstStyle/>
                    <a:p>
                      <a:r>
                        <a:rPr lang="en-US" sz="1000" dirty="0"/>
                        <a:t>1996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hardware</a:t>
                      </a:r>
                      <a:endParaRPr lang="en-US" sz="1000" kern="1200" dirty="0">
                        <a:solidFill>
                          <a:schemeClr val="dk1"/>
                        </a:solidFill>
                        <a:effectLst/>
                        <a:latin typeface="+mn-lt"/>
                        <a:ea typeface="+mn-ea"/>
                        <a:cs typeface="+mn-cs"/>
                      </a:endParaRPr>
                    </a:p>
                  </a:txBody>
                  <a:tcPr/>
                </a:tc>
                <a:tc>
                  <a:txBody>
                    <a:bodyPr/>
                    <a:lstStyle/>
                    <a:p>
                      <a:pPr algn="r"/>
                      <a:r>
                        <a:rPr lang="en-US" sz="1000" dirty="0"/>
                        <a:t>115</a:t>
                      </a:r>
                    </a:p>
                  </a:txBody>
                  <a:tcPr/>
                </a:tc>
                <a:tc>
                  <a:txBody>
                    <a:bodyPr/>
                    <a:lstStyle/>
                    <a:p>
                      <a:pPr algn="r"/>
                      <a:r>
                        <a:rPr lang="en-US" sz="1000" dirty="0"/>
                        <a:t>28</a:t>
                      </a:r>
                    </a:p>
                  </a:txBody>
                  <a:tcPr/>
                </a:tc>
                <a:tc>
                  <a:txBody>
                    <a:bodyPr/>
                    <a:lstStyle/>
                    <a:p>
                      <a:pPr algn="r"/>
                      <a:r>
                        <a:rPr lang="en-US" sz="1000" dirty="0"/>
                        <a:t>224</a:t>
                      </a:r>
                    </a:p>
                  </a:txBody>
                  <a:tcPr/>
                </a:tc>
                <a:tc>
                  <a:txBody>
                    <a:bodyPr/>
                    <a:lstStyle/>
                    <a:p>
                      <a:pPr algn="r"/>
                      <a:r>
                        <a:rPr lang="en-US" sz="1000" dirty="0"/>
                        <a:t>367</a:t>
                      </a:r>
                    </a:p>
                  </a:txBody>
                  <a:tcPr/>
                </a:tc>
                <a:tc>
                  <a:txBody>
                    <a:bodyPr/>
                    <a:lstStyle/>
                    <a:p>
                      <a:pPr algn="r"/>
                      <a:endParaRPr lang="en-US" sz="1000" dirty="0"/>
                    </a:p>
                  </a:txBody>
                  <a:tcPr/>
                </a:tc>
                <a:extLst>
                  <a:ext uri="{0D108BD9-81ED-4DB2-BD59-A6C34878D82A}">
                    <a16:rowId xmlns:a16="http://schemas.microsoft.com/office/drawing/2014/main" val="2704316486"/>
                  </a:ext>
                </a:extLst>
              </a:tr>
              <a:tr h="228391">
                <a:tc vMerge="1">
                  <a:txBody>
                    <a:bodyPr/>
                    <a:lstStyle/>
                    <a:p>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software</a:t>
                      </a:r>
                      <a:endParaRPr lang="en-US" sz="1000" kern="1200" dirty="0">
                        <a:solidFill>
                          <a:schemeClr val="dk1"/>
                        </a:solidFill>
                        <a:effectLst/>
                        <a:latin typeface="+mn-lt"/>
                        <a:ea typeface="+mn-ea"/>
                        <a:cs typeface="+mn-cs"/>
                      </a:endParaRPr>
                    </a:p>
                  </a:txBody>
                  <a:tcPr/>
                </a:tc>
                <a:tc>
                  <a:txBody>
                    <a:bodyPr/>
                    <a:lstStyle/>
                    <a:p>
                      <a:pPr algn="r"/>
                      <a:r>
                        <a:rPr lang="en-US" sz="1000" dirty="0"/>
                        <a:t>78</a:t>
                      </a:r>
                    </a:p>
                  </a:txBody>
                  <a:tcPr/>
                </a:tc>
                <a:tc>
                  <a:txBody>
                    <a:bodyPr/>
                    <a:lstStyle/>
                    <a:p>
                      <a:pPr algn="r"/>
                      <a:r>
                        <a:rPr lang="en-US" sz="1000" dirty="0"/>
                        <a:t>65</a:t>
                      </a:r>
                    </a:p>
                  </a:txBody>
                  <a:tcPr/>
                </a:tc>
                <a:tc>
                  <a:txBody>
                    <a:bodyPr/>
                    <a:lstStyle/>
                    <a:p>
                      <a:pPr algn="r"/>
                      <a:r>
                        <a:rPr lang="en-US" sz="1000" dirty="0"/>
                        <a:t>410</a:t>
                      </a:r>
                    </a:p>
                  </a:txBody>
                  <a:tcPr/>
                </a:tc>
                <a:tc>
                  <a:txBody>
                    <a:bodyPr/>
                    <a:lstStyle/>
                    <a:p>
                      <a:pPr algn="r"/>
                      <a:r>
                        <a:rPr lang="en-US" sz="1000" dirty="0"/>
                        <a:t>553</a:t>
                      </a:r>
                    </a:p>
                  </a:txBody>
                  <a:tcPr/>
                </a:tc>
                <a:tc>
                  <a:txBody>
                    <a:bodyPr/>
                    <a:lstStyle/>
                    <a:p>
                      <a:pPr algn="r"/>
                      <a:endParaRPr lang="en-US" sz="1000" dirty="0"/>
                    </a:p>
                  </a:txBody>
                  <a:tcPr/>
                </a:tc>
                <a:extLst>
                  <a:ext uri="{0D108BD9-81ED-4DB2-BD59-A6C34878D82A}">
                    <a16:rowId xmlns:a16="http://schemas.microsoft.com/office/drawing/2014/main" val="3082762401"/>
                  </a:ext>
                </a:extLst>
              </a:tr>
              <a:tr h="213151">
                <a:tc rowSpan="2">
                  <a:txBody>
                    <a:bodyPr/>
                    <a:lstStyle/>
                    <a:p>
                      <a:r>
                        <a:rPr lang="en-US" sz="1000" dirty="0"/>
                        <a:t>1997</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hardware</a:t>
                      </a:r>
                      <a:endParaRPr lang="en-US" sz="1000" kern="1200" dirty="0">
                        <a:solidFill>
                          <a:schemeClr val="dk1"/>
                        </a:solidFill>
                        <a:effectLst/>
                        <a:latin typeface="+mn-lt"/>
                        <a:ea typeface="+mn-ea"/>
                        <a:cs typeface="+mn-cs"/>
                      </a:endParaRPr>
                    </a:p>
                  </a:txBody>
                  <a:tcPr/>
                </a:tc>
                <a:tc>
                  <a:txBody>
                    <a:bodyPr/>
                    <a:lstStyle/>
                    <a:p>
                      <a:pPr algn="r"/>
                      <a:r>
                        <a:rPr lang="en-US" sz="1000" dirty="0"/>
                        <a:t>102</a:t>
                      </a:r>
                    </a:p>
                  </a:txBody>
                  <a:tcPr/>
                </a:tc>
                <a:tc>
                  <a:txBody>
                    <a:bodyPr/>
                    <a:lstStyle/>
                    <a:p>
                      <a:pPr algn="r"/>
                      <a:r>
                        <a:rPr lang="en-US" sz="1000" dirty="0"/>
                        <a:t>25</a:t>
                      </a:r>
                    </a:p>
                  </a:txBody>
                  <a:tcPr/>
                </a:tc>
                <a:tc>
                  <a:txBody>
                    <a:bodyPr/>
                    <a:lstStyle/>
                    <a:p>
                      <a:pPr algn="r"/>
                      <a:r>
                        <a:rPr lang="en-US" sz="1000" dirty="0"/>
                        <a:t>259</a:t>
                      </a:r>
                    </a:p>
                  </a:txBody>
                  <a:tcPr/>
                </a:tc>
                <a:tc>
                  <a:txBody>
                    <a:bodyPr/>
                    <a:lstStyle/>
                    <a:p>
                      <a:pPr algn="r"/>
                      <a:r>
                        <a:rPr lang="en-US" sz="1000" dirty="0"/>
                        <a:t>386</a:t>
                      </a:r>
                    </a:p>
                  </a:txBody>
                  <a:tcPr/>
                </a:tc>
                <a:tc>
                  <a:txBody>
                    <a:bodyPr/>
                    <a:lstStyle/>
                    <a:p>
                      <a:pPr algn="r"/>
                      <a:endParaRPr lang="en-US" sz="1000" dirty="0"/>
                    </a:p>
                  </a:txBody>
                  <a:tcPr/>
                </a:tc>
                <a:extLst>
                  <a:ext uri="{0D108BD9-81ED-4DB2-BD59-A6C34878D82A}">
                    <a16:rowId xmlns:a16="http://schemas.microsoft.com/office/drawing/2014/main" val="1275786439"/>
                  </a:ext>
                </a:extLst>
              </a:tr>
              <a:tr h="274111">
                <a:tc vMerge="1">
                  <a:txBody>
                    <a:bodyPr/>
                    <a:lstStyle/>
                    <a:p>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software</a:t>
                      </a:r>
                      <a:endParaRPr lang="en-US" sz="1000" kern="1200" dirty="0">
                        <a:solidFill>
                          <a:schemeClr val="dk1"/>
                        </a:solidFill>
                        <a:effectLst/>
                        <a:latin typeface="+mn-lt"/>
                        <a:ea typeface="+mn-ea"/>
                        <a:cs typeface="+mn-cs"/>
                      </a:endParaRPr>
                    </a:p>
                  </a:txBody>
                  <a:tcPr/>
                </a:tc>
                <a:tc>
                  <a:txBody>
                    <a:bodyPr/>
                    <a:lstStyle/>
                    <a:p>
                      <a:pPr algn="r"/>
                      <a:r>
                        <a:rPr lang="en-US" sz="1000" dirty="0"/>
                        <a:t>55</a:t>
                      </a:r>
                    </a:p>
                  </a:txBody>
                  <a:tcPr/>
                </a:tc>
                <a:tc>
                  <a:txBody>
                    <a:bodyPr/>
                    <a:lstStyle/>
                    <a:p>
                      <a:pPr algn="r"/>
                      <a:r>
                        <a:rPr lang="en-US" sz="1000" dirty="0"/>
                        <a:t>73</a:t>
                      </a:r>
                    </a:p>
                  </a:txBody>
                  <a:tcPr/>
                </a:tc>
                <a:tc>
                  <a:txBody>
                    <a:bodyPr/>
                    <a:lstStyle/>
                    <a:p>
                      <a:pPr algn="r"/>
                      <a:r>
                        <a:rPr lang="en-US" sz="1000" dirty="0"/>
                        <a:t>497</a:t>
                      </a:r>
                    </a:p>
                  </a:txBody>
                  <a:tcPr/>
                </a:tc>
                <a:tc>
                  <a:txBody>
                    <a:bodyPr/>
                    <a:lstStyle/>
                    <a:p>
                      <a:pPr algn="r"/>
                      <a:r>
                        <a:rPr lang="en-US" sz="1000" dirty="0"/>
                        <a:t>625</a:t>
                      </a:r>
                    </a:p>
                  </a:txBody>
                  <a:tcPr/>
                </a:tc>
                <a:tc>
                  <a:txBody>
                    <a:bodyPr/>
                    <a:lstStyle/>
                    <a:p>
                      <a:pPr algn="r"/>
                      <a:endParaRPr lang="en-US" sz="1000" dirty="0"/>
                    </a:p>
                  </a:txBody>
                  <a:tcPr/>
                </a:tc>
                <a:extLst>
                  <a:ext uri="{0D108BD9-81ED-4DB2-BD59-A6C34878D82A}">
                    <a16:rowId xmlns:a16="http://schemas.microsoft.com/office/drawing/2014/main" val="377578330"/>
                  </a:ext>
                </a:extLst>
              </a:tr>
              <a:tr h="228600">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Total sum of hardware</a:t>
                      </a:r>
                      <a:endParaRPr lang="en-US" sz="1000" kern="1200" dirty="0">
                        <a:solidFill>
                          <a:schemeClr val="dk1"/>
                        </a:solidFill>
                        <a:effectLst/>
                        <a:latin typeface="+mn-lt"/>
                        <a:ea typeface="+mn-ea"/>
                        <a:cs typeface="+mn-cs"/>
                      </a:endParaRPr>
                    </a:p>
                  </a:txBody>
                  <a:tcPr/>
                </a:tc>
                <a:tc hMerge="1">
                  <a:txBody>
                    <a:bodyPr/>
                    <a:lstStyle/>
                    <a:p>
                      <a:endParaRPr lang="en-US" dirty="0"/>
                    </a:p>
                  </a:txBody>
                  <a:tcPr/>
                </a:tc>
                <a:tc>
                  <a:txBody>
                    <a:bodyPr/>
                    <a:lstStyle/>
                    <a:p>
                      <a:pPr algn="r"/>
                      <a:r>
                        <a:rPr lang="en-US" sz="1000" dirty="0"/>
                        <a:t>314</a:t>
                      </a:r>
                    </a:p>
                  </a:txBody>
                  <a:tcPr/>
                </a:tc>
                <a:tc>
                  <a:txBody>
                    <a:bodyPr/>
                    <a:lstStyle/>
                    <a:p>
                      <a:pPr algn="r"/>
                      <a:r>
                        <a:rPr lang="en-US" sz="1000" dirty="0"/>
                        <a:t>76</a:t>
                      </a:r>
                    </a:p>
                  </a:txBody>
                  <a:tcPr/>
                </a:tc>
                <a:tc>
                  <a:txBody>
                    <a:bodyPr/>
                    <a:lstStyle/>
                    <a:p>
                      <a:pPr algn="r"/>
                      <a:r>
                        <a:rPr lang="en-US" sz="1000" dirty="0"/>
                        <a:t>681</a:t>
                      </a:r>
                    </a:p>
                  </a:txBody>
                  <a:tcPr/>
                </a:tc>
                <a:tc>
                  <a:txBody>
                    <a:bodyPr/>
                    <a:lstStyle/>
                    <a:p>
                      <a:pPr algn="r"/>
                      <a:r>
                        <a:rPr lang="en-US" sz="1000" dirty="0"/>
                        <a:t>1071</a:t>
                      </a:r>
                    </a:p>
                  </a:txBody>
                  <a:tcPr/>
                </a:tc>
                <a:tc>
                  <a:txBody>
                    <a:bodyPr/>
                    <a:lstStyle/>
                    <a:p>
                      <a:pPr algn="r"/>
                      <a:endParaRPr lang="en-US" sz="1000" dirty="0"/>
                    </a:p>
                  </a:txBody>
                  <a:tcPr/>
                </a:tc>
                <a:extLst>
                  <a:ext uri="{0D108BD9-81ED-4DB2-BD59-A6C34878D82A}">
                    <a16:rowId xmlns:a16="http://schemas.microsoft.com/office/drawing/2014/main" val="2526489142"/>
                  </a:ext>
                </a:extLst>
              </a:tr>
              <a:tr h="213360">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Total sum of software</a:t>
                      </a:r>
                      <a:endParaRPr lang="en-US" sz="1000" kern="1200" dirty="0">
                        <a:solidFill>
                          <a:schemeClr val="dk1"/>
                        </a:solidFill>
                        <a:effectLst/>
                        <a:latin typeface="+mn-lt"/>
                        <a:ea typeface="+mn-ea"/>
                        <a:cs typeface="+mn-cs"/>
                      </a:endParaRPr>
                    </a:p>
                  </a:txBody>
                  <a:tcPr/>
                </a:tc>
                <a:tc hMerge="1">
                  <a:txBody>
                    <a:bodyPr/>
                    <a:lstStyle/>
                    <a:p>
                      <a:endParaRPr lang="en-US" dirty="0"/>
                    </a:p>
                  </a:txBody>
                  <a:tcPr/>
                </a:tc>
                <a:tc>
                  <a:txBody>
                    <a:bodyPr/>
                    <a:lstStyle/>
                    <a:p>
                      <a:pPr algn="r"/>
                      <a:r>
                        <a:rPr lang="en-US" sz="1000" dirty="0"/>
                        <a:t>216</a:t>
                      </a:r>
                    </a:p>
                  </a:txBody>
                  <a:tcPr/>
                </a:tc>
                <a:tc>
                  <a:txBody>
                    <a:bodyPr/>
                    <a:lstStyle/>
                    <a:p>
                      <a:pPr algn="r"/>
                      <a:r>
                        <a:rPr lang="en-US" sz="1000" dirty="0"/>
                        <a:t>179</a:t>
                      </a:r>
                    </a:p>
                  </a:txBody>
                  <a:tcPr/>
                </a:tc>
                <a:tc>
                  <a:txBody>
                    <a:bodyPr/>
                    <a:lstStyle/>
                    <a:p>
                      <a:pPr algn="r"/>
                      <a:r>
                        <a:rPr lang="en-US" sz="1000" dirty="0"/>
                        <a:t>1332</a:t>
                      </a:r>
                    </a:p>
                  </a:txBody>
                  <a:tcPr/>
                </a:tc>
                <a:tc>
                  <a:txBody>
                    <a:bodyPr/>
                    <a:lstStyle/>
                    <a:p>
                      <a:pPr algn="r"/>
                      <a:r>
                        <a:rPr lang="en-US" sz="1000" dirty="0"/>
                        <a:t>1727</a:t>
                      </a:r>
                    </a:p>
                  </a:txBody>
                  <a:tcPr/>
                </a:tc>
                <a:tc>
                  <a:txBody>
                    <a:bodyPr/>
                    <a:lstStyle/>
                    <a:p>
                      <a:pPr algn="r"/>
                      <a:endParaRPr lang="en-US" sz="1000" dirty="0"/>
                    </a:p>
                  </a:txBody>
                  <a:tcPr/>
                </a:tc>
                <a:extLst>
                  <a:ext uri="{0D108BD9-81ED-4DB2-BD59-A6C34878D82A}">
                    <a16:rowId xmlns:a16="http://schemas.microsoft.com/office/drawing/2014/main" val="1296945978"/>
                  </a:ext>
                </a:extLst>
              </a:tr>
            </a:tbl>
          </a:graphicData>
        </a:graphic>
      </p:graphicFrame>
      <p:graphicFrame>
        <p:nvGraphicFramePr>
          <p:cNvPr id="5" name="Table 5">
            <a:extLst>
              <a:ext uri="{FF2B5EF4-FFF2-40B4-BE49-F238E27FC236}">
                <a16:creationId xmlns:a16="http://schemas.microsoft.com/office/drawing/2014/main" id="{F3EF12B4-99DB-104D-4C88-CC1206B4A1C1}"/>
              </a:ext>
            </a:extLst>
          </p:cNvPr>
          <p:cNvGraphicFramePr>
            <a:graphicFrameLocks noGrp="1"/>
          </p:cNvGraphicFramePr>
          <p:nvPr>
            <p:extLst>
              <p:ext uri="{D42A27DB-BD31-4B8C-83A1-F6EECF244321}">
                <p14:modId xmlns:p14="http://schemas.microsoft.com/office/powerpoint/2010/main" val="2728030962"/>
              </p:ext>
            </p:extLst>
          </p:nvPr>
        </p:nvGraphicFramePr>
        <p:xfrm>
          <a:off x="628650" y="3688079"/>
          <a:ext cx="6096000" cy="321056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051607111"/>
                    </a:ext>
                  </a:extLst>
                </a:gridCol>
                <a:gridCol w="1174750">
                  <a:extLst>
                    <a:ext uri="{9D8B030D-6E8A-4147-A177-3AD203B41FA5}">
                      <a16:colId xmlns:a16="http://schemas.microsoft.com/office/drawing/2014/main" val="3870601273"/>
                    </a:ext>
                  </a:extLst>
                </a:gridCol>
                <a:gridCol w="990600">
                  <a:extLst>
                    <a:ext uri="{9D8B030D-6E8A-4147-A177-3AD203B41FA5}">
                      <a16:colId xmlns:a16="http://schemas.microsoft.com/office/drawing/2014/main" val="1741902078"/>
                    </a:ext>
                  </a:extLst>
                </a:gridCol>
                <a:gridCol w="609600">
                  <a:extLst>
                    <a:ext uri="{9D8B030D-6E8A-4147-A177-3AD203B41FA5}">
                      <a16:colId xmlns:a16="http://schemas.microsoft.com/office/drawing/2014/main" val="2554299826"/>
                    </a:ext>
                  </a:extLst>
                </a:gridCol>
                <a:gridCol w="609600">
                  <a:extLst>
                    <a:ext uri="{9D8B030D-6E8A-4147-A177-3AD203B41FA5}">
                      <a16:colId xmlns:a16="http://schemas.microsoft.com/office/drawing/2014/main" val="604953745"/>
                    </a:ext>
                  </a:extLst>
                </a:gridCol>
                <a:gridCol w="1695450">
                  <a:extLst>
                    <a:ext uri="{9D8B030D-6E8A-4147-A177-3AD203B41FA5}">
                      <a16:colId xmlns:a16="http://schemas.microsoft.com/office/drawing/2014/main" val="3240359481"/>
                    </a:ext>
                  </a:extLst>
                </a:gridCol>
              </a:tblGrid>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Region</a:t>
                      </a:r>
                    </a:p>
                  </a:txBody>
                  <a:tcPr/>
                </a:tc>
                <a:tc>
                  <a:txBody>
                    <a:bodyPr/>
                    <a:lstStyle/>
                    <a:p>
                      <a:endParaRPr lang="en-US" sz="1000" dirty="0"/>
                    </a:p>
                  </a:txBody>
                  <a:tcPr/>
                </a:tc>
                <a:tc>
                  <a:txBody>
                    <a:bodyPr/>
                    <a:lstStyle/>
                    <a:p>
                      <a:pPr algn="r"/>
                      <a:r>
                        <a:rPr lang="en-US" sz="1000" dirty="0"/>
                        <a:t>1995</a:t>
                      </a:r>
                    </a:p>
                  </a:txBody>
                  <a:tcPr/>
                </a:tc>
                <a:tc>
                  <a:txBody>
                    <a:bodyPr/>
                    <a:lstStyle/>
                    <a:p>
                      <a:pPr algn="r"/>
                      <a:r>
                        <a:rPr lang="en-US" sz="1000" dirty="0"/>
                        <a:t>1996</a:t>
                      </a:r>
                    </a:p>
                  </a:txBody>
                  <a:tcPr/>
                </a:tc>
                <a:tc>
                  <a:txBody>
                    <a:bodyPr/>
                    <a:lstStyle/>
                    <a:p>
                      <a:pPr algn="r"/>
                      <a:r>
                        <a:rPr lang="en-US" sz="1000" dirty="0"/>
                        <a:t>1997</a:t>
                      </a:r>
                    </a:p>
                  </a:txBody>
                  <a:tcPr/>
                </a:tc>
                <a:tc>
                  <a:txBody>
                    <a:bodyPr/>
                    <a:lstStyle/>
                    <a:p>
                      <a:pPr algn="r"/>
                      <a:r>
                        <a:rPr lang="en-US" sz="1000" dirty="0"/>
                        <a:t>Grand total</a:t>
                      </a:r>
                    </a:p>
                  </a:txBody>
                  <a:tcPr/>
                </a:tc>
                <a:extLst>
                  <a:ext uri="{0D108BD9-81ED-4DB2-BD59-A6C34878D82A}">
                    <a16:rowId xmlns:a16="http://schemas.microsoft.com/office/drawing/2014/main" val="3190648654"/>
                  </a:ext>
                </a:extLst>
              </a:tr>
              <a:tr h="370840">
                <a:tc rowSpan="2">
                  <a:txBody>
                    <a:bodyPr/>
                    <a:lstStyle/>
                    <a:p>
                      <a:r>
                        <a:rPr lang="en-US" sz="1000" dirty="0"/>
                        <a:t>Asia</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hardware</a:t>
                      </a:r>
                      <a:endParaRPr lang="en-US" sz="1000" kern="1200" dirty="0">
                        <a:solidFill>
                          <a:schemeClr val="dk1"/>
                        </a:solidFill>
                        <a:effectLst/>
                        <a:latin typeface="+mn-lt"/>
                        <a:ea typeface="+mn-ea"/>
                        <a:cs typeface="+mn-cs"/>
                      </a:endParaRPr>
                    </a:p>
                  </a:txBody>
                  <a:tcPr/>
                </a:tc>
                <a:tc>
                  <a:txBody>
                    <a:bodyPr/>
                    <a:lstStyle/>
                    <a:p>
                      <a:pPr algn="r"/>
                      <a:r>
                        <a:rPr lang="en-US" sz="1000" dirty="0"/>
                        <a:t>97</a:t>
                      </a:r>
                    </a:p>
                  </a:txBody>
                  <a:tcPr/>
                </a:tc>
                <a:tc>
                  <a:txBody>
                    <a:bodyPr/>
                    <a:lstStyle/>
                    <a:p>
                      <a:pPr algn="r"/>
                      <a:r>
                        <a:rPr lang="en-US" sz="1000" dirty="0"/>
                        <a:t>115</a:t>
                      </a:r>
                    </a:p>
                  </a:txBody>
                  <a:tcPr/>
                </a:tc>
                <a:tc>
                  <a:txBody>
                    <a:bodyPr/>
                    <a:lstStyle/>
                    <a:p>
                      <a:pPr algn="r"/>
                      <a:r>
                        <a:rPr lang="en-US" sz="1000" dirty="0"/>
                        <a:t>102</a:t>
                      </a:r>
                    </a:p>
                  </a:txBody>
                  <a:tcPr/>
                </a:tc>
                <a:tc>
                  <a:txBody>
                    <a:bodyPr/>
                    <a:lstStyle/>
                    <a:p>
                      <a:pPr algn="r"/>
                      <a:endParaRPr lang="en-US" sz="1000"/>
                    </a:p>
                  </a:txBody>
                  <a:tcPr/>
                </a:tc>
                <a:extLst>
                  <a:ext uri="{0D108BD9-81ED-4DB2-BD59-A6C34878D82A}">
                    <a16:rowId xmlns:a16="http://schemas.microsoft.com/office/drawing/2014/main" val="3058612051"/>
                  </a:ext>
                </a:extLst>
              </a:tr>
              <a:tr h="370840">
                <a:tc vMerge="1">
                  <a:txBody>
                    <a:bodyPr/>
                    <a:lstStyle/>
                    <a:p>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software</a:t>
                      </a:r>
                      <a:endParaRPr lang="en-US" sz="1000" kern="1200" dirty="0">
                        <a:solidFill>
                          <a:schemeClr val="dk1"/>
                        </a:solidFill>
                        <a:effectLst/>
                        <a:latin typeface="+mn-lt"/>
                        <a:ea typeface="+mn-ea"/>
                        <a:cs typeface="+mn-cs"/>
                      </a:endParaRPr>
                    </a:p>
                  </a:txBody>
                  <a:tcPr/>
                </a:tc>
                <a:tc>
                  <a:txBody>
                    <a:bodyPr/>
                    <a:lstStyle/>
                    <a:p>
                      <a:pPr algn="r"/>
                      <a:r>
                        <a:rPr lang="en-US" sz="1000" dirty="0"/>
                        <a:t>83</a:t>
                      </a:r>
                    </a:p>
                  </a:txBody>
                  <a:tcPr/>
                </a:tc>
                <a:tc>
                  <a:txBody>
                    <a:bodyPr/>
                    <a:lstStyle/>
                    <a:p>
                      <a:pPr algn="r"/>
                      <a:r>
                        <a:rPr lang="en-US" sz="1000" dirty="0"/>
                        <a:t>78</a:t>
                      </a:r>
                    </a:p>
                  </a:txBody>
                  <a:tcPr/>
                </a:tc>
                <a:tc>
                  <a:txBody>
                    <a:bodyPr/>
                    <a:lstStyle/>
                    <a:p>
                      <a:pPr algn="r"/>
                      <a:r>
                        <a:rPr lang="en-US" sz="1000" dirty="0"/>
                        <a:t>55</a:t>
                      </a:r>
                    </a:p>
                  </a:txBody>
                  <a:tcPr/>
                </a:tc>
                <a:tc>
                  <a:txBody>
                    <a:bodyPr/>
                    <a:lstStyle/>
                    <a:p>
                      <a:pPr algn="r"/>
                      <a:endParaRPr lang="en-US" sz="1000" dirty="0"/>
                    </a:p>
                  </a:txBody>
                  <a:tcPr/>
                </a:tc>
                <a:extLst>
                  <a:ext uri="{0D108BD9-81ED-4DB2-BD59-A6C34878D82A}">
                    <a16:rowId xmlns:a16="http://schemas.microsoft.com/office/drawing/2014/main" val="3278806193"/>
                  </a:ext>
                </a:extLst>
              </a:tr>
              <a:tr h="370840">
                <a:tc rowSpan="2">
                  <a:txBody>
                    <a:bodyPr/>
                    <a:lstStyle/>
                    <a:p>
                      <a:r>
                        <a:rPr lang="en-US" sz="1000" dirty="0"/>
                        <a:t>Europe</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hardware</a:t>
                      </a:r>
                      <a:endParaRPr lang="en-US" sz="1000" kern="1200" dirty="0">
                        <a:solidFill>
                          <a:schemeClr val="dk1"/>
                        </a:solidFill>
                        <a:effectLst/>
                        <a:latin typeface="+mn-lt"/>
                        <a:ea typeface="+mn-ea"/>
                        <a:cs typeface="+mn-cs"/>
                      </a:endParaRPr>
                    </a:p>
                  </a:txBody>
                  <a:tcPr/>
                </a:tc>
                <a:tc>
                  <a:txBody>
                    <a:bodyPr/>
                    <a:lstStyle/>
                    <a:p>
                      <a:pPr algn="r"/>
                      <a:r>
                        <a:rPr lang="en-US" sz="1000" dirty="0"/>
                        <a:t>23</a:t>
                      </a:r>
                    </a:p>
                  </a:txBody>
                  <a:tcPr/>
                </a:tc>
                <a:tc>
                  <a:txBody>
                    <a:bodyPr/>
                    <a:lstStyle/>
                    <a:p>
                      <a:pPr algn="r"/>
                      <a:r>
                        <a:rPr lang="en-US" sz="1000" dirty="0"/>
                        <a:t>28</a:t>
                      </a:r>
                    </a:p>
                  </a:txBody>
                  <a:tcPr/>
                </a:tc>
                <a:tc>
                  <a:txBody>
                    <a:bodyPr/>
                    <a:lstStyle/>
                    <a:p>
                      <a:pPr algn="r"/>
                      <a:r>
                        <a:rPr lang="en-US" sz="1000" dirty="0"/>
                        <a:t>25</a:t>
                      </a:r>
                    </a:p>
                  </a:txBody>
                  <a:tcPr/>
                </a:tc>
                <a:tc>
                  <a:txBody>
                    <a:bodyPr/>
                    <a:lstStyle/>
                    <a:p>
                      <a:pPr algn="r"/>
                      <a:endParaRPr lang="en-US" sz="1000" dirty="0"/>
                    </a:p>
                  </a:txBody>
                  <a:tcPr/>
                </a:tc>
                <a:extLst>
                  <a:ext uri="{0D108BD9-81ED-4DB2-BD59-A6C34878D82A}">
                    <a16:rowId xmlns:a16="http://schemas.microsoft.com/office/drawing/2014/main" val="2496682471"/>
                  </a:ext>
                </a:extLst>
              </a:tr>
              <a:tr h="370840">
                <a:tc vMerge="1">
                  <a:txBody>
                    <a:bodyPr/>
                    <a:lstStyle/>
                    <a:p>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software</a:t>
                      </a:r>
                      <a:endParaRPr lang="en-US" sz="1000" kern="1200" dirty="0">
                        <a:solidFill>
                          <a:schemeClr val="dk1"/>
                        </a:solidFill>
                        <a:effectLst/>
                        <a:latin typeface="+mn-lt"/>
                        <a:ea typeface="+mn-ea"/>
                        <a:cs typeface="+mn-cs"/>
                      </a:endParaRPr>
                    </a:p>
                  </a:txBody>
                  <a:tcPr/>
                </a:tc>
                <a:tc>
                  <a:txBody>
                    <a:bodyPr/>
                    <a:lstStyle/>
                    <a:p>
                      <a:pPr algn="r"/>
                      <a:r>
                        <a:rPr lang="en-US" sz="1000" dirty="0"/>
                        <a:t>41</a:t>
                      </a:r>
                    </a:p>
                  </a:txBody>
                  <a:tcPr/>
                </a:tc>
                <a:tc>
                  <a:txBody>
                    <a:bodyPr/>
                    <a:lstStyle/>
                    <a:p>
                      <a:pPr algn="r"/>
                      <a:r>
                        <a:rPr lang="en-US" sz="1000" dirty="0"/>
                        <a:t>65</a:t>
                      </a:r>
                    </a:p>
                  </a:txBody>
                  <a:tcPr/>
                </a:tc>
                <a:tc>
                  <a:txBody>
                    <a:bodyPr/>
                    <a:lstStyle/>
                    <a:p>
                      <a:pPr algn="r"/>
                      <a:r>
                        <a:rPr lang="en-US" sz="1000" dirty="0"/>
                        <a:t>73</a:t>
                      </a:r>
                    </a:p>
                  </a:txBody>
                  <a:tcPr/>
                </a:tc>
                <a:tc>
                  <a:txBody>
                    <a:bodyPr/>
                    <a:lstStyle/>
                    <a:p>
                      <a:pPr algn="r"/>
                      <a:endParaRPr lang="en-US" sz="1000" dirty="0"/>
                    </a:p>
                  </a:txBody>
                  <a:tcPr/>
                </a:tc>
                <a:extLst>
                  <a:ext uri="{0D108BD9-81ED-4DB2-BD59-A6C34878D82A}">
                    <a16:rowId xmlns:a16="http://schemas.microsoft.com/office/drawing/2014/main" val="2609031940"/>
                  </a:ext>
                </a:extLst>
              </a:tr>
              <a:tr h="370840">
                <a:tc rowSpan="2">
                  <a:txBody>
                    <a:bodyPr/>
                    <a:lstStyle/>
                    <a:p>
                      <a:r>
                        <a:rPr lang="en-US" sz="1000" dirty="0"/>
                        <a:t>North America</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hardware</a:t>
                      </a:r>
                      <a:endParaRPr lang="en-US" sz="1000" kern="1200" dirty="0">
                        <a:solidFill>
                          <a:schemeClr val="dk1"/>
                        </a:solidFill>
                        <a:effectLst/>
                        <a:latin typeface="+mn-lt"/>
                        <a:ea typeface="+mn-ea"/>
                        <a:cs typeface="+mn-cs"/>
                      </a:endParaRPr>
                    </a:p>
                  </a:txBody>
                  <a:tcPr/>
                </a:tc>
                <a:tc>
                  <a:txBody>
                    <a:bodyPr/>
                    <a:lstStyle/>
                    <a:p>
                      <a:pPr algn="r"/>
                      <a:r>
                        <a:rPr lang="en-US" sz="1000" dirty="0"/>
                        <a:t>198</a:t>
                      </a:r>
                    </a:p>
                  </a:txBody>
                  <a:tcPr/>
                </a:tc>
                <a:tc>
                  <a:txBody>
                    <a:bodyPr/>
                    <a:lstStyle/>
                    <a:p>
                      <a:pPr algn="r"/>
                      <a:r>
                        <a:rPr lang="en-US" sz="1000" dirty="0"/>
                        <a:t>224</a:t>
                      </a:r>
                    </a:p>
                  </a:txBody>
                  <a:tcPr/>
                </a:tc>
                <a:tc>
                  <a:txBody>
                    <a:bodyPr/>
                    <a:lstStyle/>
                    <a:p>
                      <a:pPr algn="r"/>
                      <a:r>
                        <a:rPr lang="en-US" sz="1000" dirty="0"/>
                        <a:t>259</a:t>
                      </a:r>
                    </a:p>
                  </a:txBody>
                  <a:tcPr/>
                </a:tc>
                <a:tc>
                  <a:txBody>
                    <a:bodyPr/>
                    <a:lstStyle/>
                    <a:p>
                      <a:pPr algn="r"/>
                      <a:endParaRPr lang="en-US" sz="1000" dirty="0"/>
                    </a:p>
                  </a:txBody>
                  <a:tcPr/>
                </a:tc>
                <a:extLst>
                  <a:ext uri="{0D108BD9-81ED-4DB2-BD59-A6C34878D82A}">
                    <a16:rowId xmlns:a16="http://schemas.microsoft.com/office/drawing/2014/main" val="2490877285"/>
                  </a:ext>
                </a:extLst>
              </a:tr>
              <a:tr h="370840">
                <a:tc vMerge="1">
                  <a:txBody>
                    <a:bodyPr/>
                    <a:lstStyle/>
                    <a:p>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Sum of software</a:t>
                      </a:r>
                      <a:endParaRPr lang="en-US" sz="1000" kern="1200" dirty="0">
                        <a:solidFill>
                          <a:schemeClr val="dk1"/>
                        </a:solidFill>
                        <a:effectLst/>
                        <a:latin typeface="+mn-lt"/>
                        <a:ea typeface="+mn-ea"/>
                        <a:cs typeface="+mn-cs"/>
                      </a:endParaRPr>
                    </a:p>
                  </a:txBody>
                  <a:tcPr/>
                </a:tc>
                <a:tc>
                  <a:txBody>
                    <a:bodyPr/>
                    <a:lstStyle/>
                    <a:p>
                      <a:pPr algn="r"/>
                      <a:r>
                        <a:rPr lang="en-US" sz="1000" dirty="0"/>
                        <a:t>425</a:t>
                      </a:r>
                    </a:p>
                  </a:txBody>
                  <a:tcPr/>
                </a:tc>
                <a:tc>
                  <a:txBody>
                    <a:bodyPr/>
                    <a:lstStyle/>
                    <a:p>
                      <a:pPr algn="r"/>
                      <a:r>
                        <a:rPr lang="en-US" sz="1000" dirty="0"/>
                        <a:t>410</a:t>
                      </a:r>
                    </a:p>
                  </a:txBody>
                  <a:tcPr/>
                </a:tc>
                <a:tc>
                  <a:txBody>
                    <a:bodyPr/>
                    <a:lstStyle/>
                    <a:p>
                      <a:pPr algn="r"/>
                      <a:r>
                        <a:rPr lang="en-US" sz="1000" dirty="0"/>
                        <a:t>497</a:t>
                      </a:r>
                    </a:p>
                  </a:txBody>
                  <a:tcPr/>
                </a:tc>
                <a:tc>
                  <a:txBody>
                    <a:bodyPr/>
                    <a:lstStyle/>
                    <a:p>
                      <a:pPr algn="r"/>
                      <a:endParaRPr lang="en-US" sz="1000" dirty="0"/>
                    </a:p>
                  </a:txBody>
                  <a:tcPr/>
                </a:tc>
                <a:extLst>
                  <a:ext uri="{0D108BD9-81ED-4DB2-BD59-A6C34878D82A}">
                    <a16:rowId xmlns:a16="http://schemas.microsoft.com/office/drawing/2014/main" val="3038392858"/>
                  </a:ext>
                </a:extLst>
              </a:tr>
              <a:tr h="370840">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Total sum of hardware</a:t>
                      </a:r>
                      <a:endParaRPr lang="en-US" sz="1000" kern="1200" dirty="0">
                        <a:solidFill>
                          <a:schemeClr val="dk1"/>
                        </a:solidFill>
                        <a:effectLst/>
                        <a:latin typeface="+mn-lt"/>
                        <a:ea typeface="+mn-ea"/>
                        <a:cs typeface="+mn-cs"/>
                      </a:endParaRPr>
                    </a:p>
                  </a:txBody>
                  <a:tcPr/>
                </a:tc>
                <a:tc hMerge="1">
                  <a:txBody>
                    <a:bodyPr/>
                    <a:lstStyle/>
                    <a:p>
                      <a:endParaRPr lang="en-US" dirty="0"/>
                    </a:p>
                  </a:txBody>
                  <a:tcPr/>
                </a:tc>
                <a:tc>
                  <a:txBody>
                    <a:bodyPr/>
                    <a:lstStyle/>
                    <a:p>
                      <a:pPr algn="r"/>
                      <a:r>
                        <a:rPr lang="en-US" sz="1000" dirty="0"/>
                        <a:t>318</a:t>
                      </a:r>
                    </a:p>
                  </a:txBody>
                  <a:tcPr/>
                </a:tc>
                <a:tc>
                  <a:txBody>
                    <a:bodyPr/>
                    <a:lstStyle/>
                    <a:p>
                      <a:pPr algn="r"/>
                      <a:r>
                        <a:rPr lang="en-US" sz="1000" dirty="0"/>
                        <a:t>367</a:t>
                      </a:r>
                    </a:p>
                  </a:txBody>
                  <a:tcPr/>
                </a:tc>
                <a:tc>
                  <a:txBody>
                    <a:bodyPr/>
                    <a:lstStyle/>
                    <a:p>
                      <a:pPr algn="r"/>
                      <a:r>
                        <a:rPr lang="en-US" sz="1000" dirty="0"/>
                        <a:t>386</a:t>
                      </a:r>
                    </a:p>
                  </a:txBody>
                  <a:tcPr/>
                </a:tc>
                <a:tc>
                  <a:txBody>
                    <a:bodyPr/>
                    <a:lstStyle/>
                    <a:p>
                      <a:pPr algn="r"/>
                      <a:r>
                        <a:rPr lang="en-US" sz="1000" dirty="0"/>
                        <a:t>1071</a:t>
                      </a:r>
                    </a:p>
                  </a:txBody>
                  <a:tcPr/>
                </a:tc>
                <a:extLst>
                  <a:ext uri="{0D108BD9-81ED-4DB2-BD59-A6C34878D82A}">
                    <a16:rowId xmlns:a16="http://schemas.microsoft.com/office/drawing/2014/main" val="2773318940"/>
                  </a:ext>
                </a:extLst>
              </a:tr>
              <a:tr h="370840">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i="1" kern="1200" dirty="0">
                          <a:solidFill>
                            <a:schemeClr val="dk1"/>
                          </a:solidFill>
                          <a:effectLst/>
                          <a:latin typeface="+mn-lt"/>
                          <a:ea typeface="+mn-ea"/>
                          <a:cs typeface="+mn-cs"/>
                        </a:rPr>
                        <a:t>Total sum of software</a:t>
                      </a:r>
                      <a:endParaRPr lang="en-US" sz="1000" kern="1200" dirty="0">
                        <a:solidFill>
                          <a:schemeClr val="dk1"/>
                        </a:solidFill>
                        <a:effectLst/>
                        <a:latin typeface="+mn-lt"/>
                        <a:ea typeface="+mn-ea"/>
                        <a:cs typeface="+mn-cs"/>
                      </a:endParaRPr>
                    </a:p>
                  </a:txBody>
                  <a:tcPr/>
                </a:tc>
                <a:tc hMerge="1">
                  <a:txBody>
                    <a:bodyPr/>
                    <a:lstStyle/>
                    <a:p>
                      <a:endParaRPr lang="en-US" dirty="0"/>
                    </a:p>
                  </a:txBody>
                  <a:tcPr/>
                </a:tc>
                <a:tc>
                  <a:txBody>
                    <a:bodyPr/>
                    <a:lstStyle/>
                    <a:p>
                      <a:pPr algn="r"/>
                      <a:r>
                        <a:rPr lang="en-US" sz="1000" dirty="0"/>
                        <a:t>549</a:t>
                      </a:r>
                    </a:p>
                  </a:txBody>
                  <a:tcPr/>
                </a:tc>
                <a:tc>
                  <a:txBody>
                    <a:bodyPr/>
                    <a:lstStyle/>
                    <a:p>
                      <a:pPr algn="r"/>
                      <a:r>
                        <a:rPr lang="en-US" sz="1000" dirty="0"/>
                        <a:t>553</a:t>
                      </a:r>
                    </a:p>
                  </a:txBody>
                  <a:tcPr/>
                </a:tc>
                <a:tc>
                  <a:txBody>
                    <a:bodyPr/>
                    <a:lstStyle/>
                    <a:p>
                      <a:pPr algn="r"/>
                      <a:r>
                        <a:rPr lang="en-US" sz="1000" dirty="0"/>
                        <a:t>625</a:t>
                      </a:r>
                    </a:p>
                  </a:txBody>
                  <a:tcPr/>
                </a:tc>
                <a:tc>
                  <a:txBody>
                    <a:bodyPr/>
                    <a:lstStyle/>
                    <a:p>
                      <a:pPr algn="r"/>
                      <a:r>
                        <a:rPr lang="en-US" sz="1000" dirty="0"/>
                        <a:t>1727</a:t>
                      </a:r>
                    </a:p>
                  </a:txBody>
                  <a:tcPr/>
                </a:tc>
                <a:extLst>
                  <a:ext uri="{0D108BD9-81ED-4DB2-BD59-A6C34878D82A}">
                    <a16:rowId xmlns:a16="http://schemas.microsoft.com/office/drawing/2014/main" val="1435708485"/>
                  </a:ext>
                </a:extLst>
              </a:tr>
            </a:tbl>
          </a:graphicData>
        </a:graphic>
      </p:graphicFrame>
    </p:spTree>
    <p:extLst>
      <p:ext uri="{BB962C8B-B14F-4D97-AF65-F5344CB8AC3E}">
        <p14:creationId xmlns:p14="http://schemas.microsoft.com/office/powerpoint/2010/main" val="1739747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lIns="90487" tIns="44450" rIns="90487" bIns="44450" anchor="ctr"/>
          <a:lstStyle/>
          <a:p>
            <a:r>
              <a:rPr lang="en-US"/>
              <a:t>Drill down</a:t>
            </a:r>
          </a:p>
        </p:txBody>
      </p:sp>
      <p:sp>
        <p:nvSpPr>
          <p:cNvPr id="37895" name="Line 7"/>
          <p:cNvSpPr>
            <a:spLocks noChangeShapeType="1"/>
          </p:cNvSpPr>
          <p:nvPr/>
        </p:nvSpPr>
        <p:spPr bwMode="auto">
          <a:xfrm flipH="1">
            <a:off x="2514600" y="2971800"/>
            <a:ext cx="762000" cy="0"/>
          </a:xfrm>
          <a:prstGeom prst="line">
            <a:avLst/>
          </a:prstGeom>
          <a:noFill/>
          <a:ln w="28575">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7896" name="Line 8"/>
          <p:cNvSpPr>
            <a:spLocks noChangeShapeType="1"/>
          </p:cNvSpPr>
          <p:nvPr/>
        </p:nvSpPr>
        <p:spPr bwMode="auto">
          <a:xfrm flipH="1">
            <a:off x="2514600" y="5562600"/>
            <a:ext cx="1371600" cy="0"/>
          </a:xfrm>
          <a:prstGeom prst="line">
            <a:avLst/>
          </a:prstGeom>
          <a:noFill/>
          <a:ln w="28575">
            <a:solidFill>
              <a:schemeClr val="tx1"/>
            </a:solidFill>
            <a:round/>
            <a:headEnd type="triangle" w="med" len="med"/>
            <a:tailEnd/>
          </a:ln>
          <a:effectLst/>
        </p:spPr>
        <p:txBody>
          <a:bodyPr wrap="none" anchor="ctr">
            <a:prstTxWarp prst="textNoShape">
              <a:avLst/>
            </a:prstTxWarp>
          </a:bodyPr>
          <a:lstStyle/>
          <a:p>
            <a:endParaRPr lang="en-US"/>
          </a:p>
        </p:txBody>
      </p:sp>
      <p:sp>
        <p:nvSpPr>
          <p:cNvPr id="37897" name="Line 9"/>
          <p:cNvSpPr>
            <a:spLocks noChangeShapeType="1"/>
          </p:cNvSpPr>
          <p:nvPr/>
        </p:nvSpPr>
        <p:spPr bwMode="auto">
          <a:xfrm>
            <a:off x="2514600" y="2971800"/>
            <a:ext cx="0" cy="2590800"/>
          </a:xfrm>
          <a:prstGeom prst="line">
            <a:avLst/>
          </a:prstGeom>
          <a:noFill/>
          <a:ln w="28575">
            <a:solidFill>
              <a:schemeClr val="tx1"/>
            </a:solidFill>
            <a:round/>
            <a:headEnd type="none" w="sm" len="sm"/>
            <a:tailEnd type="none" w="sm" len="sm"/>
          </a:ln>
          <a:effectLst/>
        </p:spPr>
        <p:txBody>
          <a:bodyPr wrap="none" anchor="ctr">
            <a:prstTxWarp prst="textNoShape">
              <a:avLst/>
            </a:prstTxWarp>
          </a:bodyPr>
          <a:lstStyle/>
          <a:p>
            <a:endParaRPr lang="en-US"/>
          </a:p>
        </p:txBody>
      </p:sp>
      <p:graphicFrame>
        <p:nvGraphicFramePr>
          <p:cNvPr id="37972" name="Group 84"/>
          <p:cNvGraphicFramePr>
            <a:graphicFrameLocks noGrp="1"/>
          </p:cNvGraphicFramePr>
          <p:nvPr>
            <p:extLst>
              <p:ext uri="{D42A27DB-BD31-4B8C-83A1-F6EECF244321}">
                <p14:modId xmlns:p14="http://schemas.microsoft.com/office/powerpoint/2010/main" val="2009108929"/>
              </p:ext>
            </p:extLst>
          </p:nvPr>
        </p:nvGraphicFramePr>
        <p:xfrm>
          <a:off x="3276600" y="2286000"/>
          <a:ext cx="2667000" cy="1920240"/>
        </p:xfrm>
        <a:graphic>
          <a:graphicData uri="http://schemas.openxmlformats.org/drawingml/2006/table">
            <a:tbl>
              <a:tblPr firstRow="1">
                <a:tableStyleId>{775DCB02-9BB8-47FD-8907-85C794F793BA}</a:tableStyleId>
              </a:tblPr>
              <a:tblGrid>
                <a:gridCol w="1401763">
                  <a:extLst>
                    <a:ext uri="{9D8B030D-6E8A-4147-A177-3AD203B41FA5}">
                      <a16:colId xmlns:a16="http://schemas.microsoft.com/office/drawing/2014/main" val="20000"/>
                    </a:ext>
                  </a:extLst>
                </a:gridCol>
                <a:gridCol w="1265237">
                  <a:extLst>
                    <a:ext uri="{9D8B030D-6E8A-4147-A177-3AD203B41FA5}">
                      <a16:colId xmlns:a16="http://schemas.microsoft.com/office/drawing/2014/main" val="20001"/>
                    </a:ext>
                  </a:extLst>
                </a:gridCol>
              </a:tblGrid>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a:ln>
                            <a:noFill/>
                          </a:ln>
                          <a:solidFill>
                            <a:schemeClr val="tx1"/>
                          </a:solidFill>
                          <a:effectLst/>
                        </a:rPr>
                        <a:t>Region</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a:ln>
                            <a:noFill/>
                          </a:ln>
                          <a:solidFill>
                            <a:schemeClr val="tx1"/>
                          </a:solidFill>
                          <a:effectLst/>
                        </a:rPr>
                        <a:t>Sales variance</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Africa</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105%</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dirty="0">
                          <a:ln>
                            <a:noFill/>
                          </a:ln>
                          <a:solidFill>
                            <a:schemeClr val="tx1"/>
                          </a:solidFill>
                          <a:effectLst/>
                        </a:rPr>
                        <a:t>Asia</a:t>
                      </a:r>
                      <a:endParaRPr kumimoji="0" lang="en-US" sz="12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57%</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Europe</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122%</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North America</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97%</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4"/>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Pacific</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85%</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5"/>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South America</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dirty="0">
                          <a:ln>
                            <a:noFill/>
                          </a:ln>
                          <a:solidFill>
                            <a:schemeClr val="tx1"/>
                          </a:solidFill>
                          <a:effectLst/>
                        </a:rPr>
                        <a:t>163%</a:t>
                      </a:r>
                      <a:endParaRPr kumimoji="0" lang="en-US" sz="12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6"/>
                  </a:ext>
                </a:extLst>
              </a:tr>
            </a:tbl>
          </a:graphicData>
        </a:graphic>
      </p:graphicFrame>
      <p:graphicFrame>
        <p:nvGraphicFramePr>
          <p:cNvPr id="37977" name="Group 89"/>
          <p:cNvGraphicFramePr>
            <a:graphicFrameLocks noGrp="1"/>
          </p:cNvGraphicFramePr>
          <p:nvPr>
            <p:extLst>
              <p:ext uri="{D42A27DB-BD31-4B8C-83A1-F6EECF244321}">
                <p14:modId xmlns:p14="http://schemas.microsoft.com/office/powerpoint/2010/main" val="4096037067"/>
              </p:ext>
            </p:extLst>
          </p:nvPr>
        </p:nvGraphicFramePr>
        <p:xfrm>
          <a:off x="3886200" y="4876800"/>
          <a:ext cx="2362200" cy="1402080"/>
        </p:xfrm>
        <a:graphic>
          <a:graphicData uri="http://schemas.openxmlformats.org/drawingml/2006/table">
            <a:tbl>
              <a:tblPr firstRow="1">
                <a:tableStyleId>{775DCB02-9BB8-47FD-8907-85C794F793BA}</a:tableStyleId>
              </a:tblPr>
              <a:tblGrid>
                <a:gridCol w="1027113">
                  <a:extLst>
                    <a:ext uri="{9D8B030D-6E8A-4147-A177-3AD203B41FA5}">
                      <a16:colId xmlns:a16="http://schemas.microsoft.com/office/drawing/2014/main" val="20000"/>
                    </a:ext>
                  </a:extLst>
                </a:gridCol>
                <a:gridCol w="1335087">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a:ln>
                            <a:noFill/>
                          </a:ln>
                          <a:solidFill>
                            <a:schemeClr val="tx1"/>
                          </a:solidFill>
                          <a:effectLst/>
                        </a:rPr>
                        <a:t>Nation</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a:ln>
                            <a:noFill/>
                          </a:ln>
                          <a:solidFill>
                            <a:schemeClr val="tx1"/>
                          </a:solidFill>
                          <a:effectLst/>
                        </a:rPr>
                        <a:t>Sales variance</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China</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123%</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Japan</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52%</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India</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87%</a:t>
                      </a:r>
                      <a:endParaRPr kumimoji="0" lang="en-US" sz="12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Singapore</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dirty="0">
                          <a:ln>
                            <a:noFill/>
                          </a:ln>
                          <a:solidFill>
                            <a:schemeClr val="tx1"/>
                          </a:solidFill>
                          <a:effectLst/>
                        </a:rPr>
                        <a:t>95%</a:t>
                      </a:r>
                      <a:endParaRPr kumimoji="0" lang="en-US" sz="12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lIns="90487" tIns="44450" rIns="90487" bIns="44450" anchor="ctr"/>
          <a:lstStyle/>
          <a:p>
            <a:r>
              <a:rPr lang="en-US"/>
              <a:t>A hypercube</a:t>
            </a:r>
          </a:p>
        </p:txBody>
      </p:sp>
      <p:pic>
        <p:nvPicPr>
          <p:cNvPr id="2" name="Picture 1"/>
          <p:cNvPicPr>
            <a:picLocks noChangeAspect="1"/>
          </p:cNvPicPr>
          <p:nvPr/>
        </p:nvPicPr>
        <p:blipFill>
          <a:blip r:embed="rId2"/>
          <a:stretch>
            <a:fillRect/>
          </a:stretch>
        </p:blipFill>
        <p:spPr>
          <a:xfrm>
            <a:off x="1219200" y="2057400"/>
            <a:ext cx="3784600" cy="3784600"/>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lIns="90487" tIns="44450" rIns="90487" bIns="44450" anchor="ctr"/>
          <a:lstStyle/>
          <a:p>
            <a:r>
              <a:rPr lang="en-US"/>
              <a:t>Types of information systems</a:t>
            </a:r>
          </a:p>
        </p:txBody>
      </p:sp>
      <p:graphicFrame>
        <p:nvGraphicFramePr>
          <p:cNvPr id="6210" name="Group 66"/>
          <p:cNvGraphicFramePr>
            <a:graphicFrameLocks noGrp="1"/>
          </p:cNvGraphicFramePr>
          <p:nvPr>
            <p:extLst>
              <p:ext uri="{D42A27DB-BD31-4B8C-83A1-F6EECF244321}">
                <p14:modId xmlns:p14="http://schemas.microsoft.com/office/powerpoint/2010/main" val="761403410"/>
              </p:ext>
            </p:extLst>
          </p:nvPr>
        </p:nvGraphicFramePr>
        <p:xfrm>
          <a:off x="629506" y="1463674"/>
          <a:ext cx="8153400" cy="5029200"/>
        </p:xfrm>
        <a:graphic>
          <a:graphicData uri="http://schemas.openxmlformats.org/drawingml/2006/table">
            <a:tbl>
              <a:tblPr firstRow="1">
                <a:tableStyleId>{775DCB02-9BB8-47FD-8907-85C794F793BA}</a:tableStyleId>
              </a:tblPr>
              <a:tblGrid>
                <a:gridCol w="7239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4229100">
                  <a:extLst>
                    <a:ext uri="{9D8B030D-6E8A-4147-A177-3AD203B41FA5}">
                      <a16:colId xmlns:a16="http://schemas.microsoft.com/office/drawing/2014/main" val="20002"/>
                    </a:ext>
                  </a:extLst>
                </a:gridCol>
              </a:tblGrid>
              <a:tr h="3048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1" u="none" strike="noStrike" cap="none" normalizeH="0" baseline="0" dirty="0">
                          <a:ln>
                            <a:noFill/>
                          </a:ln>
                          <a:solidFill>
                            <a:schemeClr val="tx1"/>
                          </a:solidFill>
                          <a:effectLst/>
                        </a:rPr>
                        <a:t>Type of information system</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1" u="none" strike="noStrike" cap="none" normalizeH="0" baseline="0">
                          <a:ln>
                            <a:noFill/>
                          </a:ln>
                          <a:solidFill>
                            <a:schemeClr val="tx1"/>
                          </a:solidFill>
                          <a:effectLst/>
                        </a:rPr>
                        <a:t>System’s purpose</a:t>
                      </a:r>
                      <a:endParaRPr kumimoji="0" lang="en-US" sz="16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3048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TPS</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Transaction processing system</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a:ln>
                            <a:noFill/>
                          </a:ln>
                          <a:solidFill>
                            <a:schemeClr val="tx1"/>
                          </a:solidFill>
                          <a:effectLst/>
                        </a:rPr>
                        <a:t>Collects and stores data from routine transactions</a:t>
                      </a:r>
                      <a:endParaRPr kumimoji="0" lang="en-US" sz="16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3048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MIS</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Management information system</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a:ln>
                            <a:noFill/>
                          </a:ln>
                          <a:solidFill>
                            <a:schemeClr val="tx1"/>
                          </a:solidFill>
                          <a:effectLst/>
                        </a:rPr>
                        <a:t>Converts data from a TPS into information for planning, controlling, and managing an organization</a:t>
                      </a:r>
                      <a:endParaRPr kumimoji="0" lang="en-US" sz="16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3048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DSS</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Decision support system</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a:ln>
                            <a:noFill/>
                          </a:ln>
                          <a:solidFill>
                            <a:schemeClr val="tx1"/>
                          </a:solidFill>
                          <a:effectLst/>
                        </a:rPr>
                        <a:t>Supports managerial decision making by providing models for processing and analyzing data</a:t>
                      </a:r>
                      <a:endParaRPr kumimoji="0" lang="en-US" sz="16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r h="3048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BI</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Business Intelligence</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Enables the business to develop a better understanding of its key stakeholders and organizational environment</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4"/>
                  </a:ext>
                </a:extLst>
              </a:tr>
              <a:tr h="3048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OLAP</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On-line analytical processing</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a:ln>
                            <a:noFill/>
                          </a:ln>
                          <a:solidFill>
                            <a:schemeClr val="tx1"/>
                          </a:solidFill>
                          <a:effectLst/>
                        </a:rPr>
                        <a:t>Presents a multidimensional, logical view of data to the analyst with no requirements as to how the data are stored</a:t>
                      </a:r>
                      <a:endParaRPr kumimoji="0" lang="en-US" sz="16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5"/>
                  </a:ext>
                </a:extLst>
              </a:tr>
              <a:tr h="3048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Data mining &amp; data analytics</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1600" b="0" u="none" strike="noStrike" cap="none" normalizeH="0" baseline="0" dirty="0">
                          <a:ln>
                            <a:noFill/>
                          </a:ln>
                          <a:solidFill>
                            <a:schemeClr val="tx1"/>
                          </a:solidFill>
                          <a:effectLst/>
                        </a:rPr>
                        <a:t>Uses statistical analysis and artificial intelligence techniques to identify hidden relationships in data</a:t>
                      </a:r>
                      <a:endParaRPr kumimoji="0" lang="en-US" sz="16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381000"/>
            <a:ext cx="7886700" cy="1325563"/>
          </a:xfrm>
          <a:noFill/>
          <a:ln/>
        </p:spPr>
        <p:txBody>
          <a:bodyPr lIns="90487" tIns="44450" rIns="90487" bIns="44450" anchor="ctr"/>
          <a:lstStyle/>
          <a:p>
            <a:r>
              <a:rPr lang="en-US" dirty="0"/>
              <a:t>A three-dimensional hypercube display</a:t>
            </a:r>
          </a:p>
        </p:txBody>
      </p:sp>
      <p:graphicFrame>
        <p:nvGraphicFramePr>
          <p:cNvPr id="40163" name="Group 227"/>
          <p:cNvGraphicFramePr>
            <a:graphicFrameLocks noGrp="1"/>
          </p:cNvGraphicFramePr>
          <p:nvPr>
            <p:extLst>
              <p:ext uri="{D42A27DB-BD31-4B8C-83A1-F6EECF244321}">
                <p14:modId xmlns:p14="http://schemas.microsoft.com/office/powerpoint/2010/main" val="2493171524"/>
              </p:ext>
            </p:extLst>
          </p:nvPr>
        </p:nvGraphicFramePr>
        <p:xfrm>
          <a:off x="685800" y="2362200"/>
          <a:ext cx="5397817" cy="2834640"/>
        </p:xfrm>
        <a:graphic>
          <a:graphicData uri="http://schemas.openxmlformats.org/drawingml/2006/table">
            <a:tbl>
              <a:tblPr/>
              <a:tblGrid>
                <a:gridCol w="142875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792162">
                  <a:extLst>
                    <a:ext uri="{9D8B030D-6E8A-4147-A177-3AD203B41FA5}">
                      <a16:colId xmlns:a16="http://schemas.microsoft.com/office/drawing/2014/main" val="20002"/>
                    </a:ext>
                  </a:extLst>
                </a:gridCol>
                <a:gridCol w="968375">
                  <a:extLst>
                    <a:ext uri="{9D8B030D-6E8A-4147-A177-3AD203B41FA5}">
                      <a16:colId xmlns:a16="http://schemas.microsoft.com/office/drawing/2014/main" val="20003"/>
                    </a:ext>
                  </a:extLst>
                </a:gridCol>
                <a:gridCol w="989013">
                  <a:extLst>
                    <a:ext uri="{9D8B030D-6E8A-4147-A177-3AD203B41FA5}">
                      <a16:colId xmlns:a16="http://schemas.microsoft.com/office/drawing/2014/main" val="20004"/>
                    </a:ext>
                  </a:extLst>
                </a:gridCol>
                <a:gridCol w="1011237">
                  <a:extLst>
                    <a:ext uri="{9D8B030D-6E8A-4147-A177-3AD203B41FA5}">
                      <a16:colId xmlns:a16="http://schemas.microsoft.com/office/drawing/2014/main" val="20005"/>
                    </a:ext>
                  </a:extLst>
                </a:gridCol>
              </a:tblGrid>
              <a:tr h="1524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0000"/>
                          </a:solidFill>
                          <a:effectLst/>
                          <a:latin typeface="Trebuchet MS" pitchFamily="-109" charset="0"/>
                        </a:rPr>
                        <a:t>Page</a:t>
                      </a:r>
                      <a:endParaRPr kumimoji="0" lang="en-US" sz="1600" b="0" i="0" u="none" strike="noStrike" cap="none" normalizeH="0" baseline="0" dirty="0">
                        <a:ln>
                          <a:noFill/>
                        </a:ln>
                        <a:solidFill>
                          <a:schemeClr val="tx1"/>
                        </a:solidFill>
                        <a:effectLst/>
                        <a:latin typeface="Trebuchet MS" pitchFamily="-109" charset="0"/>
                      </a:endParaRPr>
                    </a:p>
                  </a:txBody>
                  <a:tcPr horzOverflow="overflow">
                    <a:lnL cap="flat">
                      <a:noFill/>
                    </a:lnL>
                    <a:lnR>
                      <a:noFill/>
                    </a:lnR>
                    <a:lnT cap="fla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rgbClr val="000000"/>
                          </a:solidFill>
                          <a:effectLst/>
                          <a:latin typeface="Trebuchet MS" pitchFamily="-109" charset="0"/>
                        </a:rPr>
                        <a:t>Columns</a:t>
                      </a: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cap="flat">
                      <a:noFill/>
                    </a:lnR>
                    <a:lnT cap="fla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1524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0000"/>
                          </a:solidFill>
                          <a:effectLst/>
                          <a:latin typeface="Trebuchet MS" pitchFamily="-109" charset="0"/>
                        </a:rPr>
                        <a:t>Region: North</a:t>
                      </a: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0000"/>
                          </a:solidFill>
                          <a:effectLst/>
                          <a:latin typeface="Trebuchet MS" pitchFamily="-109" charset="0"/>
                        </a:rPr>
                        <a:t>Sales</a:t>
                      </a: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cap="flat">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cap="flat">
                      <a:noFill/>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0000"/>
                          </a:solidFill>
                          <a:effectLst/>
                          <a:latin typeface="Trebuchet MS" pitchFamily="-109" charset="0"/>
                        </a:rPr>
                        <a:t>Red blob</a:t>
                      </a: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0000"/>
                          </a:solidFill>
                          <a:effectLst/>
                          <a:latin typeface="Trebuchet MS" pitchFamily="-109" charset="0"/>
                        </a:rPr>
                        <a:t>Blue blob</a:t>
                      </a: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rgbClr val="000000"/>
                          </a:solidFill>
                          <a:effectLst/>
                          <a:latin typeface="Trebuchet MS" pitchFamily="-109" charset="0"/>
                        </a:rPr>
                        <a:t>Total</a:t>
                      </a: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rgbClr val="000000"/>
                          </a:solidFill>
                          <a:effectLst/>
                          <a:latin typeface="Trebuchet MS" pitchFamily="-109" charset="0"/>
                        </a:rPr>
                        <a:t>1996</a:t>
                      </a: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extLst>
                  <a:ext uri="{0D108BD9-81ED-4DB2-BD59-A6C34878D82A}">
                    <a16:rowId xmlns:a16="http://schemas.microsoft.com/office/drawing/2014/main" val="10004"/>
                  </a:ext>
                </a:extLst>
              </a:tr>
              <a:tr h="1524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rgbClr val="000000"/>
                          </a:solidFill>
                          <a:effectLst/>
                          <a:latin typeface="Trebuchet MS" pitchFamily="-109" charset="0"/>
                        </a:rPr>
                        <a:t>Rows</a:t>
                      </a:r>
                      <a:endParaRPr kumimoji="0" lang="en-US" sz="16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rgbClr val="000000"/>
                          </a:solidFill>
                          <a:effectLst/>
                          <a:latin typeface="Trebuchet MS" pitchFamily="-109" charset="0"/>
                        </a:rPr>
                        <a:t>1997</a:t>
                      </a: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extLst>
                  <a:ext uri="{0D108BD9-81ED-4DB2-BD59-A6C34878D82A}">
                    <a16:rowId xmlns:a16="http://schemas.microsoft.com/office/drawing/2014/main" val="10005"/>
                  </a:ext>
                </a:extLst>
              </a:tr>
              <a:tr h="1524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0000"/>
                          </a:solidFill>
                          <a:effectLst/>
                          <a:latin typeface="Trebuchet MS" pitchFamily="-109" charset="0"/>
                        </a:rPr>
                        <a:t>Year</a:t>
                      </a: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rgbClr val="000000"/>
                          </a:solidFill>
                          <a:effectLst/>
                          <a:latin typeface="Trebuchet MS" pitchFamily="-109" charset="0"/>
                        </a:rPr>
                        <a:t>Total</a:t>
                      </a: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p:spPr>
        <p:txBody>
          <a:bodyPr lIns="90487" tIns="44450" rIns="90487" bIns="44450" anchor="ctr"/>
          <a:lstStyle/>
          <a:p>
            <a:r>
              <a:rPr lang="en-US"/>
              <a:t>A six-dimensional hypercube</a:t>
            </a:r>
          </a:p>
        </p:txBody>
      </p:sp>
      <p:graphicFrame>
        <p:nvGraphicFramePr>
          <p:cNvPr id="41001" name="Group 41"/>
          <p:cNvGraphicFramePr>
            <a:graphicFrameLocks noGrp="1"/>
          </p:cNvGraphicFramePr>
          <p:nvPr>
            <p:extLst>
              <p:ext uri="{D42A27DB-BD31-4B8C-83A1-F6EECF244321}">
                <p14:modId xmlns:p14="http://schemas.microsoft.com/office/powerpoint/2010/main" val="1874505966"/>
              </p:ext>
            </p:extLst>
          </p:nvPr>
        </p:nvGraphicFramePr>
        <p:xfrm>
          <a:off x="634643" y="1905000"/>
          <a:ext cx="6400800" cy="3689985"/>
        </p:xfrm>
        <a:graphic>
          <a:graphicData uri="http://schemas.openxmlformats.org/drawingml/2006/table">
            <a:tbl>
              <a:tblPr firstRow="1">
                <a:tableStyleId>{775DCB02-9BB8-47FD-8907-85C794F793BA}</a:tableStyleId>
              </a:tblPr>
              <a:tblGrid>
                <a:gridCol w="3408363">
                  <a:extLst>
                    <a:ext uri="{9D8B030D-6E8A-4147-A177-3AD203B41FA5}">
                      <a16:colId xmlns:a16="http://schemas.microsoft.com/office/drawing/2014/main" val="20000"/>
                    </a:ext>
                  </a:extLst>
                </a:gridCol>
                <a:gridCol w="2992437">
                  <a:extLst>
                    <a:ext uri="{9D8B030D-6E8A-4147-A177-3AD203B41FA5}">
                      <a16:colId xmlns:a16="http://schemas.microsoft.com/office/drawing/2014/main" val="20001"/>
                    </a:ext>
                  </a:extLst>
                </a:gridCol>
              </a:tblGrid>
              <a:tr h="5175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1" u="none" strike="noStrike" cap="none" normalizeH="0" baseline="0">
                          <a:ln>
                            <a:noFill/>
                          </a:ln>
                          <a:solidFill>
                            <a:srgbClr val="000000"/>
                          </a:solidFill>
                          <a:effectLst/>
                        </a:rPr>
                        <a:t>Dimension</a:t>
                      </a:r>
                      <a:endParaRPr kumimoji="0" lang="en-US" sz="2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1" u="none" strike="noStrike" cap="none" normalizeH="0" baseline="0">
                          <a:ln>
                            <a:noFill/>
                          </a:ln>
                          <a:solidFill>
                            <a:srgbClr val="000000"/>
                          </a:solidFill>
                          <a:effectLst/>
                        </a:rPr>
                        <a:t>Example</a:t>
                      </a:r>
                      <a:endParaRPr kumimoji="0" lang="en-US" sz="28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5175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Brand</a:t>
                      </a:r>
                      <a:endParaRPr kumimoji="0" lang="en-US" sz="2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Mt. Airy</a:t>
                      </a:r>
                      <a:endParaRPr kumimoji="0" lang="en-US" sz="28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5175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Store</a:t>
                      </a:r>
                      <a:endParaRPr kumimoji="0" lang="en-US" sz="2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Atlanta</a:t>
                      </a:r>
                      <a:endParaRPr kumimoji="0" lang="en-US" sz="28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5810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Customer segment</a:t>
                      </a:r>
                      <a:endParaRPr kumimoji="0" lang="en-US" sz="2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Business</a:t>
                      </a:r>
                      <a:endParaRPr kumimoji="0" lang="en-US" sz="28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r h="5175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Product group</a:t>
                      </a:r>
                      <a:endParaRPr kumimoji="0" lang="en-US" sz="2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Desks</a:t>
                      </a:r>
                      <a:endParaRPr kumimoji="0" lang="en-US" sz="28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4"/>
                  </a:ext>
                </a:extLst>
              </a:tr>
              <a:tr h="5175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Period</a:t>
                      </a:r>
                      <a:endParaRPr kumimoji="0" lang="en-US" sz="2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January</a:t>
                      </a:r>
                      <a:endParaRPr kumimoji="0" lang="en-US" sz="28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5"/>
                  </a:ext>
                </a:extLst>
              </a:tr>
              <a:tr h="5175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Variable</a:t>
                      </a:r>
                      <a:endParaRPr kumimoji="0" lang="en-US" sz="2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dirty="0">
                          <a:ln>
                            <a:noFill/>
                          </a:ln>
                          <a:solidFill>
                            <a:srgbClr val="000000"/>
                          </a:solidFill>
                          <a:effectLst/>
                        </a:rPr>
                        <a:t>Units sold</a:t>
                      </a:r>
                      <a:endParaRPr kumimoji="0" lang="en-US" sz="28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a:ln/>
        </p:spPr>
        <p:txBody>
          <a:bodyPr lIns="90487" tIns="44450" rIns="90487" bIns="44450" anchor="ctr"/>
          <a:lstStyle/>
          <a:p>
            <a:r>
              <a:rPr lang="en-US" dirty="0"/>
              <a:t>A six-dimensional hypercube display</a:t>
            </a:r>
          </a:p>
        </p:txBody>
      </p:sp>
      <p:graphicFrame>
        <p:nvGraphicFramePr>
          <p:cNvPr id="42644" name="Group 660"/>
          <p:cNvGraphicFramePr>
            <a:graphicFrameLocks noGrp="1"/>
          </p:cNvGraphicFramePr>
          <p:nvPr>
            <p:extLst>
              <p:ext uri="{D42A27DB-BD31-4B8C-83A1-F6EECF244321}">
                <p14:modId xmlns:p14="http://schemas.microsoft.com/office/powerpoint/2010/main" val="3586347098"/>
              </p:ext>
            </p:extLst>
          </p:nvPr>
        </p:nvGraphicFramePr>
        <p:xfrm>
          <a:off x="1371600" y="2362200"/>
          <a:ext cx="7010400" cy="2926080"/>
        </p:xfrm>
        <a:graphic>
          <a:graphicData uri="http://schemas.openxmlformats.org/drawingml/2006/table">
            <a:tbl>
              <a:tblPr/>
              <a:tblGrid>
                <a:gridCol w="903288">
                  <a:extLst>
                    <a:ext uri="{9D8B030D-6E8A-4147-A177-3AD203B41FA5}">
                      <a16:colId xmlns:a16="http://schemas.microsoft.com/office/drawing/2014/main" val="20000"/>
                    </a:ext>
                  </a:extLst>
                </a:gridCol>
                <a:gridCol w="260350">
                  <a:extLst>
                    <a:ext uri="{9D8B030D-6E8A-4147-A177-3AD203B41FA5}">
                      <a16:colId xmlns:a16="http://schemas.microsoft.com/office/drawing/2014/main" val="20001"/>
                    </a:ext>
                  </a:extLst>
                </a:gridCol>
                <a:gridCol w="935037">
                  <a:extLst>
                    <a:ext uri="{9D8B030D-6E8A-4147-A177-3AD203B41FA5}">
                      <a16:colId xmlns:a16="http://schemas.microsoft.com/office/drawing/2014/main" val="20002"/>
                    </a:ext>
                  </a:extLst>
                </a:gridCol>
                <a:gridCol w="974725">
                  <a:extLst>
                    <a:ext uri="{9D8B030D-6E8A-4147-A177-3AD203B41FA5}">
                      <a16:colId xmlns:a16="http://schemas.microsoft.com/office/drawing/2014/main" val="20003"/>
                    </a:ext>
                  </a:extLst>
                </a:gridCol>
                <a:gridCol w="736600">
                  <a:extLst>
                    <a:ext uri="{9D8B030D-6E8A-4147-A177-3AD203B41FA5}">
                      <a16:colId xmlns:a16="http://schemas.microsoft.com/office/drawing/2014/main" val="20004"/>
                    </a:ext>
                  </a:extLst>
                </a:gridCol>
                <a:gridCol w="987425">
                  <a:extLst>
                    <a:ext uri="{9D8B030D-6E8A-4147-A177-3AD203B41FA5}">
                      <a16:colId xmlns:a16="http://schemas.microsoft.com/office/drawing/2014/main" val="20005"/>
                    </a:ext>
                  </a:extLst>
                </a:gridCol>
                <a:gridCol w="762000">
                  <a:extLst>
                    <a:ext uri="{9D8B030D-6E8A-4147-A177-3AD203B41FA5}">
                      <a16:colId xmlns:a16="http://schemas.microsoft.com/office/drawing/2014/main" val="20006"/>
                    </a:ext>
                  </a:extLst>
                </a:gridCol>
                <a:gridCol w="1450975">
                  <a:extLst>
                    <a:ext uri="{9D8B030D-6E8A-4147-A177-3AD203B41FA5}">
                      <a16:colId xmlns:a16="http://schemas.microsoft.com/office/drawing/2014/main" val="20007"/>
                    </a:ext>
                  </a:extLst>
                </a:gridCol>
              </a:tblGrid>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Page</a:t>
                      </a:r>
                    </a:p>
                  </a:txBody>
                  <a:tcPr horzOverflow="overflow">
                    <a:lnL cap="flat">
                      <a:noFill/>
                    </a:lnL>
                    <a:lnR>
                      <a:noFill/>
                    </a:lnR>
                    <a:lnT cap="fla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Columns</a:t>
                      </a:r>
                    </a:p>
                  </a:txBody>
                  <a:tcPr horzOverflow="overflow">
                    <a:lnL>
                      <a:noFill/>
                    </a:lnL>
                    <a:lnR cap="flat">
                      <a:noFill/>
                    </a:lnR>
                    <a:lnT cap="fla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Trebuchet MS" pitchFamily="-109" charset="0"/>
                        </a:rPr>
                        <a:t>Month</a:t>
                      </a:r>
                      <a:br>
                        <a:rPr kumimoji="0" lang="en-US" sz="1200" b="0" i="0" u="none" strike="noStrike" cap="none" normalizeH="0" baseline="0" dirty="0">
                          <a:ln>
                            <a:noFill/>
                          </a:ln>
                          <a:solidFill>
                            <a:schemeClr val="tx1"/>
                          </a:solidFill>
                          <a:effectLst/>
                          <a:latin typeface="Trebuchet MS" pitchFamily="-109" charset="0"/>
                        </a:rPr>
                      </a:br>
                      <a:r>
                        <a:rPr kumimoji="0" lang="en-US" sz="1200" b="0" i="0" u="none" strike="noStrike" cap="none" normalizeH="0" baseline="0" dirty="0">
                          <a:ln>
                            <a:noFill/>
                          </a:ln>
                          <a:solidFill>
                            <a:schemeClr val="tx1"/>
                          </a:solidFill>
                          <a:effectLst/>
                          <a:latin typeface="Trebuchet MS" pitchFamily="-109" charset="0"/>
                        </a:rPr>
                        <a:t>Segment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Trebuchet MS" pitchFamily="-109" charset="0"/>
                        </a:rPr>
                        <a:t>Product group</a:t>
                      </a:r>
                      <a:br>
                        <a:rPr kumimoji="0" lang="en-US" sz="1200" b="0" i="0" u="none" strike="noStrike" cap="none" normalizeH="0" baseline="0" dirty="0">
                          <a:ln>
                            <a:noFill/>
                          </a:ln>
                          <a:solidFill>
                            <a:schemeClr val="tx1"/>
                          </a:solidFill>
                          <a:effectLst/>
                          <a:latin typeface="Trebuchet MS" pitchFamily="-109" charset="0"/>
                        </a:rPr>
                      </a:br>
                      <a:r>
                        <a:rPr kumimoji="0" lang="en-US" sz="1200" b="0" i="0" u="none" strike="noStrike" cap="none" normalizeH="0" baseline="0" dirty="0">
                          <a:ln>
                            <a:noFill/>
                          </a:ln>
                          <a:solidFill>
                            <a:schemeClr val="tx1"/>
                          </a:solidFill>
                          <a:effectLst/>
                          <a:latin typeface="Trebuchet MS" pitchFamily="-109" charset="0"/>
                        </a:rPr>
                        <a:t>Variable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1"/>
                  </a:ext>
                </a:extLst>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cap="flat">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cap="flat">
                      <a:noFill/>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Trebuchet MS" pitchFamily="-109" charset="0"/>
                        </a:rPr>
                        <a:t>March</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Business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Desks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Chairs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extLst>
                  <a:ext uri="{0D108BD9-81ED-4DB2-BD59-A6C34878D82A}">
                    <a16:rowId xmlns:a16="http://schemas.microsoft.com/office/drawing/2014/main" val="10003"/>
                  </a:ext>
                </a:extLst>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Units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Revenue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Units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Revenue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extLst>
                  <a:ext uri="{0D108BD9-81ED-4DB2-BD59-A6C34878D82A}">
                    <a16:rowId xmlns:a16="http://schemas.microsoft.com/office/drawing/2014/main" val="10004"/>
                  </a:ext>
                </a:extLst>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Trebuchet MS" pitchFamily="-109" charset="0"/>
                        </a:rPr>
                        <a:t>Carolina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Trebuchet MS" pitchFamily="-109" charset="0"/>
                        </a:rPr>
                        <a:t>Atlanta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extLst>
                  <a:ext uri="{0D108BD9-81ED-4DB2-BD59-A6C34878D82A}">
                    <a16:rowId xmlns:a16="http://schemas.microsoft.com/office/drawing/2014/main" val="10005"/>
                  </a:ext>
                </a:extLst>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Boston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extLst>
                  <a:ext uri="{0D108BD9-81ED-4DB2-BD59-A6C34878D82A}">
                    <a16:rowId xmlns:a16="http://schemas.microsoft.com/office/drawing/2014/main" val="10006"/>
                  </a:ext>
                </a:extLst>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Rows</a:t>
                      </a:r>
                    </a:p>
                  </a:txBody>
                  <a:tcPr horzOverflow="overflow">
                    <a:lnL cap="flat">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Mt. Airy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Atlanta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extLst>
                  <a:ext uri="{0D108BD9-81ED-4DB2-BD59-A6C34878D82A}">
                    <a16:rowId xmlns:a16="http://schemas.microsoft.com/office/drawing/2014/main" val="10007"/>
                  </a:ext>
                </a:extLst>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Brand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chemeClr val="accent4"/>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Boston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extLst>
                  <a:ext uri="{0D108BD9-81ED-4DB2-BD59-A6C34878D82A}">
                    <a16:rowId xmlns:a16="http://schemas.microsoft.com/office/drawing/2014/main" val="10008"/>
                  </a:ext>
                </a:extLst>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Trebuchet MS" pitchFamily="-109" charset="0"/>
                        </a:rPr>
                        <a:t>Store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rebuchet MS" pitchFamily="-109" charset="0"/>
                        </a:rPr>
                        <a:t>Totals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4" name="Rectangle 6"/>
          <p:cNvSpPr>
            <a:spLocks noGrp="1" noChangeArrowheads="1"/>
          </p:cNvSpPr>
          <p:nvPr>
            <p:ph type="title"/>
          </p:nvPr>
        </p:nvSpPr>
        <p:spPr/>
        <p:txBody>
          <a:bodyPr/>
          <a:lstStyle/>
          <a:p>
            <a:r>
              <a:rPr lang="en-US" dirty="0"/>
              <a:t>The link between RDBMS and MDDB</a:t>
            </a:r>
          </a:p>
        </p:txBody>
      </p:sp>
      <p:pic>
        <p:nvPicPr>
          <p:cNvPr id="4" name="Picture 3" descr="15-RDBMS-MDDB.png"/>
          <p:cNvPicPr>
            <a:picLocks noChangeAspect="1"/>
          </p:cNvPicPr>
          <p:nvPr/>
        </p:nvPicPr>
        <p:blipFill>
          <a:blip r:embed="rId2"/>
          <a:stretch>
            <a:fillRect/>
          </a:stretch>
        </p:blipFill>
        <p:spPr>
          <a:xfrm>
            <a:off x="619232" y="2819400"/>
            <a:ext cx="7815080" cy="1400570"/>
          </a:xfrm>
          <a:prstGeom prst="rect">
            <a:avLst/>
          </a:prstGeom>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MDDB design</a:t>
            </a:r>
          </a:p>
        </p:txBody>
      </p:sp>
      <p:sp>
        <p:nvSpPr>
          <p:cNvPr id="44035" name="Rectangle 3"/>
          <p:cNvSpPr>
            <a:spLocks noGrp="1" noChangeArrowheads="1"/>
          </p:cNvSpPr>
          <p:nvPr>
            <p:ph idx="1"/>
          </p:nvPr>
        </p:nvSpPr>
        <p:spPr/>
        <p:txBody>
          <a:bodyPr/>
          <a:lstStyle/>
          <a:p>
            <a:r>
              <a:rPr lang="en-US" dirty="0"/>
              <a:t>Key concepts</a:t>
            </a:r>
          </a:p>
          <a:p>
            <a:pPr lvl="1"/>
            <a:r>
              <a:rPr lang="en-US" dirty="0"/>
              <a:t>Variable dimensions</a:t>
            </a:r>
          </a:p>
          <a:p>
            <a:pPr lvl="2"/>
            <a:r>
              <a:rPr lang="en-US" dirty="0"/>
              <a:t>What is tracked</a:t>
            </a:r>
          </a:p>
          <a:p>
            <a:pPr lvl="3"/>
            <a:r>
              <a:rPr lang="en-US" dirty="0"/>
              <a:t>Sales</a:t>
            </a:r>
          </a:p>
          <a:p>
            <a:pPr lvl="1"/>
            <a:r>
              <a:rPr lang="en-US" dirty="0"/>
              <a:t>Identifier dimensions</a:t>
            </a:r>
          </a:p>
          <a:p>
            <a:pPr lvl="2"/>
            <a:r>
              <a:rPr lang="en-US" dirty="0"/>
              <a:t>Tagging what is tracked</a:t>
            </a:r>
          </a:p>
          <a:p>
            <a:pPr lvl="3"/>
            <a:r>
              <a:rPr lang="en-US" dirty="0"/>
              <a:t>Time, product, and store of sale</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p:spPr>
        <p:txBody>
          <a:bodyPr lIns="90487" tIns="44450" rIns="90487" bIns="44450" anchor="ctr"/>
          <a:lstStyle/>
          <a:p>
            <a:r>
              <a:rPr lang="en-US"/>
              <a:t>Prompts for identifying dimensions</a:t>
            </a:r>
          </a:p>
        </p:txBody>
      </p:sp>
      <p:graphicFrame>
        <p:nvGraphicFramePr>
          <p:cNvPr id="45117" name="Group 61"/>
          <p:cNvGraphicFramePr>
            <a:graphicFrameLocks noGrp="1"/>
          </p:cNvGraphicFramePr>
          <p:nvPr>
            <p:extLst>
              <p:ext uri="{D42A27DB-BD31-4B8C-83A1-F6EECF244321}">
                <p14:modId xmlns:p14="http://schemas.microsoft.com/office/powerpoint/2010/main" val="114678383"/>
              </p:ext>
            </p:extLst>
          </p:nvPr>
        </p:nvGraphicFramePr>
        <p:xfrm>
          <a:off x="762000" y="2133600"/>
          <a:ext cx="6019800" cy="4145280"/>
        </p:xfrm>
        <a:graphic>
          <a:graphicData uri="http://schemas.openxmlformats.org/drawingml/2006/table">
            <a:tbl>
              <a:tblPr firstRow="1">
                <a:tableStyleId>{775DCB02-9BB8-47FD-8907-85C794F793BA}</a:tableStyleId>
              </a:tblPr>
              <a:tblGrid>
                <a:gridCol w="1982868">
                  <a:extLst>
                    <a:ext uri="{9D8B030D-6E8A-4147-A177-3AD203B41FA5}">
                      <a16:colId xmlns:a16="http://schemas.microsoft.com/office/drawing/2014/main" val="20000"/>
                    </a:ext>
                  </a:extLst>
                </a:gridCol>
                <a:gridCol w="4036932">
                  <a:extLst>
                    <a:ext uri="{9D8B030D-6E8A-4147-A177-3AD203B41FA5}">
                      <a16:colId xmlns:a16="http://schemas.microsoft.com/office/drawing/2014/main" val="20001"/>
                    </a:ext>
                  </a:extLst>
                </a:gridCol>
              </a:tblGrid>
              <a:tr h="3048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1" u="none" strike="noStrike" cap="none" normalizeH="0" baseline="0" dirty="0">
                          <a:ln>
                            <a:noFill/>
                          </a:ln>
                          <a:solidFill>
                            <a:srgbClr val="000000"/>
                          </a:solidFill>
                          <a:effectLst/>
                        </a:rPr>
                        <a:t>Prompt</a:t>
                      </a:r>
                      <a:endParaRPr kumimoji="0" lang="en-US" sz="2800" b="0" i="0" u="none" strike="noStrike" cap="none" normalizeH="0" baseline="0" dirty="0">
                        <a:ln>
                          <a:noFill/>
                        </a:ln>
                        <a:solidFill>
                          <a:schemeClr val="tx1"/>
                        </a:solidFill>
                        <a:effectLst/>
                        <a:latin typeface="Georgia"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1" u="none" strike="noStrike" cap="none" normalizeH="0" baseline="0" dirty="0">
                          <a:ln>
                            <a:noFill/>
                          </a:ln>
                          <a:solidFill>
                            <a:srgbClr val="000000"/>
                          </a:solidFill>
                          <a:effectLst/>
                        </a:rPr>
                        <a:t>Example</a:t>
                      </a:r>
                      <a:endParaRPr kumimoji="0" lang="en-US" sz="2800" b="0" i="0" u="none" strike="noStrike" cap="none" normalizeH="0" baseline="0" dirty="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0"/>
                  </a:ext>
                </a:extLst>
              </a:tr>
              <a:tr h="3048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When?</a:t>
                      </a:r>
                      <a:endParaRPr kumimoji="0" lang="en-US" sz="28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dirty="0">
                          <a:ln>
                            <a:noFill/>
                          </a:ln>
                          <a:solidFill>
                            <a:srgbClr val="000000"/>
                          </a:solidFill>
                          <a:effectLst/>
                        </a:rPr>
                        <a:t>June 5, 2013, 10:27am</a:t>
                      </a:r>
                      <a:endParaRPr kumimoji="0" lang="en-US" sz="2800" b="0" i="0" u="none" strike="noStrike" cap="none" normalizeH="0" baseline="0" dirty="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1"/>
                  </a:ext>
                </a:extLst>
              </a:tr>
              <a:tr h="3048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Where?</a:t>
                      </a:r>
                      <a:endParaRPr kumimoji="0" lang="en-US" sz="28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Paris</a:t>
                      </a:r>
                      <a:endParaRPr kumimoji="0" lang="en-US" sz="28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2"/>
                  </a:ext>
                </a:extLst>
              </a:tr>
              <a:tr h="3048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What?</a:t>
                      </a:r>
                      <a:endParaRPr kumimoji="0" lang="en-US" sz="28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Tent</a:t>
                      </a:r>
                      <a:endParaRPr kumimoji="0" lang="en-US" sz="28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3"/>
                  </a:ext>
                </a:extLst>
              </a:tr>
              <a:tr h="3048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How?</a:t>
                      </a:r>
                      <a:endParaRPr kumimoji="0" lang="en-US" sz="28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Catalog</a:t>
                      </a:r>
                      <a:endParaRPr kumimoji="0" lang="en-US" sz="28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4"/>
                  </a:ext>
                </a:extLst>
              </a:tr>
              <a:tr h="3048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dirty="0">
                          <a:ln>
                            <a:noFill/>
                          </a:ln>
                          <a:solidFill>
                            <a:schemeClr val="tx1"/>
                          </a:solidFill>
                          <a:effectLst/>
                        </a:rPr>
                        <a:t>Who?</a:t>
                      </a:r>
                      <a:endParaRPr kumimoji="0" lang="en-US" sz="28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dirty="0">
                          <a:ln>
                            <a:noFill/>
                          </a:ln>
                          <a:solidFill>
                            <a:schemeClr val="tx1"/>
                          </a:solidFill>
                          <a:effectLst/>
                        </a:rPr>
                        <a:t>Young adult woman</a:t>
                      </a:r>
                      <a:endParaRPr kumimoji="0" lang="en-US" sz="28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5"/>
                  </a:ext>
                </a:extLst>
              </a:tr>
              <a:tr h="3048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dirty="0">
                          <a:ln>
                            <a:noFill/>
                          </a:ln>
                          <a:solidFill>
                            <a:schemeClr val="tx1"/>
                          </a:solidFill>
                          <a:effectLst/>
                        </a:rPr>
                        <a:t>Why?</a:t>
                      </a:r>
                      <a:endParaRPr kumimoji="0" lang="en-US" sz="28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dirty="0">
                          <a:ln>
                            <a:noFill/>
                          </a:ln>
                          <a:solidFill>
                            <a:schemeClr val="tx1"/>
                          </a:solidFill>
                          <a:effectLst/>
                        </a:rPr>
                        <a:t>Camping trip to Bolivia</a:t>
                      </a:r>
                      <a:endParaRPr kumimoji="0" lang="en-US" sz="28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6"/>
                  </a:ext>
                </a:extLst>
              </a:tr>
              <a:tr h="3048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a:ln>
                            <a:noFill/>
                          </a:ln>
                          <a:solidFill>
                            <a:srgbClr val="000000"/>
                          </a:solidFill>
                          <a:effectLst/>
                        </a:rPr>
                        <a:t>Outcome?</a:t>
                      </a:r>
                      <a:endParaRPr kumimoji="0" lang="en-US" sz="28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u="none" strike="noStrike" cap="none" normalizeH="0" baseline="0" dirty="0">
                          <a:ln>
                            <a:noFill/>
                          </a:ln>
                          <a:solidFill>
                            <a:srgbClr val="000000"/>
                          </a:solidFill>
                          <a:effectLst/>
                        </a:rPr>
                        <a:t>Revenue of €624.00 </a:t>
                      </a:r>
                      <a:endParaRPr kumimoji="0" lang="en-US" sz="2800" b="0" i="0" u="none" strike="noStrike" cap="none" normalizeH="0" baseline="0" dirty="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7"/>
                  </a:ext>
                </a:extLst>
              </a:tr>
            </a:tbl>
          </a:graphicData>
        </a:graphic>
      </p:graphicFrame>
      <p:sp>
        <p:nvSpPr>
          <p:cNvPr id="2" name="Rectangular Callout 1"/>
          <p:cNvSpPr/>
          <p:nvPr/>
        </p:nvSpPr>
        <p:spPr bwMode="auto">
          <a:xfrm>
            <a:off x="7162800" y="2438400"/>
            <a:ext cx="1752600" cy="457200"/>
          </a:xfrm>
          <a:prstGeom prst="wedgeRectCallout">
            <a:avLst>
              <a:gd name="adj1" fmla="val -49902"/>
              <a:gd name="adj2" fmla="val 227523"/>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pitchFamily="-109" charset="0"/>
                <a:ea typeface="Osaka" pitchFamily="-109" charset="-128"/>
                <a:cs typeface="Osaka" pitchFamily="-109" charset="-128"/>
              </a:rPr>
              <a:t>Transaction</a:t>
            </a:r>
            <a:r>
              <a:rPr lang="en-US" sz="1800" dirty="0"/>
              <a:t> </a:t>
            </a:r>
            <a:r>
              <a:rPr kumimoji="0" lang="en-US" sz="1800" b="0" i="0" u="none" strike="noStrike" cap="none" normalizeH="0" dirty="0">
                <a:ln>
                  <a:noFill/>
                </a:ln>
                <a:solidFill>
                  <a:schemeClr val="tx1"/>
                </a:solidFill>
                <a:effectLst/>
                <a:latin typeface="Times" pitchFamily="-109" charset="0"/>
                <a:ea typeface="Osaka" pitchFamily="-109" charset="-128"/>
                <a:cs typeface="Osaka" pitchFamily="-109" charset="-128"/>
              </a:rPr>
              <a:t>data</a:t>
            </a:r>
            <a:endParaRPr kumimoji="0" lang="en-US" sz="1800" b="0" i="0" u="none" strike="noStrike" cap="none" normalizeH="0" baseline="0" dirty="0">
              <a:ln>
                <a:noFill/>
              </a:ln>
              <a:solidFill>
                <a:schemeClr val="tx1"/>
              </a:solidFill>
              <a:effectLst/>
              <a:latin typeface="Times" pitchFamily="-109" charset="0"/>
              <a:ea typeface="Osaka" pitchFamily="-109" charset="-128"/>
              <a:cs typeface="Osaka" pitchFamily="-109" charset="-128"/>
            </a:endParaRPr>
          </a:p>
        </p:txBody>
      </p:sp>
      <p:grpSp>
        <p:nvGrpSpPr>
          <p:cNvPr id="12" name="Group 11"/>
          <p:cNvGrpSpPr/>
          <p:nvPr/>
        </p:nvGrpSpPr>
        <p:grpSpPr>
          <a:xfrm>
            <a:off x="6858000" y="2895600"/>
            <a:ext cx="228600" cy="1600200"/>
            <a:chOff x="6934200" y="2895600"/>
            <a:chExt cx="228600" cy="1600200"/>
          </a:xfrm>
        </p:grpSpPr>
        <p:cxnSp>
          <p:nvCxnSpPr>
            <p:cNvPr id="7" name="Straight Connector 6"/>
            <p:cNvCxnSpPr/>
            <p:nvPr/>
          </p:nvCxnSpPr>
          <p:spPr bwMode="auto">
            <a:xfrm>
              <a:off x="6934200" y="289560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6934200" y="449580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162800" y="2895600"/>
              <a:ext cx="0" cy="16002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4" name="Rectangular Callout 13"/>
          <p:cNvSpPr/>
          <p:nvPr/>
        </p:nvSpPr>
        <p:spPr bwMode="auto">
          <a:xfrm>
            <a:off x="7315200" y="6096000"/>
            <a:ext cx="1701800" cy="457200"/>
          </a:xfrm>
          <a:prstGeom prst="wedgeRectCallout">
            <a:avLst>
              <a:gd name="adj1" fmla="val -74583"/>
              <a:gd name="adj2" fmla="val -61365"/>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pitchFamily="-109" charset="0"/>
                <a:ea typeface="Osaka" pitchFamily="-109" charset="-128"/>
                <a:cs typeface="Osaka" pitchFamily="-109" charset="-128"/>
              </a:rPr>
              <a:t>Transaction</a:t>
            </a:r>
            <a:r>
              <a:rPr lang="en-US" sz="1800" dirty="0"/>
              <a:t> </a:t>
            </a:r>
            <a:r>
              <a:rPr kumimoji="0" lang="en-US" sz="1800" b="0" i="0" u="none" strike="noStrike" cap="none" normalizeH="0" dirty="0">
                <a:ln>
                  <a:noFill/>
                </a:ln>
                <a:solidFill>
                  <a:schemeClr val="tx1"/>
                </a:solidFill>
                <a:effectLst/>
                <a:latin typeface="Times" pitchFamily="-109" charset="0"/>
                <a:ea typeface="Osaka" pitchFamily="-109" charset="-128"/>
                <a:cs typeface="Osaka" pitchFamily="-109" charset="-128"/>
              </a:rPr>
              <a:t>data</a:t>
            </a:r>
            <a:endParaRPr kumimoji="0" lang="en-US" sz="1800" b="0" i="0" u="none" strike="noStrike" cap="none" normalizeH="0" baseline="0" dirty="0">
              <a:ln>
                <a:noFill/>
              </a:ln>
              <a:solidFill>
                <a:schemeClr val="tx1"/>
              </a:solidFill>
              <a:effectLst/>
              <a:latin typeface="Times" pitchFamily="-109" charset="0"/>
              <a:ea typeface="Osaka" pitchFamily="-109" charset="-128"/>
              <a:cs typeface="Osaka" pitchFamily="-109" charset="-128"/>
            </a:endParaRPr>
          </a:p>
        </p:txBody>
      </p:sp>
      <p:sp>
        <p:nvSpPr>
          <p:cNvPr id="15" name="Rectangular Callout 14"/>
          <p:cNvSpPr/>
          <p:nvPr/>
        </p:nvSpPr>
        <p:spPr bwMode="auto">
          <a:xfrm>
            <a:off x="7239000" y="4572000"/>
            <a:ext cx="1828800" cy="609600"/>
          </a:xfrm>
          <a:prstGeom prst="wedgeRectCallout">
            <a:avLst>
              <a:gd name="adj1" fmla="val -71007"/>
              <a:gd name="adj2" fmla="val 20301"/>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pitchFamily="-109" charset="0"/>
                <a:ea typeface="Osaka" pitchFamily="-109" charset="-128"/>
                <a:cs typeface="Osaka" pitchFamily="-109" charset="-128"/>
              </a:rPr>
              <a:t>Face recognition or credit card</a:t>
            </a:r>
            <a:r>
              <a:rPr kumimoji="0" lang="en-US" sz="1800" b="0" i="0" u="none" strike="noStrike" cap="none" normalizeH="0" dirty="0">
                <a:ln>
                  <a:noFill/>
                </a:ln>
                <a:solidFill>
                  <a:schemeClr val="tx1"/>
                </a:solidFill>
                <a:effectLst/>
                <a:latin typeface="Times" pitchFamily="-109" charset="0"/>
                <a:ea typeface="Osaka" pitchFamily="-109" charset="-128"/>
                <a:cs typeface="Osaka" pitchFamily="-109" charset="-128"/>
              </a:rPr>
              <a:t> co.</a:t>
            </a:r>
            <a:endParaRPr kumimoji="0" lang="en-US" sz="1800" b="0" i="0" u="none" strike="noStrike" cap="none" normalizeH="0" baseline="0" dirty="0">
              <a:ln>
                <a:noFill/>
              </a:ln>
              <a:solidFill>
                <a:schemeClr val="tx1"/>
              </a:solidFill>
              <a:effectLst/>
              <a:latin typeface="Times" pitchFamily="-109" charset="0"/>
              <a:ea typeface="Osaka" pitchFamily="-109" charset="-128"/>
              <a:cs typeface="Osaka" pitchFamily="-109" charset="-128"/>
            </a:endParaRPr>
          </a:p>
        </p:txBody>
      </p:sp>
      <p:sp>
        <p:nvSpPr>
          <p:cNvPr id="16" name="Rectangular Callout 15"/>
          <p:cNvSpPr/>
          <p:nvPr/>
        </p:nvSpPr>
        <p:spPr bwMode="auto">
          <a:xfrm>
            <a:off x="7239000" y="5334000"/>
            <a:ext cx="1828800" cy="381000"/>
          </a:xfrm>
          <a:prstGeom prst="wedgeRectCallout">
            <a:avLst>
              <a:gd name="adj1" fmla="val -71007"/>
              <a:gd name="adj2" fmla="val 20301"/>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pitchFamily="-109" charset="0"/>
                <a:ea typeface="Osaka" pitchFamily="-109" charset="-128"/>
                <a:cs typeface="Osaka" pitchFamily="-109" charset="-128"/>
              </a:rPr>
              <a:t>Social</a:t>
            </a:r>
            <a:r>
              <a:rPr kumimoji="0" lang="en-US" sz="1800" b="0" i="0" u="none" strike="noStrike" cap="none" normalizeH="0" dirty="0">
                <a:ln>
                  <a:noFill/>
                </a:ln>
                <a:solidFill>
                  <a:schemeClr val="tx1"/>
                </a:solidFill>
                <a:effectLst/>
                <a:latin typeface="Times" pitchFamily="-109" charset="0"/>
                <a:ea typeface="Osaka" pitchFamily="-109" charset="-128"/>
                <a:cs typeface="Osaka" pitchFamily="-109" charset="-128"/>
              </a:rPr>
              <a:t> media</a:t>
            </a:r>
            <a:endParaRPr kumimoji="0" lang="en-US" sz="1800" b="0" i="0" u="none" strike="noStrike" cap="none" normalizeH="0" baseline="0" dirty="0">
              <a:ln>
                <a:noFill/>
              </a:ln>
              <a:solidFill>
                <a:schemeClr val="tx1"/>
              </a:solidFill>
              <a:effectLst/>
              <a:latin typeface="Times" pitchFamily="-109" charset="0"/>
              <a:ea typeface="Osaka" pitchFamily="-109" charset="-128"/>
              <a:cs typeface="Osaka" pitchFamily="-109" charset="-128"/>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p:spPr>
        <p:txBody>
          <a:bodyPr lIns="90487" tIns="44450" rIns="90487" bIns="44450" anchor="ctr"/>
          <a:lstStyle/>
          <a:p>
            <a:r>
              <a:rPr lang="en-US"/>
              <a:t>Variables and identifiers</a:t>
            </a:r>
          </a:p>
        </p:txBody>
      </p:sp>
      <p:graphicFrame>
        <p:nvGraphicFramePr>
          <p:cNvPr id="46214" name="Group 134"/>
          <p:cNvGraphicFramePr>
            <a:graphicFrameLocks noGrp="1"/>
          </p:cNvGraphicFramePr>
          <p:nvPr>
            <p:extLst>
              <p:ext uri="{D42A27DB-BD31-4B8C-83A1-F6EECF244321}">
                <p14:modId xmlns:p14="http://schemas.microsoft.com/office/powerpoint/2010/main" val="4290721295"/>
              </p:ext>
            </p:extLst>
          </p:nvPr>
        </p:nvGraphicFramePr>
        <p:xfrm>
          <a:off x="838200" y="2623661"/>
          <a:ext cx="2514600" cy="2166938"/>
        </p:xfrm>
        <a:graphic>
          <a:graphicData uri="http://schemas.openxmlformats.org/drawingml/2006/table">
            <a:tbl>
              <a:tblPr firstRow="1">
                <a:tableStyleId>{775DCB02-9BB8-47FD-8907-85C794F793BA}</a:tableStyleId>
              </a:tblPr>
              <a:tblGrid>
                <a:gridCol w="12192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601663">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dirty="0">
                          <a:ln>
                            <a:noFill/>
                          </a:ln>
                          <a:solidFill>
                            <a:schemeClr val="tx1"/>
                          </a:solidFill>
                          <a:effectLst/>
                        </a:rPr>
                        <a:t>Identifier time (hour)</a:t>
                      </a:r>
                      <a:endParaRPr kumimoji="0" lang="en-US" sz="14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Variable</a:t>
                      </a:r>
                    </a:p>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sales (dollars)</a:t>
                      </a:r>
                      <a:endParaRPr kumimoji="0" lang="en-US" sz="1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346075">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10:00</a:t>
                      </a:r>
                      <a:endParaRPr kumimoji="0" lang="en-US" sz="1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523</a:t>
                      </a:r>
                      <a:endParaRPr kumimoji="0" lang="en-US" sz="1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263525">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11:00</a:t>
                      </a:r>
                      <a:endParaRPr kumimoji="0" lang="en-US" sz="1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789</a:t>
                      </a:r>
                      <a:endParaRPr kumimoji="0" lang="en-US" sz="1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304800">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12:00</a:t>
                      </a:r>
                      <a:endParaRPr kumimoji="0" lang="en-US" sz="1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1,256</a:t>
                      </a:r>
                      <a:endParaRPr kumimoji="0" lang="en-US" sz="1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r h="261938">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13:00</a:t>
                      </a:r>
                      <a:endParaRPr kumimoji="0" lang="en-US" sz="1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4,128</a:t>
                      </a:r>
                      <a:endParaRPr kumimoji="0" lang="en-US" sz="1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4"/>
                  </a:ext>
                </a:extLst>
              </a:tr>
              <a:tr h="301625">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14:00</a:t>
                      </a:r>
                      <a:endParaRPr kumimoji="0" lang="en-US" sz="1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dirty="0">
                          <a:ln>
                            <a:noFill/>
                          </a:ln>
                          <a:solidFill>
                            <a:schemeClr val="tx1"/>
                          </a:solidFill>
                          <a:effectLst/>
                        </a:rPr>
                        <a:t>2,634</a:t>
                      </a:r>
                      <a:endParaRPr kumimoji="0" lang="en-US" sz="14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5"/>
                  </a:ext>
                </a:extLst>
              </a:tr>
            </a:tbl>
          </a:graphicData>
        </a:graphic>
      </p:graphicFrame>
      <p:graphicFrame>
        <p:nvGraphicFramePr>
          <p:cNvPr id="46215" name="Group 135"/>
          <p:cNvGraphicFramePr>
            <a:graphicFrameLocks noGrp="1"/>
          </p:cNvGraphicFramePr>
          <p:nvPr>
            <p:extLst>
              <p:ext uri="{D42A27DB-BD31-4B8C-83A1-F6EECF244321}">
                <p14:modId xmlns:p14="http://schemas.microsoft.com/office/powerpoint/2010/main" val="33482931"/>
              </p:ext>
            </p:extLst>
          </p:nvPr>
        </p:nvGraphicFramePr>
        <p:xfrm>
          <a:off x="4572000" y="2651735"/>
          <a:ext cx="2743200" cy="1775460"/>
        </p:xfrm>
        <a:graphic>
          <a:graphicData uri="http://schemas.openxmlformats.org/drawingml/2006/table">
            <a:tbl>
              <a:tblPr firstRow="1">
                <a:tableStyleId>{775DCB02-9BB8-47FD-8907-85C794F793BA}</a:tableStyleId>
              </a:tblPr>
              <a:tblGrid>
                <a:gridCol w="971550">
                  <a:extLst>
                    <a:ext uri="{9D8B030D-6E8A-4147-A177-3AD203B41FA5}">
                      <a16:colId xmlns:a16="http://schemas.microsoft.com/office/drawing/2014/main" val="20000"/>
                    </a:ext>
                  </a:extLst>
                </a:gridCol>
                <a:gridCol w="177165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Identifier</a:t>
                      </a:r>
                    </a:p>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hit</a:t>
                      </a:r>
                      <a:endParaRPr kumimoji="0" lang="en-US" sz="1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Variable</a:t>
                      </a:r>
                    </a:p>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time (hh:mm:ss)</a:t>
                      </a:r>
                      <a:endParaRPr kumimoji="0" lang="en-US" sz="1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304800">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1</a:t>
                      </a:r>
                      <a:endParaRPr kumimoji="0" lang="en-US" sz="1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9:34:45</a:t>
                      </a:r>
                      <a:endParaRPr kumimoji="0" lang="en-US" sz="1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304800">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dirty="0">
                          <a:ln>
                            <a:noFill/>
                          </a:ln>
                          <a:solidFill>
                            <a:schemeClr val="tx1"/>
                          </a:solidFill>
                          <a:effectLst/>
                        </a:rPr>
                        <a:t>2</a:t>
                      </a:r>
                      <a:endParaRPr kumimoji="0" lang="en-US" sz="14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9:34:57</a:t>
                      </a:r>
                      <a:endParaRPr kumimoji="0" lang="en-US" sz="1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304800">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3</a:t>
                      </a:r>
                      <a:endParaRPr kumimoji="0" lang="en-US" sz="1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9:36:12</a:t>
                      </a:r>
                      <a:endParaRPr kumimoji="0" lang="en-US" sz="14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r h="304800">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a:ln>
                            <a:noFill/>
                          </a:ln>
                          <a:solidFill>
                            <a:schemeClr val="tx1"/>
                          </a:solidFill>
                          <a:effectLst/>
                        </a:rPr>
                        <a:t>4</a:t>
                      </a:r>
                      <a:endParaRPr kumimoji="0" lang="en-US" sz="14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0" lang="en-US" sz="1400" b="0" u="none" strike="noStrike" cap="none" normalizeH="0" baseline="0" dirty="0">
                          <a:ln>
                            <a:noFill/>
                          </a:ln>
                          <a:solidFill>
                            <a:schemeClr val="tx1"/>
                          </a:solidFill>
                          <a:effectLst/>
                        </a:rPr>
                        <a:t>9:41:56</a:t>
                      </a:r>
                      <a:endParaRPr kumimoji="0" lang="en-US" sz="14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Exercise</a:t>
            </a:r>
            <a:endParaRPr lang="en-US" dirty="0"/>
          </a:p>
        </p:txBody>
      </p:sp>
      <p:sp>
        <p:nvSpPr>
          <p:cNvPr id="5" name="Content Placeholder 4"/>
          <p:cNvSpPr>
            <a:spLocks noGrp="1"/>
          </p:cNvSpPr>
          <p:nvPr>
            <p:ph idx="1"/>
          </p:nvPr>
        </p:nvSpPr>
        <p:spPr/>
        <p:txBody>
          <a:bodyPr/>
          <a:lstStyle/>
          <a:p>
            <a:r>
              <a:rPr lang="en-US" dirty="0"/>
              <a:t>An international hotel chain has asked you to design a multidimensional database for its marketing department. </a:t>
            </a:r>
          </a:p>
          <a:p>
            <a:r>
              <a:rPr lang="en-US" dirty="0"/>
              <a:t>What identifier and variable dimensions would you select? </a:t>
            </a:r>
          </a:p>
        </p:txBody>
      </p:sp>
    </p:spTree>
    <p:extLst>
      <p:ext uri="{BB962C8B-B14F-4D97-AF65-F5344CB8AC3E}">
        <p14:creationId xmlns:p14="http://schemas.microsoft.com/office/powerpoint/2010/main" val="3838814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p:spPr>
        <p:txBody>
          <a:bodyPr lIns="90487" tIns="44450" rIns="90487" bIns="44450" anchor="ctr"/>
          <a:lstStyle/>
          <a:p>
            <a:r>
              <a:rPr lang="en-US"/>
              <a:t>Analysis and variable type</a:t>
            </a:r>
          </a:p>
        </p:txBody>
      </p:sp>
      <p:graphicFrame>
        <p:nvGraphicFramePr>
          <p:cNvPr id="47209" name="Group 105"/>
          <p:cNvGraphicFramePr>
            <a:graphicFrameLocks noGrp="1"/>
          </p:cNvGraphicFramePr>
          <p:nvPr>
            <p:extLst>
              <p:ext uri="{D42A27DB-BD31-4B8C-83A1-F6EECF244321}">
                <p14:modId xmlns:p14="http://schemas.microsoft.com/office/powerpoint/2010/main" val="4222656405"/>
              </p:ext>
            </p:extLst>
          </p:nvPr>
        </p:nvGraphicFramePr>
        <p:xfrm>
          <a:off x="838200" y="2514600"/>
          <a:ext cx="8077200" cy="2944368"/>
        </p:xfrm>
        <a:graphic>
          <a:graphicData uri="http://schemas.openxmlformats.org/drawingml/2006/table">
            <a:tbl>
              <a:tblPr/>
              <a:tblGrid>
                <a:gridCol w="12954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2552700">
                  <a:extLst>
                    <a:ext uri="{9D8B030D-6E8A-4147-A177-3AD203B41FA5}">
                      <a16:colId xmlns:a16="http://schemas.microsoft.com/office/drawing/2014/main" val="20002"/>
                    </a:ext>
                  </a:extLst>
                </a:gridCol>
                <a:gridCol w="2857500">
                  <a:extLst>
                    <a:ext uri="{9D8B030D-6E8A-4147-A177-3AD203B41FA5}">
                      <a16:colId xmlns:a16="http://schemas.microsoft.com/office/drawing/2014/main" val="20003"/>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rebuchet MS" pitchFamily="-109"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cap="fla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rebuchet MS" pitchFamily="-109" charset="0"/>
                        </a:rPr>
                        <a:t>Identifier dimension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hMerge="1">
                  <a:txBody>
                    <a:bodyPr/>
                    <a:lstStyle/>
                    <a:p>
                      <a:endParaRPr lang="en-US"/>
                    </a:p>
                  </a:txBody>
                  <a:tcPr/>
                </a:tc>
                <a:extLst>
                  <a:ext uri="{0D108BD9-81ED-4DB2-BD59-A6C34878D82A}">
                    <a16:rowId xmlns:a16="http://schemas.microsoft.com/office/drawing/2014/main" val="10000"/>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rebuchet MS" pitchFamily="-109" charset="0"/>
                      </a:endParaRPr>
                    </a:p>
                  </a:txBody>
                  <a:tcPr horzOverflow="overflow">
                    <a:lnL>
                      <a:noFill/>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rebuchet MS" pitchFamily="-109" charset="0"/>
                        </a:rPr>
                        <a:t>Continuous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rebuchet MS" pitchFamily="-109" charset="0"/>
                        </a:rPr>
                        <a:t>Nominal or ordinal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extLst>
                  <a:ext uri="{0D108BD9-81ED-4DB2-BD59-A6C34878D82A}">
                    <a16:rowId xmlns:a16="http://schemas.microsoft.com/office/drawing/2014/main" val="10001"/>
                  </a:ext>
                </a:extLst>
              </a:tr>
              <a:tr h="3048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rebuchet MS" pitchFamily="-109" charset="0"/>
                        </a:rPr>
                        <a:t>Variable dimension</a:t>
                      </a:r>
                      <a:endParaRPr kumimoji="0" lang="en-US" sz="18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rebuchet MS" pitchFamily="-109" charset="0"/>
                        </a:rPr>
                        <a:t>Continuous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rebuchet MS" pitchFamily="-109" charset="0"/>
                        </a:rPr>
                        <a:t>Regression and curve fitting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dirty="0">
                          <a:ln>
                            <a:noFill/>
                          </a:ln>
                          <a:solidFill>
                            <a:schemeClr val="tx1"/>
                          </a:solidFill>
                          <a:effectLst/>
                          <a:latin typeface="Trebuchet MS" pitchFamily="-109" charset="0"/>
                        </a:rPr>
                        <a:t>Sales over time</a:t>
                      </a:r>
                      <a:endParaRPr kumimoji="0" lang="en-US" sz="18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Trebuchet MS" pitchFamily="-109" charset="0"/>
                        </a:rPr>
                        <a:t>Analysis of variance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a:ln>
                            <a:noFill/>
                          </a:ln>
                          <a:solidFill>
                            <a:schemeClr val="tx1"/>
                          </a:solidFill>
                          <a:effectLst/>
                          <a:latin typeface="Trebuchet MS" pitchFamily="-109" charset="0"/>
                        </a:rPr>
                        <a:t>Sales by store</a:t>
                      </a:r>
                      <a:endParaRPr kumimoji="0" lang="en-US" sz="18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04800">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rebuchet MS" pitchFamily="-109" charset="0"/>
                        </a:rPr>
                        <a:t>Nominal or ordinal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Trebuchet MS" pitchFamily="-109" charset="0"/>
                        </a:rPr>
                        <a:t>Logistic regression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a:ln>
                            <a:noFill/>
                          </a:ln>
                          <a:solidFill>
                            <a:schemeClr val="tx1"/>
                          </a:solidFill>
                          <a:effectLst/>
                          <a:latin typeface="Trebuchet MS" pitchFamily="-109" charset="0"/>
                        </a:rPr>
                        <a:t>Customer response (yes or no) to the level of advertising</a:t>
                      </a:r>
                      <a:endParaRPr kumimoji="0" lang="en-US" sz="1800" b="0" i="0" u="none" strike="noStrike" cap="none" normalizeH="0" baseline="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rebuchet MS" pitchFamily="-109" charset="0"/>
                        </a:rPr>
                        <a:t>Contingency table analysis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dirty="0">
                          <a:ln>
                            <a:noFill/>
                          </a:ln>
                          <a:solidFill>
                            <a:schemeClr val="tx1"/>
                          </a:solidFill>
                          <a:effectLst/>
                          <a:latin typeface="Trebuchet MS" pitchFamily="-109" charset="0"/>
                        </a:rPr>
                        <a:t>Number of sales by region</a:t>
                      </a:r>
                      <a:endParaRPr kumimoji="0" lang="en-US" sz="1800" b="0" i="0" u="none" strike="noStrike" cap="none" normalizeH="0" baseline="0" dirty="0">
                        <a:ln>
                          <a:noFill/>
                        </a:ln>
                        <a:solidFill>
                          <a:schemeClr val="tx1"/>
                        </a:solidFill>
                        <a:effectLst/>
                        <a:latin typeface="Trebuchet MS" pitchFamily="-109"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Data mining functions</a:t>
            </a:r>
          </a:p>
        </p:txBody>
      </p:sp>
      <p:sp>
        <p:nvSpPr>
          <p:cNvPr id="49155" name="Rectangle 3"/>
          <p:cNvSpPr>
            <a:spLocks noGrp="1" noChangeArrowheads="1"/>
          </p:cNvSpPr>
          <p:nvPr>
            <p:ph idx="1"/>
          </p:nvPr>
        </p:nvSpPr>
        <p:spPr/>
        <p:txBody>
          <a:bodyPr>
            <a:normAutofit lnSpcReduction="10000"/>
          </a:bodyPr>
          <a:lstStyle/>
          <a:p>
            <a:r>
              <a:rPr lang="en-US" dirty="0"/>
              <a:t>Association</a:t>
            </a:r>
          </a:p>
          <a:p>
            <a:pPr lvl="1"/>
            <a:r>
              <a:rPr lang="en-US" dirty="0"/>
              <a:t>85 percent of customers who buy a certain brand of wine also buy a certain type of pasta</a:t>
            </a:r>
          </a:p>
          <a:p>
            <a:r>
              <a:rPr lang="en-US" dirty="0"/>
              <a:t>Sequential pattern</a:t>
            </a:r>
          </a:p>
          <a:p>
            <a:pPr lvl="1"/>
            <a:r>
              <a:rPr lang="en-US" dirty="0"/>
              <a:t>32 percent of female customers who order a red jacket within six months buy a gray skirt</a:t>
            </a:r>
          </a:p>
          <a:p>
            <a:r>
              <a:rPr lang="en-US" dirty="0"/>
              <a:t>Classifying</a:t>
            </a:r>
          </a:p>
          <a:p>
            <a:pPr lvl="1"/>
            <a:r>
              <a:rPr lang="en-US" dirty="0"/>
              <a:t>Frequent customers as those with incomes about $50,000 and having two or more children</a:t>
            </a:r>
          </a:p>
          <a:p>
            <a:r>
              <a:rPr lang="en-US" dirty="0"/>
              <a:t>Clustering</a:t>
            </a:r>
          </a:p>
          <a:p>
            <a:pPr lvl="1"/>
            <a:r>
              <a:rPr lang="en-US" dirty="0"/>
              <a:t>Market segmentation</a:t>
            </a:r>
          </a:p>
          <a:p>
            <a:r>
              <a:rPr lang="en-US" dirty="0"/>
              <a:t>Predicting</a:t>
            </a:r>
          </a:p>
          <a:p>
            <a:pPr lvl="1"/>
            <a:r>
              <a:rPr lang="en-US" dirty="0"/>
              <a:t>Predict the revenue value of a new customer based on that person’s demographic variables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nchor="ctr"/>
          <a:lstStyle/>
          <a:p>
            <a:r>
              <a:rPr lang="en-US"/>
              <a:t>The information systems cycle</a:t>
            </a:r>
          </a:p>
        </p:txBody>
      </p:sp>
      <p:pic>
        <p:nvPicPr>
          <p:cNvPr id="4" name="Picture 3" descr="01-IS cycle.png"/>
          <p:cNvPicPr>
            <a:picLocks noChangeAspect="1"/>
          </p:cNvPicPr>
          <p:nvPr/>
        </p:nvPicPr>
        <p:blipFill>
          <a:blip r:embed="rId2"/>
          <a:stretch>
            <a:fillRect/>
          </a:stretch>
        </p:blipFill>
        <p:spPr>
          <a:xfrm>
            <a:off x="838200" y="1752600"/>
            <a:ext cx="6574755" cy="4334401"/>
          </a:xfrm>
          <a:prstGeom prst="rect">
            <a:avLst/>
          </a:prstGeom>
        </p:spPr>
      </p:pic>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Data mining technologies</a:t>
            </a:r>
          </a:p>
        </p:txBody>
      </p:sp>
      <p:sp>
        <p:nvSpPr>
          <p:cNvPr id="50179" name="Rectangle 3"/>
          <p:cNvSpPr>
            <a:spLocks noGrp="1" noChangeArrowheads="1"/>
          </p:cNvSpPr>
          <p:nvPr>
            <p:ph idx="1"/>
          </p:nvPr>
        </p:nvSpPr>
        <p:spPr/>
        <p:txBody>
          <a:bodyPr/>
          <a:lstStyle/>
          <a:p>
            <a:r>
              <a:rPr lang="en-US" dirty="0"/>
              <a:t>Association rules</a:t>
            </a:r>
          </a:p>
          <a:p>
            <a:r>
              <a:rPr lang="en-US" dirty="0"/>
              <a:t>Decision trees</a:t>
            </a:r>
          </a:p>
          <a:p>
            <a:r>
              <a:rPr lang="en-US" dirty="0"/>
              <a:t>K-means</a:t>
            </a:r>
          </a:p>
          <a:p>
            <a:r>
              <a:rPr lang="en-US" dirty="0"/>
              <a:t>Machine learning with neural networks</a:t>
            </a:r>
          </a:p>
          <a:p>
            <a:r>
              <a:rPr lang="en-US" dirty="0"/>
              <a:t>Data visualization</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SQL-99 and OLAP</a:t>
            </a:r>
          </a:p>
        </p:txBody>
      </p:sp>
      <p:sp>
        <p:nvSpPr>
          <p:cNvPr id="55299" name="Rectangle 3"/>
          <p:cNvSpPr>
            <a:spLocks noGrp="1" noChangeArrowheads="1"/>
          </p:cNvSpPr>
          <p:nvPr>
            <p:ph idx="1"/>
          </p:nvPr>
        </p:nvSpPr>
        <p:spPr/>
        <p:txBody>
          <a:bodyPr/>
          <a:lstStyle/>
          <a:p>
            <a:r>
              <a:rPr lang="en-US"/>
              <a:t>SQL can be tedious and inefficient</a:t>
            </a:r>
          </a:p>
          <a:p>
            <a:r>
              <a:rPr lang="en-US"/>
              <a:t>The following questions require four queries</a:t>
            </a:r>
          </a:p>
          <a:p>
            <a:pPr lvl="1"/>
            <a:r>
              <a:rPr lang="en-US"/>
              <a:t>Find the total revenue</a:t>
            </a:r>
          </a:p>
          <a:p>
            <a:pPr lvl="1"/>
            <a:r>
              <a:rPr lang="en-US"/>
              <a:t>Report revenue by location</a:t>
            </a:r>
          </a:p>
          <a:p>
            <a:pPr lvl="1"/>
            <a:r>
              <a:rPr lang="en-US"/>
              <a:t>Report revenue by channel </a:t>
            </a:r>
          </a:p>
          <a:p>
            <a:pPr lvl="1"/>
            <a:r>
              <a:rPr lang="en-US"/>
              <a:t>Report revenue by location and channel</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SQL-99 extensions</a:t>
            </a:r>
          </a:p>
        </p:txBody>
      </p:sp>
      <p:sp>
        <p:nvSpPr>
          <p:cNvPr id="56323" name="Rectangle 3"/>
          <p:cNvSpPr>
            <a:spLocks noGrp="1" noChangeArrowheads="1"/>
          </p:cNvSpPr>
          <p:nvPr>
            <p:ph idx="1"/>
          </p:nvPr>
        </p:nvSpPr>
        <p:spPr/>
        <p:txBody>
          <a:bodyPr/>
          <a:lstStyle/>
          <a:p>
            <a:r>
              <a:rPr lang="en-US" dirty="0"/>
              <a:t>GROUP BY extended with</a:t>
            </a:r>
          </a:p>
          <a:p>
            <a:pPr lvl="1"/>
            <a:r>
              <a:rPr lang="en-US" dirty="0"/>
              <a:t>GROUPING SETS</a:t>
            </a:r>
          </a:p>
          <a:p>
            <a:pPr lvl="1"/>
            <a:r>
              <a:rPr lang="en-US" dirty="0"/>
              <a:t>ROLLUP</a:t>
            </a:r>
          </a:p>
          <a:p>
            <a:pPr lvl="1"/>
            <a:r>
              <a:rPr lang="en-US" dirty="0"/>
              <a:t>CUBE	</a:t>
            </a:r>
          </a:p>
        </p:txBody>
      </p:sp>
      <p:sp>
        <p:nvSpPr>
          <p:cNvPr id="56324" name="Comment 4"/>
          <p:cNvSpPr>
            <a:spLocks noChangeArrowheads="1"/>
          </p:cNvSpPr>
          <p:nvPr/>
        </p:nvSpPr>
        <p:spPr bwMode="auto">
          <a:xfrm>
            <a:off x="7010400" y="4800600"/>
            <a:ext cx="1828800" cy="1677353"/>
          </a:xfrm>
          <a:prstGeom prst="foldedCorner">
            <a:avLst>
              <a:gd name="adj" fmla="val 12500"/>
            </a:avLst>
          </a:prstGeom>
          <a:solidFill>
            <a:srgbClr val="FFFF00"/>
          </a:solidFill>
          <a:ln w="12700">
            <a:solidFill>
              <a:schemeClr val="tx1"/>
            </a:solidFill>
            <a:round/>
            <a:headEnd type="none" w="sm" len="sm"/>
            <a:tailEnd type="none" w="sm" len="sm"/>
          </a:ln>
          <a:effectLst>
            <a:outerShdw blurRad="63500" dist="107763" dir="2700000" algn="ctr" rotWithShape="0">
              <a:schemeClr val="bg2">
                <a:alpha val="74998"/>
              </a:schemeClr>
            </a:outerShdw>
          </a:effectLst>
        </p:spPr>
        <p:txBody>
          <a:bodyPr wrap="square">
            <a:prstTxWarp prst="textNoShape">
              <a:avLst/>
            </a:prstTxWarp>
            <a:spAutoFit/>
          </a:bodyPr>
          <a:lstStyle/>
          <a:p>
            <a:pPr>
              <a:spcBef>
                <a:spcPct val="50000"/>
              </a:spcBef>
            </a:pPr>
            <a:r>
              <a:rPr lang="en-US" sz="1800" dirty="0" err="1">
                <a:solidFill>
                  <a:srgbClr val="000000"/>
                </a:solidFill>
                <a:latin typeface="Trebuchet MS" pitchFamily="-109" charset="0"/>
              </a:rPr>
              <a:t>MySQL</a:t>
            </a:r>
            <a:r>
              <a:rPr lang="en-US" sz="1800" dirty="0">
                <a:solidFill>
                  <a:srgbClr val="000000"/>
                </a:solidFill>
                <a:latin typeface="Trebuchet MS" pitchFamily="-109" charset="0"/>
              </a:rPr>
              <a:t> supports only ROLLUP and in a slightly different format</a:t>
            </a:r>
            <a:endParaRPr lang="en-US" sz="1800" dirty="0">
              <a:solidFill>
                <a:srgbClr val="000000"/>
              </a:solidFill>
              <a:latin typeface="Geneva" pitchFamily="-109"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ROLLUP</a:t>
            </a:r>
          </a:p>
        </p:txBody>
      </p:sp>
      <p:sp>
        <p:nvSpPr>
          <p:cNvPr id="60419" name="Rectangle 3"/>
          <p:cNvSpPr>
            <a:spLocks noGrp="1" noChangeArrowheads="1"/>
          </p:cNvSpPr>
          <p:nvPr>
            <p:ph idx="1"/>
          </p:nvPr>
        </p:nvSpPr>
        <p:spPr/>
        <p:txBody>
          <a:bodyPr/>
          <a:lstStyle/>
          <a:p>
            <a:r>
              <a:rPr lang="en-US" dirty="0"/>
              <a:t>An extension to GROUP BY</a:t>
            </a:r>
          </a:p>
          <a:p>
            <a:r>
              <a:rPr lang="en-US" dirty="0"/>
              <a:t>Gives multiple levels of analysis</a:t>
            </a:r>
          </a:p>
          <a:p>
            <a:r>
              <a:rPr lang="en-US" dirty="0"/>
              <a:t>Cannot use with ORDER BY </a:t>
            </a:r>
          </a:p>
        </p:txBody>
      </p:sp>
      <p:sp>
        <p:nvSpPr>
          <p:cNvPr id="8" name="Rectangle 7"/>
          <p:cNvSpPr/>
          <p:nvPr/>
        </p:nvSpPr>
        <p:spPr>
          <a:xfrm>
            <a:off x="628650" y="3401129"/>
            <a:ext cx="7624762" cy="1200329"/>
          </a:xfrm>
          <a:prstGeom prst="rect">
            <a:avLst/>
          </a:prstGeom>
        </p:spPr>
        <p:txBody>
          <a:bodyPr wrap="square">
            <a:spAutoFit/>
          </a:bodyPr>
          <a:lstStyle/>
          <a:p>
            <a:pPr>
              <a:buFontTx/>
              <a:buNone/>
            </a:pPr>
            <a:r>
              <a:rPr lang="en-US" dirty="0">
                <a:latin typeface="Courier New" pitchFamily="-109" charset="0"/>
              </a:rPr>
              <a:t>SELECT location, channel, SUM(revenue)</a:t>
            </a:r>
          </a:p>
          <a:p>
            <a:pPr>
              <a:buFontTx/>
              <a:buNone/>
            </a:pPr>
            <a:r>
              <a:rPr lang="en-US" dirty="0">
                <a:latin typeface="Courier New" pitchFamily="-109" charset="0"/>
              </a:rPr>
              <a:t>FROM </a:t>
            </a:r>
            <a:r>
              <a:rPr lang="en-US" dirty="0" err="1">
                <a:latin typeface="Courier New" pitchFamily="-109" charset="0"/>
              </a:rPr>
              <a:t>exped</a:t>
            </a:r>
            <a:endParaRPr lang="en-US" dirty="0">
              <a:latin typeface="Courier New" pitchFamily="-109" charset="0"/>
            </a:endParaRPr>
          </a:p>
          <a:p>
            <a:pPr>
              <a:buFontTx/>
              <a:buNone/>
            </a:pPr>
            <a:r>
              <a:rPr lang="en-US" dirty="0">
                <a:latin typeface="Courier New" pitchFamily="-109" charset="0"/>
              </a:rPr>
              <a:t>GROUP BY location, channel WITH ROLLUP;</a:t>
            </a:r>
            <a:endParaRPr lang="en-US" sz="2000" dirty="0">
              <a:latin typeface="Courier New" pitchFamily="-109"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81000" y="381000"/>
            <a:ext cx="2819400" cy="1143000"/>
          </a:xfrm>
        </p:spPr>
        <p:txBody>
          <a:bodyPr/>
          <a:lstStyle/>
          <a:p>
            <a:r>
              <a:rPr lang="en-US"/>
              <a:t>ROLLUP</a:t>
            </a:r>
          </a:p>
        </p:txBody>
      </p:sp>
      <p:graphicFrame>
        <p:nvGraphicFramePr>
          <p:cNvPr id="59595" name="Group 203"/>
          <p:cNvGraphicFramePr>
            <a:graphicFrameLocks noGrp="1"/>
          </p:cNvGraphicFramePr>
          <p:nvPr>
            <p:extLst>
              <p:ext uri="{D42A27DB-BD31-4B8C-83A1-F6EECF244321}">
                <p14:modId xmlns:p14="http://schemas.microsoft.com/office/powerpoint/2010/main" val="3615225421"/>
              </p:ext>
            </p:extLst>
          </p:nvPr>
        </p:nvGraphicFramePr>
        <p:xfrm>
          <a:off x="3810000" y="533400"/>
          <a:ext cx="4114800" cy="5871401"/>
        </p:xfrm>
        <a:graphic>
          <a:graphicData uri="http://schemas.openxmlformats.org/drawingml/2006/table">
            <a:tbl>
              <a:tblPr firstRow="1">
                <a:tableStyleId>{775DCB02-9BB8-47FD-8907-85C794F793BA}</a:tableStyleId>
              </a:tblPr>
              <a:tblGrid>
                <a:gridCol w="15240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tblGrid>
              <a:tr h="366713">
                <a:tc>
                  <a:txBody>
                    <a:bodyPr/>
                    <a:lstStyle/>
                    <a:p>
                      <a:pPr marL="0" marR="0" lvl="0" indent="0" algn="l" defTabSz="914400" rtl="0" eaLnBrk="1" fontAlgn="base" latinLnBrk="0" hangingPunct="1">
                        <a:lnSpc>
                          <a:spcPct val="80000"/>
                        </a:lnSpc>
                        <a:spcBef>
                          <a:spcPct val="20000"/>
                        </a:spcBef>
                        <a:spcAft>
                          <a:spcPct val="0"/>
                        </a:spcAft>
                        <a:buClrTx/>
                        <a:buSzTx/>
                        <a:buFontTx/>
                        <a:buNone/>
                        <a:tabLst/>
                      </a:pPr>
                      <a:r>
                        <a:rPr kumimoji="0" lang="en-US" sz="1600" b="0" u="none" strike="noStrike" cap="none" normalizeH="0" baseline="0" dirty="0">
                          <a:ln>
                            <a:noFill/>
                          </a:ln>
                          <a:solidFill>
                            <a:schemeClr val="tx1"/>
                          </a:solidFill>
                          <a:effectLst/>
                        </a:rPr>
                        <a:t>Location</a:t>
                      </a:r>
                      <a:endParaRPr kumimoji="0" lang="en-US" sz="1600" b="0" i="0" u="none" strike="noStrike" cap="none" normalizeH="0" baseline="0" dirty="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8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Channel</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8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Revenue</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0"/>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null</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null</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483465</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1"/>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London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null</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214334</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2"/>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New York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null</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39123</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3"/>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Paris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null</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143303</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4"/>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Sydney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null</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29989</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5"/>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Tokyo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null</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56716</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6"/>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London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Catalog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50310</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7"/>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London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Store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151015</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8"/>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London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Web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13009</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9"/>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New York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Catalog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8712</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0"/>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New York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Store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28060</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1"/>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New York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Web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2351</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2"/>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Paris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Catalog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32166</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3"/>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Paris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Store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104083</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4"/>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Paris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Web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7054</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5"/>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Sydney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Catalog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5471</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6"/>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Sydney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Store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21769</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7"/>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Sydney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Web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2749</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8"/>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Tokyo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Catalog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12103</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19"/>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Tokyo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Store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42610</a:t>
                      </a:r>
                      <a:endParaRPr kumimoji="0" lang="en-US" sz="1600" b="0" i="0" u="none" strike="noStrike" cap="none" normalizeH="0" baseline="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20"/>
                  </a:ext>
                </a:extLst>
              </a:tr>
              <a:tr h="236538">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Tokyo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l"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Web </a:t>
                      </a:r>
                      <a:endParaRPr kumimoji="0" lang="en-US" sz="1600" b="0" i="0" u="none" strike="noStrike" cap="none" normalizeH="0" baseline="0">
                        <a:ln>
                          <a:noFill/>
                        </a:ln>
                        <a:solidFill>
                          <a:schemeClr val="tx1"/>
                        </a:solidFill>
                        <a:effectLst/>
                        <a:latin typeface="Courier New" pitchFamily="-109" charset="0"/>
                      </a:endParaRPr>
                    </a:p>
                  </a:txBody>
                  <a:tcPr horzOverflow="overflow"/>
                </a:tc>
                <a:tc>
                  <a:txBody>
                    <a:bodyPr/>
                    <a:lstStyle/>
                    <a:p>
                      <a:pPr marL="0" marR="0" lvl="0" indent="0" algn="r" defTabSz="914400" rtl="0" eaLnBrk="1" fontAlgn="base" latinLnBrk="0" hangingPunct="1">
                        <a:lnSpc>
                          <a:spcPct val="60000"/>
                        </a:lnSpc>
                        <a:spcBef>
                          <a:spcPct val="20000"/>
                        </a:spcBef>
                        <a:spcAft>
                          <a:spcPct val="0"/>
                        </a:spcAft>
                        <a:buClrTx/>
                        <a:buSzTx/>
                        <a:buFontTx/>
                        <a:buNone/>
                        <a:tabLst/>
                      </a:pPr>
                      <a:r>
                        <a:rPr kumimoji="0" lang="en-US" sz="1600" b="0" u="none" strike="noStrike" cap="none" normalizeH="0" baseline="0" dirty="0">
                          <a:ln>
                            <a:noFill/>
                          </a:ln>
                          <a:solidFill>
                            <a:schemeClr val="tx1"/>
                          </a:solidFill>
                          <a:effectLst/>
                        </a:rPr>
                        <a:t>2003</a:t>
                      </a:r>
                      <a:endParaRPr kumimoji="0" lang="en-US" sz="1600" b="0" i="0" u="none" strike="noStrike" cap="none" normalizeH="0" baseline="0" dirty="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21"/>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Exercises</a:t>
            </a:r>
          </a:p>
        </p:txBody>
      </p:sp>
      <p:sp>
        <p:nvSpPr>
          <p:cNvPr id="3" name="Content Placeholder 2"/>
          <p:cNvSpPr>
            <a:spLocks noGrp="1"/>
          </p:cNvSpPr>
          <p:nvPr>
            <p:ph idx="1"/>
          </p:nvPr>
        </p:nvSpPr>
        <p:spPr/>
        <p:txBody>
          <a:bodyPr/>
          <a:lstStyle/>
          <a:p>
            <a:r>
              <a:rPr lang="en-US" dirty="0"/>
              <a:t>Using </a:t>
            </a:r>
            <a:r>
              <a:rPr lang="en-US" dirty="0" err="1"/>
              <a:t>ClassicModels</a:t>
            </a:r>
            <a:endParaRPr lang="en-US" dirty="0"/>
          </a:p>
          <a:p>
            <a:pPr lvl="1"/>
            <a:r>
              <a:rPr lang="en-US" dirty="0"/>
              <a:t>Compute total payments by country without and with ROLLUP</a:t>
            </a:r>
          </a:p>
          <a:p>
            <a:pPr lvl="1"/>
            <a:r>
              <a:rPr lang="en-US" dirty="0"/>
              <a:t>Compute total payments by country and year without and with ROLLUP</a:t>
            </a:r>
          </a:p>
          <a:p>
            <a:pPr lvl="1"/>
            <a:r>
              <a:rPr lang="en-US" dirty="0"/>
              <a:t>Compute total value of orders by country, and product line without and with ROLLUP</a:t>
            </a:r>
          </a:p>
          <a:p>
            <a:pPr lvl="1"/>
            <a:endParaRPr lang="en-US" dirty="0"/>
          </a:p>
        </p:txBody>
      </p:sp>
    </p:spTree>
    <p:extLst>
      <p:ext uri="{BB962C8B-B14F-4D97-AF65-F5344CB8AC3E}">
        <p14:creationId xmlns:p14="http://schemas.microsoft.com/office/powerpoint/2010/main" val="27325135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SQL OLAP extensions</a:t>
            </a:r>
          </a:p>
        </p:txBody>
      </p:sp>
      <p:sp>
        <p:nvSpPr>
          <p:cNvPr id="65539" name="Rectangle 3"/>
          <p:cNvSpPr>
            <a:spLocks noGrp="1" noChangeArrowheads="1"/>
          </p:cNvSpPr>
          <p:nvPr>
            <p:ph idx="1"/>
          </p:nvPr>
        </p:nvSpPr>
        <p:spPr/>
        <p:txBody>
          <a:bodyPr/>
          <a:lstStyle/>
          <a:p>
            <a:r>
              <a:rPr lang="en-US" dirty="0"/>
              <a:t>Useful</a:t>
            </a:r>
          </a:p>
          <a:p>
            <a:r>
              <a:rPr lang="en-US" dirty="0"/>
              <a:t>Not as powerful as MDDB tools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Conclusion</a:t>
            </a:r>
          </a:p>
        </p:txBody>
      </p:sp>
      <p:sp>
        <p:nvSpPr>
          <p:cNvPr id="51203" name="Rectangle 3"/>
          <p:cNvSpPr>
            <a:spLocks noGrp="1" noChangeArrowheads="1"/>
          </p:cNvSpPr>
          <p:nvPr>
            <p:ph idx="1"/>
          </p:nvPr>
        </p:nvSpPr>
        <p:spPr/>
        <p:txBody>
          <a:bodyPr/>
          <a:lstStyle/>
          <a:p>
            <a:r>
              <a:rPr lang="en-US"/>
              <a:t>Data management is an evolving discipline</a:t>
            </a:r>
          </a:p>
          <a:p>
            <a:r>
              <a:rPr lang="en-US"/>
              <a:t>Data managers have a dual responsibility</a:t>
            </a:r>
          </a:p>
          <a:p>
            <a:pPr lvl="1"/>
            <a:r>
              <a:rPr lang="en-US"/>
              <a:t>Manage data to be in business today</a:t>
            </a:r>
          </a:p>
          <a:p>
            <a:pPr lvl="1"/>
            <a:r>
              <a:rPr lang="en-US"/>
              <a:t>Manage data to be in business tomorrow</a:t>
            </a:r>
          </a:p>
          <a:p>
            <a:r>
              <a:rPr lang="en-US"/>
              <a:t>Data managers now need to support organizational intelligence technologies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Transaction processing systems (TPS)</a:t>
            </a:r>
          </a:p>
        </p:txBody>
      </p:sp>
      <p:sp>
        <p:nvSpPr>
          <p:cNvPr id="8195" name="Rectangle 3"/>
          <p:cNvSpPr>
            <a:spLocks noGrp="1" noChangeArrowheads="1"/>
          </p:cNvSpPr>
          <p:nvPr>
            <p:ph idx="1"/>
          </p:nvPr>
        </p:nvSpPr>
        <p:spPr/>
        <p:txBody>
          <a:bodyPr/>
          <a:lstStyle/>
          <a:p>
            <a:r>
              <a:rPr lang="en-US" dirty="0"/>
              <a:t>Can generate huge volumes of data</a:t>
            </a:r>
          </a:p>
          <a:p>
            <a:r>
              <a:rPr lang="en-US" dirty="0"/>
              <a:t>A telephone company may generate several hundred million records per day</a:t>
            </a:r>
          </a:p>
          <a:p>
            <a:r>
              <a:rPr lang="en-US" dirty="0"/>
              <a:t>Raw material for organizational intelligence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The problem</a:t>
            </a:r>
          </a:p>
        </p:txBody>
      </p:sp>
      <p:sp>
        <p:nvSpPr>
          <p:cNvPr id="9219" name="Rectangle 3"/>
          <p:cNvSpPr>
            <a:spLocks noGrp="1" noChangeArrowheads="1"/>
          </p:cNvSpPr>
          <p:nvPr>
            <p:ph idx="1"/>
          </p:nvPr>
        </p:nvSpPr>
        <p:spPr/>
        <p:txBody>
          <a:bodyPr/>
          <a:lstStyle/>
          <a:p>
            <a:r>
              <a:rPr lang="en-US" dirty="0"/>
              <a:t>Organizational memory is fragmented</a:t>
            </a:r>
          </a:p>
          <a:p>
            <a:pPr lvl="1"/>
            <a:r>
              <a:rPr lang="en-US" dirty="0"/>
              <a:t>Different systems</a:t>
            </a:r>
          </a:p>
          <a:p>
            <a:pPr lvl="1"/>
            <a:r>
              <a:rPr lang="en-US" dirty="0"/>
              <a:t>Different database technologies</a:t>
            </a:r>
          </a:p>
          <a:p>
            <a:pPr lvl="1"/>
            <a:r>
              <a:rPr lang="en-US" dirty="0"/>
              <a:t>Different locations</a:t>
            </a:r>
          </a:p>
          <a:p>
            <a:r>
              <a:rPr lang="en-US" dirty="0"/>
              <a:t>An underused intelligence system containing undetected key facts about customers and relationship patterns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The data warehouse or data lake</a:t>
            </a:r>
          </a:p>
        </p:txBody>
      </p:sp>
      <p:sp>
        <p:nvSpPr>
          <p:cNvPr id="10243" name="Rectangle 3"/>
          <p:cNvSpPr>
            <a:spLocks noGrp="1" noChangeArrowheads="1"/>
          </p:cNvSpPr>
          <p:nvPr>
            <p:ph idx="1"/>
          </p:nvPr>
        </p:nvSpPr>
        <p:spPr/>
        <p:txBody>
          <a:bodyPr/>
          <a:lstStyle/>
          <a:p>
            <a:r>
              <a:rPr lang="en-US" dirty="0"/>
              <a:t>A repository of organizational data</a:t>
            </a:r>
          </a:p>
          <a:p>
            <a:r>
              <a:rPr lang="en-US" dirty="0"/>
              <a:t>Can be measured in petabytes (10</a:t>
            </a:r>
            <a:r>
              <a:rPr lang="en-US" baseline="30000" dirty="0"/>
              <a:t>15</a:t>
            </a:r>
            <a:r>
              <a:rPr lang="en-US" dirty="0"/>
              <a:t>)</a:t>
            </a:r>
          </a:p>
        </p:txBody>
      </p:sp>
      <p:pic>
        <p:nvPicPr>
          <p:cNvPr id="2" name="Picture 1"/>
          <p:cNvPicPr>
            <a:picLocks noChangeAspect="1"/>
          </p:cNvPicPr>
          <p:nvPr/>
        </p:nvPicPr>
        <p:blipFill>
          <a:blip r:embed="rId2"/>
          <a:stretch>
            <a:fillRect/>
          </a:stretch>
        </p:blipFill>
        <p:spPr>
          <a:xfrm>
            <a:off x="628650" y="3124200"/>
            <a:ext cx="7254961" cy="2514600"/>
          </a:xfrm>
          <a:prstGeom prst="rect">
            <a:avLst/>
          </a:prstGeo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Managing the data warehouse</a:t>
            </a:r>
          </a:p>
        </p:txBody>
      </p:sp>
      <p:sp>
        <p:nvSpPr>
          <p:cNvPr id="11267" name="Rectangle 3"/>
          <p:cNvSpPr>
            <a:spLocks noGrp="1" noChangeArrowheads="1"/>
          </p:cNvSpPr>
          <p:nvPr>
            <p:ph idx="1"/>
          </p:nvPr>
        </p:nvSpPr>
        <p:spPr/>
        <p:txBody>
          <a:bodyPr/>
          <a:lstStyle/>
          <a:p>
            <a:r>
              <a:rPr lang="en-US"/>
              <a:t>Extraction</a:t>
            </a:r>
          </a:p>
          <a:p>
            <a:r>
              <a:rPr lang="en-US"/>
              <a:t>Transformation</a:t>
            </a:r>
          </a:p>
          <a:p>
            <a:r>
              <a:rPr lang="en-US"/>
              <a:t>Cleaning</a:t>
            </a:r>
          </a:p>
          <a:p>
            <a:r>
              <a:rPr lang="en-US"/>
              <a:t>Loading</a:t>
            </a:r>
          </a:p>
          <a:p>
            <a:r>
              <a:rPr lang="en-US"/>
              <a:t>Scheduling</a:t>
            </a:r>
          </a:p>
          <a:p>
            <a:r>
              <a:rPr lang="en-US"/>
              <a:t>Metadata</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Extraction</a:t>
            </a:r>
          </a:p>
        </p:txBody>
      </p:sp>
      <p:sp>
        <p:nvSpPr>
          <p:cNvPr id="12291" name="Rectangle 3"/>
          <p:cNvSpPr>
            <a:spLocks noGrp="1" noChangeArrowheads="1"/>
          </p:cNvSpPr>
          <p:nvPr>
            <p:ph idx="1"/>
          </p:nvPr>
        </p:nvSpPr>
        <p:spPr/>
        <p:txBody>
          <a:bodyPr/>
          <a:lstStyle/>
          <a:p>
            <a:r>
              <a:rPr lang="en-US"/>
              <a:t>Pulling data from existing systems</a:t>
            </a:r>
          </a:p>
          <a:p>
            <a:r>
              <a:rPr lang="en-US"/>
              <a:t>Operational systems were not designed for extraction to load into a data warehouse</a:t>
            </a:r>
          </a:p>
          <a:p>
            <a:r>
              <a:rPr lang="en-US"/>
              <a:t>Applications are often independent entities</a:t>
            </a:r>
          </a:p>
          <a:p>
            <a:r>
              <a:rPr lang="en-US"/>
              <a:t>Time consuming and complex</a:t>
            </a:r>
          </a:p>
          <a:p>
            <a:r>
              <a:rPr lang="en-US"/>
              <a:t>An ongoing process</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1249</TotalTime>
  <Pages>47</Pages>
  <Words>1488</Words>
  <Application>Microsoft Macintosh PowerPoint</Application>
  <PresentationFormat>Letter Paper (8.5x11 in)</PresentationFormat>
  <Paragraphs>499</Paragraphs>
  <Slides>47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Arial</vt:lpstr>
      <vt:lpstr>Calibri</vt:lpstr>
      <vt:lpstr>Calibri Light</vt:lpstr>
      <vt:lpstr>Courier New</vt:lpstr>
      <vt:lpstr>Geneva</vt:lpstr>
      <vt:lpstr>Georgia</vt:lpstr>
      <vt:lpstr>Times</vt:lpstr>
      <vt:lpstr>Trebuchet MS</vt:lpstr>
      <vt:lpstr>Office Theme</vt:lpstr>
      <vt:lpstr>Organizational intelligence technologies</vt:lpstr>
      <vt:lpstr>Organizational intelligence</vt:lpstr>
      <vt:lpstr>Types of information systems</vt:lpstr>
      <vt:lpstr>The information systems cycle</vt:lpstr>
      <vt:lpstr>Transaction processing systems (TPS)</vt:lpstr>
      <vt:lpstr>The problem</vt:lpstr>
      <vt:lpstr>The data warehouse or data lake</vt:lpstr>
      <vt:lpstr>Managing the data warehouse</vt:lpstr>
      <vt:lpstr>Extraction</vt:lpstr>
      <vt:lpstr>Transformation</vt:lpstr>
      <vt:lpstr>Cleaning</vt:lpstr>
      <vt:lpstr>Scheduling</vt:lpstr>
      <vt:lpstr>Metadata</vt:lpstr>
      <vt:lpstr>Warehouse architectures</vt:lpstr>
      <vt:lpstr>Centralized data warehouse</vt:lpstr>
      <vt:lpstr>Federated data warehouse</vt:lpstr>
      <vt:lpstr>Tiered data warehouse</vt:lpstr>
      <vt:lpstr>The hardware/software decision</vt:lpstr>
      <vt:lpstr>Exploiting data stores</vt:lpstr>
      <vt:lpstr>Verification and discovery</vt:lpstr>
      <vt:lpstr>OLAP</vt:lpstr>
      <vt:lpstr>TPS versus OLAP</vt:lpstr>
      <vt:lpstr>ROLAP</vt:lpstr>
      <vt:lpstr>The star structure</vt:lpstr>
      <vt:lpstr>The snowflake structure</vt:lpstr>
      <vt:lpstr>Rotation</vt:lpstr>
      <vt:lpstr>PowerPoint Presentation</vt:lpstr>
      <vt:lpstr>Drill down</vt:lpstr>
      <vt:lpstr>A hypercube</vt:lpstr>
      <vt:lpstr>A three-dimensional hypercube display</vt:lpstr>
      <vt:lpstr>A six-dimensional hypercube</vt:lpstr>
      <vt:lpstr>A six-dimensional hypercube display</vt:lpstr>
      <vt:lpstr>The link between RDBMS and MDDB</vt:lpstr>
      <vt:lpstr>MDDB design</vt:lpstr>
      <vt:lpstr>Prompts for identifying dimensions</vt:lpstr>
      <vt:lpstr>Variables and identifiers</vt:lpstr>
      <vt:lpstr>Exercise</vt:lpstr>
      <vt:lpstr>Analysis and variable type</vt:lpstr>
      <vt:lpstr>Data mining functions</vt:lpstr>
      <vt:lpstr>Data mining technologies</vt:lpstr>
      <vt:lpstr>SQL-99 and OLAP</vt:lpstr>
      <vt:lpstr>SQL-99 extensions</vt:lpstr>
      <vt:lpstr>ROLLUP</vt:lpstr>
      <vt:lpstr>ROLLUP</vt:lpstr>
      <vt:lpstr>Exercises</vt:lpstr>
      <vt:lpstr>SQL OLAP extensions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Intelligence</dc:title>
  <dc:subject/>
  <dc:creator>Richard T. Watson</dc:creator>
  <cp:keywords/>
  <dc:description/>
  <cp:lastModifiedBy>Richard T Watson</cp:lastModifiedBy>
  <cp:revision>177</cp:revision>
  <cp:lastPrinted>1997-11-17T11:31:00Z</cp:lastPrinted>
  <dcterms:created xsi:type="dcterms:W3CDTF">2010-11-01T15:16:55Z</dcterms:created>
  <dcterms:modified xsi:type="dcterms:W3CDTF">2022-10-27T14:37:20Z</dcterms:modified>
</cp:coreProperties>
</file>