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4" r:id="rId1"/>
  </p:sldMasterIdLst>
  <p:notesMasterIdLst>
    <p:notesMasterId r:id="rId41"/>
  </p:notesMasterIdLst>
  <p:handoutMasterIdLst>
    <p:handoutMasterId r:id="rId42"/>
  </p:handoutMasterIdLst>
  <p:sldIdLst>
    <p:sldId id="256" r:id="rId2"/>
    <p:sldId id="353" r:id="rId3"/>
    <p:sldId id="356" r:id="rId4"/>
    <p:sldId id="354" r:id="rId5"/>
    <p:sldId id="361" r:id="rId6"/>
    <p:sldId id="360" r:id="rId7"/>
    <p:sldId id="349" r:id="rId8"/>
    <p:sldId id="347" r:id="rId9"/>
    <p:sldId id="346" r:id="rId10"/>
    <p:sldId id="362" r:id="rId11"/>
    <p:sldId id="363" r:id="rId12"/>
    <p:sldId id="364" r:id="rId13"/>
    <p:sldId id="365" r:id="rId14"/>
    <p:sldId id="366" r:id="rId15"/>
    <p:sldId id="367" r:id="rId16"/>
    <p:sldId id="368" r:id="rId17"/>
    <p:sldId id="369" r:id="rId18"/>
    <p:sldId id="370" r:id="rId19"/>
    <p:sldId id="371" r:id="rId20"/>
    <p:sldId id="348" r:id="rId21"/>
    <p:sldId id="350" r:id="rId22"/>
    <p:sldId id="372" r:id="rId23"/>
    <p:sldId id="357" r:id="rId24"/>
    <p:sldId id="374" r:id="rId25"/>
    <p:sldId id="375" r:id="rId26"/>
    <p:sldId id="376" r:id="rId27"/>
    <p:sldId id="377" r:id="rId28"/>
    <p:sldId id="378" r:id="rId29"/>
    <p:sldId id="379" r:id="rId30"/>
    <p:sldId id="380" r:id="rId31"/>
    <p:sldId id="381" r:id="rId32"/>
    <p:sldId id="382" r:id="rId33"/>
    <p:sldId id="385" r:id="rId34"/>
    <p:sldId id="386" r:id="rId35"/>
    <p:sldId id="387" r:id="rId36"/>
    <p:sldId id="388" r:id="rId37"/>
    <p:sldId id="389" r:id="rId38"/>
    <p:sldId id="352" r:id="rId39"/>
    <p:sldId id="373" r:id="rId40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5643" autoAdjust="0"/>
    <p:restoredTop sz="90845"/>
  </p:normalViewPr>
  <p:slideViewPr>
    <p:cSldViewPr>
      <p:cViewPr varScale="1">
        <p:scale>
          <a:sx n="112" d="100"/>
          <a:sy n="112" d="100"/>
        </p:scale>
        <p:origin x="217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4876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3202619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708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826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Before we do this,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Times" charset="0"/>
                <a:ea typeface="+mn-ea"/>
                <a:cs typeface="+mn-cs"/>
              </a:rPr>
              <a:t>match(n) delete 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923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622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063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www.richardtwatson.com</a:t>
            </a:r>
            <a:r>
              <a:rPr lang="en-US" dirty="0"/>
              <a:t>/open/Reader/_book/</a:t>
            </a:r>
            <a:r>
              <a:rPr lang="en-US" dirty="0" err="1"/>
              <a:t>graph-databases.html#a-relationship-between-nodes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2147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295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647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3CF2D-EAFC-A045-9997-60A7AA5ED9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34BAAB-1490-794D-A1A0-4FE300291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E8B5D-C783-4144-8DBD-32AEF6F8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39820-8FC0-8F47-8387-520AD9167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41D48-C890-1A45-ADE5-9C89313B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92EA8-CC72-1D46-A966-37F8BAF92D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0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A62D5-7455-0D46-BDB6-D0E665B60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D2227E-0F68-5C42-8C1D-AFB883910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6EA836-2E91-4D4A-8933-7792FA6DF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4BDBE-060D-4343-B830-01FD39EA3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5F99F-2618-534D-B5EF-FDE72771B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79F6-8A53-784C-A26E-C50C39ED7E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023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5CBF43-4E15-8B48-B918-7FA7BAE9D0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3063BE-FE0E-254E-9370-DE7F3AB28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5CBDB-CA82-954D-BFB0-FE1BBF90F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D6A77-DC65-4B40-BA7C-40F1EEAD6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5482A-D21F-CA4C-BB84-CEF095E49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B9E1B-737C-5346-B72F-A4AB3F70CD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3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0E821-0105-214D-9622-E760F5A4B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FF66F-2C13-8642-849A-1C9B0F152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3775B-D822-AD4B-99D8-83372339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01014-27DF-614B-A46C-1D9E65BD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9A771-F43A-8A40-BE0B-A557D32D4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660E-3196-844E-AC64-CB729E0AB0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216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C0481-1407-124F-BA4F-F1B375FD9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8188F2-0110-E548-874E-E3C792419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883D1-9E11-1049-8FBE-5E4FCF0AB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ED8B1-98CC-D645-A7D3-E8D3812B3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4FF24-A3A7-EE43-B943-5858DFEBA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4AD3C-835A-DB49-A5C5-DA34197888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075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C5386-6DF2-8245-BA2B-ACF2BAC49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099E8-47AC-614A-87A0-DA0FB03FD9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DF884F-9491-8C49-A55B-75F265123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232B61-A59C-8744-A5CC-B1FCDEEAF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101C9-327A-7247-B17B-F06ED5B64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130CC8-800E-3A4D-A7FA-79EE9BAAB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1BD2C-0A23-BF4B-BD06-F708E88C97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4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23C90-F55B-B743-89C3-5D90C6972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BCA814-A4A3-C344-AE83-5833870E9C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E5E1B7-8A54-DD4C-8EEC-669FC02CE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D1145D-5B88-FA4D-9D57-21324C7224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2D62E0-AE4A-3A49-B8AC-9F0EE1D16D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F5A4BD-7C5D-AC40-AAE8-74A13D043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6670FC-E5DE-F943-BE38-F7CC7D8C0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90EF23-FDC9-A645-A92D-1A096C960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FFE-759B-8A48-A94E-DC6E393B5B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571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85590-AA92-D948-BF60-5AB987178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D6317C-2991-A540-A5FB-B1D2489E4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3EC3BE-06D3-0540-B7CF-8A71BAB62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C7B184-5026-6348-BB21-BD1B5AAFB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2836E-0586-BD44-802F-5F4D8F6B8C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7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AD4232-E59F-0649-9095-3B2550C61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10652D-3825-9841-9C18-DA488F613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F1A637-9079-1548-A2E4-74940E35C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2F85D-8CE2-BD4A-A721-1E6562F03D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62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8F511-5366-3348-B98A-1AFCA8845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7E001-015E-A843-99D6-6B515D500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97B56-E559-D740-AFC7-872D2E7F7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7B5691-7D09-C14C-A29C-965F8C42C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ED24EC-CD18-B847-B8E8-E175BAF4E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C17F72-F568-B445-BAFC-EE42C22D3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7D670-38D9-C143-8538-C3901986E1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42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81AC4-E253-6F43-ABB8-785B62728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0FE616-0877-5446-901D-2AD03A7B17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618EAA-81EB-154F-9F6F-7901509DD2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10EDD-4F27-3B4B-9D68-16859F967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C178E2-7406-914C-85F4-DFB684F86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76FB3-1D13-B646-960C-4660CEF63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07C8-A8ED-D048-937E-1B9F87528D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43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086774-D533-AD4E-8C8B-EC5FF5EE7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6AE39E-3F07-7648-86AC-BD097A54E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3F8BD-641A-C24F-8E33-C0F7DD486E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78B86-9973-3E41-AB89-142285DEE7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9931F-FB17-C849-8E3E-902F98119B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DB167-51B4-E249-9F31-5BEAE3138E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97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TZ_Z3KfLyE" TargetMode="External"/><Relationship Id="rId2" Type="http://schemas.openxmlformats.org/officeDocument/2006/relationships/hyperlink" Target="https://neo4j.com/download-center/#deskto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Graph databases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When we use a network, the most important asset we get is access to one another.</a:t>
            </a:r>
          </a:p>
          <a:p>
            <a:r>
              <a:rPr lang="en-US" dirty="0"/>
              <a:t>Clay Shirky</a:t>
            </a:r>
          </a:p>
          <a:p>
            <a:r>
              <a:rPr lang="en-US" i="1" dirty="0"/>
              <a:t>Cognitive Surplus: Creativity and Generosity in a Connected Age</a:t>
            </a:r>
            <a:r>
              <a:rPr lang="en-US" dirty="0"/>
              <a:t>, 2010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a node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Reporting properties</a:t>
            </a:r>
          </a:p>
          <a:p>
            <a:endParaRPr lang="en-US" dirty="0"/>
          </a:p>
          <a:p>
            <a:r>
              <a:rPr lang="en-US" i="1" dirty="0"/>
              <a:t>Report a firm’s name and price-earnings ratio.</a:t>
            </a:r>
          </a:p>
          <a:p>
            <a:endParaRPr lang="en-US" i="1" dirty="0"/>
          </a:p>
          <a:p>
            <a:r>
              <a:rPr lang="en-US" dirty="0"/>
              <a:t>MATCH (</a:t>
            </a:r>
            <a:r>
              <a:rPr lang="en-US" dirty="0" err="1"/>
              <a:t>s:Stock</a:t>
            </a:r>
            <a:r>
              <a:rPr lang="en-US" dirty="0"/>
              <a:t>) RETURN </a:t>
            </a:r>
            <a:r>
              <a:rPr lang="en-US" dirty="0" err="1"/>
              <a:t>s.Firm</a:t>
            </a:r>
            <a:r>
              <a:rPr lang="en-US" dirty="0"/>
              <a:t> AS Firm, </a:t>
            </a:r>
            <a:r>
              <a:rPr lang="en-US" dirty="0" err="1"/>
              <a:t>s.PE</a:t>
            </a:r>
            <a:r>
              <a:rPr lang="en-US" dirty="0"/>
              <a:t> AS PE;</a:t>
            </a:r>
          </a:p>
        </p:txBody>
      </p:sp>
    </p:spTree>
    <p:extLst>
      <p:ext uri="{BB962C8B-B14F-4D97-AF65-F5344CB8AC3E}">
        <p14:creationId xmlns:p14="http://schemas.microsoft.com/office/powerpoint/2010/main" val="382489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a node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Reporting nodes</a:t>
            </a:r>
          </a:p>
          <a:p>
            <a:endParaRPr lang="en-US" dirty="0"/>
          </a:p>
          <a:p>
            <a:r>
              <a:rPr lang="en-US" i="1" dirty="0"/>
              <a:t>Get all firms with a price-earnings ratio less than 12.</a:t>
            </a:r>
          </a:p>
          <a:p>
            <a:endParaRPr lang="en-US" i="1" dirty="0"/>
          </a:p>
          <a:p>
            <a:r>
              <a:rPr lang="en-US" dirty="0"/>
              <a:t>MATCH (</a:t>
            </a:r>
            <a:r>
              <a:rPr lang="en-US" dirty="0" err="1"/>
              <a:t>s:Stock</a:t>
            </a:r>
            <a:r>
              <a:rPr lang="en-US" dirty="0"/>
              <a:t>) WHERE </a:t>
            </a:r>
            <a:r>
              <a:rPr lang="en-US" dirty="0" err="1"/>
              <a:t>s.PE</a:t>
            </a:r>
            <a:r>
              <a:rPr lang="en-US" dirty="0"/>
              <a:t> &lt; 12 RETURN s;</a:t>
            </a:r>
          </a:p>
        </p:txBody>
      </p:sp>
    </p:spTree>
    <p:extLst>
      <p:ext uri="{BB962C8B-B14F-4D97-AF65-F5344CB8AC3E}">
        <p14:creationId xmlns:p14="http://schemas.microsoft.com/office/powerpoint/2010/main" val="2044200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a node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Reporting properties and nodes</a:t>
            </a:r>
          </a:p>
          <a:p>
            <a:endParaRPr lang="en-US" dirty="0"/>
          </a:p>
          <a:p>
            <a:r>
              <a:rPr lang="en-US" i="1" dirty="0"/>
              <a:t>List the name, price, quantity, and dividend of each firm where the share holding is at least 100,000.</a:t>
            </a:r>
          </a:p>
          <a:p>
            <a:endParaRPr lang="en-US" i="1" dirty="0"/>
          </a:p>
          <a:p>
            <a:r>
              <a:rPr lang="en-US" dirty="0"/>
              <a:t>MATCH (</a:t>
            </a:r>
            <a:r>
              <a:rPr lang="en-US" dirty="0" err="1"/>
              <a:t>s:Stock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WHERE </a:t>
            </a:r>
            <a:r>
              <a:rPr lang="en-US" dirty="0" err="1"/>
              <a:t>s.Qty</a:t>
            </a:r>
            <a:r>
              <a:rPr lang="en-US" dirty="0"/>
              <a:t> &gt; 100000 </a:t>
            </a:r>
            <a:br>
              <a:rPr lang="en-US" dirty="0"/>
            </a:br>
            <a:r>
              <a:rPr lang="en-US" dirty="0"/>
              <a:t>RETURN </a:t>
            </a:r>
            <a:r>
              <a:rPr lang="en-US" dirty="0" err="1"/>
              <a:t>s.Firm</a:t>
            </a:r>
            <a:r>
              <a:rPr lang="en-US" dirty="0"/>
              <a:t> AS Firm, </a:t>
            </a:r>
            <a:r>
              <a:rPr lang="en-US" dirty="0" err="1"/>
              <a:t>s.Price</a:t>
            </a:r>
            <a:r>
              <a:rPr lang="en-US" dirty="0"/>
              <a:t> AS Price, </a:t>
            </a:r>
            <a:r>
              <a:rPr lang="en-US" dirty="0" err="1"/>
              <a:t>s.Qty</a:t>
            </a:r>
            <a:r>
              <a:rPr lang="en-US" dirty="0"/>
              <a:t> AS Quantity, </a:t>
            </a:r>
            <a:r>
              <a:rPr lang="en-US" dirty="0" err="1"/>
              <a:t>s.Div</a:t>
            </a:r>
            <a:r>
              <a:rPr lang="en-US" dirty="0"/>
              <a:t> AS Dividend;</a:t>
            </a:r>
          </a:p>
        </p:txBody>
      </p:sp>
    </p:spTree>
    <p:extLst>
      <p:ext uri="{BB962C8B-B14F-4D97-AF65-F5344CB8AC3E}">
        <p14:creationId xmlns:p14="http://schemas.microsoft.com/office/powerpoint/2010/main" val="1263972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a node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for a list of values</a:t>
            </a:r>
          </a:p>
          <a:p>
            <a:endParaRPr lang="en-US" dirty="0"/>
          </a:p>
          <a:p>
            <a:r>
              <a:rPr lang="en-US" i="1" dirty="0"/>
              <a:t>Report data on firms with of FC, AR, or SLG.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dirty="0"/>
              <a:t>MATCH (</a:t>
            </a:r>
            <a:r>
              <a:rPr lang="en-US" dirty="0" err="1"/>
              <a:t>s:Stock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WHERE </a:t>
            </a:r>
            <a:r>
              <a:rPr lang="en-US" dirty="0" err="1"/>
              <a:t>s.StockCode</a:t>
            </a:r>
            <a:r>
              <a:rPr lang="en-US" dirty="0"/>
              <a:t> IN ['FC','AR','SLG’] </a:t>
            </a:r>
            <a:br>
              <a:rPr lang="en-US" dirty="0"/>
            </a:br>
            <a:r>
              <a:rPr lang="en-US" dirty="0"/>
              <a:t>RETURN s;</a:t>
            </a:r>
          </a:p>
        </p:txBody>
      </p:sp>
    </p:spTree>
    <p:extLst>
      <p:ext uri="{BB962C8B-B14F-4D97-AF65-F5344CB8AC3E}">
        <p14:creationId xmlns:p14="http://schemas.microsoft.com/office/powerpoint/2010/main" val="3279332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a node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Ordering rows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/>
              <a:t>List all firms where the PE is at least 10, and order the report in descending PE. Where PE ratios are identical, list firms in alphabetical order.</a:t>
            </a:r>
            <a:br>
              <a:rPr lang="en-US" dirty="0"/>
            </a:br>
            <a:endParaRPr lang="en-US" i="1" dirty="0"/>
          </a:p>
          <a:p>
            <a:r>
              <a:rPr lang="en-US" dirty="0"/>
              <a:t>MATCH (</a:t>
            </a:r>
            <a:r>
              <a:rPr lang="en-US" dirty="0" err="1"/>
              <a:t>s:Stock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WHERE </a:t>
            </a:r>
            <a:r>
              <a:rPr lang="en-US" dirty="0" err="1"/>
              <a:t>s.PE</a:t>
            </a:r>
            <a:r>
              <a:rPr lang="en-US" dirty="0"/>
              <a:t> &gt;= 10 </a:t>
            </a:r>
            <a:br>
              <a:rPr lang="en-US" dirty="0"/>
            </a:br>
            <a:r>
              <a:rPr lang="en-US" dirty="0"/>
              <a:t>RETURN </a:t>
            </a:r>
            <a:r>
              <a:rPr lang="en-US" dirty="0" err="1"/>
              <a:t>s.PE</a:t>
            </a:r>
            <a:r>
              <a:rPr lang="en-US" dirty="0"/>
              <a:t> AS PE, </a:t>
            </a:r>
            <a:r>
              <a:rPr lang="en-US" dirty="0" err="1"/>
              <a:t>s.Firm</a:t>
            </a:r>
            <a:r>
              <a:rPr lang="en-US" dirty="0"/>
              <a:t> AS Firm</a:t>
            </a:r>
            <a:br>
              <a:rPr lang="en-US" dirty="0"/>
            </a:br>
            <a:r>
              <a:rPr lang="en-US" dirty="0"/>
              <a:t>ORDER BY </a:t>
            </a:r>
            <a:r>
              <a:rPr lang="en-US" dirty="0" err="1"/>
              <a:t>s.PE</a:t>
            </a:r>
            <a:r>
              <a:rPr lang="en-US" dirty="0"/>
              <a:t> DESC, </a:t>
            </a:r>
            <a:r>
              <a:rPr lang="en-US" dirty="0" err="1"/>
              <a:t>s.Firm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366137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a node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Derived data</a:t>
            </a:r>
            <a:br>
              <a:rPr lang="en-US" dirty="0"/>
            </a:br>
            <a:endParaRPr lang="en-US" dirty="0"/>
          </a:p>
          <a:p>
            <a:r>
              <a:rPr lang="en-US" i="1" dirty="0"/>
              <a:t>Get firm name, price, quantity, and firm yield.</a:t>
            </a:r>
            <a:endParaRPr lang="en-US" dirty="0"/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MATCH (</a:t>
            </a:r>
            <a:r>
              <a:rPr lang="en-US" dirty="0" err="1"/>
              <a:t>s:Stock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RETURN </a:t>
            </a:r>
            <a:r>
              <a:rPr lang="en-US" dirty="0" err="1"/>
              <a:t>s.Firm</a:t>
            </a:r>
            <a:r>
              <a:rPr lang="en-US" dirty="0"/>
              <a:t> AS Firm, </a:t>
            </a:r>
            <a:r>
              <a:rPr lang="en-US" dirty="0" err="1"/>
              <a:t>s.Price</a:t>
            </a:r>
            <a:r>
              <a:rPr lang="en-US" dirty="0"/>
              <a:t> AS Price, </a:t>
            </a:r>
            <a:r>
              <a:rPr lang="en-US" dirty="0" err="1"/>
              <a:t>s.Qty</a:t>
            </a:r>
            <a:r>
              <a:rPr lang="en-US" dirty="0"/>
              <a:t> AS Quantity, </a:t>
            </a:r>
            <a:r>
              <a:rPr lang="en-US" dirty="0" err="1"/>
              <a:t>s.Div</a:t>
            </a:r>
            <a:r>
              <a:rPr lang="en-US" dirty="0"/>
              <a:t>/</a:t>
            </a:r>
            <a:r>
              <a:rPr lang="en-US" dirty="0" err="1"/>
              <a:t>s.Price</a:t>
            </a:r>
            <a:r>
              <a:rPr lang="en-US" dirty="0"/>
              <a:t>*100 AS Yield;</a:t>
            </a:r>
          </a:p>
        </p:txBody>
      </p:sp>
    </p:spTree>
    <p:extLst>
      <p:ext uri="{BB962C8B-B14F-4D97-AF65-F5344CB8AC3E}">
        <p14:creationId xmlns:p14="http://schemas.microsoft.com/office/powerpoint/2010/main" val="2515779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Aggregate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COUNT</a:t>
            </a:r>
          </a:p>
          <a:p>
            <a:endParaRPr lang="en-US" dirty="0"/>
          </a:p>
          <a:p>
            <a:r>
              <a:rPr lang="en-US" i="1" dirty="0"/>
              <a:t>How many firms are there in the portfolio?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MATCH (</a:t>
            </a:r>
            <a:r>
              <a:rPr lang="en-US" dirty="0" err="1"/>
              <a:t>s:Stock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RETURN count(s);</a:t>
            </a:r>
          </a:p>
        </p:txBody>
      </p:sp>
    </p:spTree>
    <p:extLst>
      <p:ext uri="{BB962C8B-B14F-4D97-AF65-F5344CB8AC3E}">
        <p14:creationId xmlns:p14="http://schemas.microsoft.com/office/powerpoint/2010/main" val="24804752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Aggregate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i="1" dirty="0"/>
              <a:t>What is the average yield for the portfolio?</a:t>
            </a:r>
            <a:br>
              <a:rPr lang="en-US" i="1" dirty="0"/>
            </a:br>
            <a:br>
              <a:rPr lang="en-US" dirty="0"/>
            </a:br>
            <a:r>
              <a:rPr lang="en-US" dirty="0"/>
              <a:t>MATCH (</a:t>
            </a:r>
            <a:r>
              <a:rPr lang="en-US" dirty="0" err="1"/>
              <a:t>s:Stock</a:t>
            </a:r>
            <a:r>
              <a:rPr lang="en-US" dirty="0"/>
              <a:t>) RETURN avg(</a:t>
            </a:r>
            <a:r>
              <a:rPr lang="en-US" dirty="0" err="1"/>
              <a:t>s.Div</a:t>
            </a:r>
            <a:r>
              <a:rPr lang="en-US" dirty="0"/>
              <a:t>/</a:t>
            </a:r>
            <a:r>
              <a:rPr lang="en-US" dirty="0" err="1"/>
              <a:t>s.Price</a:t>
            </a:r>
            <a:r>
              <a:rPr lang="en-US" dirty="0"/>
              <a:t>*100) As `Average yield`;</a:t>
            </a:r>
          </a:p>
        </p:txBody>
      </p:sp>
    </p:spTree>
    <p:extLst>
      <p:ext uri="{BB962C8B-B14F-4D97-AF65-F5344CB8AC3E}">
        <p14:creationId xmlns:p14="http://schemas.microsoft.com/office/powerpoint/2010/main" val="4252681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CONTAINS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i="1" dirty="0"/>
              <a:t>List the names of firms with a double ‘e’.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MATCH (</a:t>
            </a:r>
            <a:r>
              <a:rPr lang="en-US" dirty="0" err="1"/>
              <a:t>s:Stock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WHERE </a:t>
            </a:r>
            <a:r>
              <a:rPr lang="en-US" dirty="0" err="1"/>
              <a:t>s.Firm</a:t>
            </a:r>
            <a:r>
              <a:rPr lang="en-US" dirty="0"/>
              <a:t> CONTAINS '</a:t>
            </a:r>
            <a:r>
              <a:rPr lang="en-US" dirty="0" err="1"/>
              <a:t>ee</a:t>
            </a:r>
            <a:r>
              <a:rPr lang="en-US" dirty="0"/>
              <a:t>’ </a:t>
            </a:r>
            <a:br>
              <a:rPr lang="en-US" dirty="0"/>
            </a:br>
            <a:r>
              <a:rPr lang="en-US" dirty="0"/>
              <a:t>RETURN </a:t>
            </a:r>
            <a:r>
              <a:rPr lang="en-US" dirty="0" err="1"/>
              <a:t>s.Firm</a:t>
            </a:r>
            <a:r>
              <a:rPr lang="en-US" dirty="0"/>
              <a:t>;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09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handling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Subqueries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i="1" dirty="0"/>
              <a:t>Report all firms with a PE ratio greater than the average for the portfolio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MATCH (</a:t>
            </a:r>
            <a:r>
              <a:rPr lang="en-US" dirty="0" err="1"/>
              <a:t>s:Stock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WITH AVG(</a:t>
            </a:r>
            <a:r>
              <a:rPr lang="en-US" dirty="0" err="1"/>
              <a:t>s.PE</a:t>
            </a:r>
            <a:r>
              <a:rPr lang="en-US" dirty="0"/>
              <a:t>) AS </a:t>
            </a:r>
            <a:r>
              <a:rPr lang="en-US" dirty="0" err="1"/>
              <a:t>AvgPE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MATCH (</a:t>
            </a:r>
            <a:r>
              <a:rPr lang="en-US" dirty="0" err="1"/>
              <a:t>s:Stock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WHERE </a:t>
            </a:r>
            <a:r>
              <a:rPr lang="en-US" dirty="0" err="1"/>
              <a:t>s.PE</a:t>
            </a:r>
            <a:r>
              <a:rPr lang="en-US" dirty="0"/>
              <a:t> &gt; </a:t>
            </a:r>
            <a:r>
              <a:rPr lang="en-US" dirty="0" err="1"/>
              <a:t>AvgPE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RETURN </a:t>
            </a:r>
            <a:r>
              <a:rPr lang="en-US" dirty="0" err="1"/>
              <a:t>s.Firm</a:t>
            </a:r>
            <a:r>
              <a:rPr lang="en-US" dirty="0"/>
              <a:t> AS FIRM, </a:t>
            </a:r>
            <a:r>
              <a:rPr lang="en-US" dirty="0" err="1"/>
              <a:t>s.PE</a:t>
            </a:r>
            <a:r>
              <a:rPr lang="en-US" dirty="0"/>
              <a:t> as PE;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354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graph is a set of nodes (entities) and edges (relationships) that connect them</a:t>
            </a:r>
          </a:p>
          <a:p>
            <a:r>
              <a:rPr lang="en-US" dirty="0"/>
              <a:t>Nodes and edges can have labels and properties</a:t>
            </a:r>
          </a:p>
          <a:p>
            <a:pPr lvl="1"/>
            <a:r>
              <a:rPr lang="en-US" dirty="0"/>
              <a:t>A property graph database	</a:t>
            </a:r>
          </a:p>
          <a:p>
            <a:r>
              <a:rPr lang="en-US" dirty="0"/>
              <a:t>A group of nodes with a common label is similar to an entity</a:t>
            </a:r>
          </a:p>
          <a:p>
            <a:r>
              <a:rPr lang="en-US" dirty="0"/>
              <a:t>A node is similar to an instance of an entity</a:t>
            </a:r>
          </a:p>
          <a:p>
            <a:r>
              <a:rPr lang="en-US" dirty="0"/>
              <a:t>A relationship is explicitly defined to connect a pair of nodes</a:t>
            </a:r>
          </a:p>
          <a:p>
            <a:pPr lvl="1"/>
            <a:r>
              <a:rPr lang="en-US" dirty="0"/>
              <a:t>In the relational database model, a relationship is represented by a pair of primary and foreign keys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2969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relationship between nodes</a:t>
            </a:r>
          </a:p>
        </p:txBody>
      </p:sp>
      <p:pic>
        <p:nvPicPr>
          <p:cNvPr id="8" name="Picture 7" descr="Diagram&#10;&#10;Description automatically generated">
            <a:extLst>
              <a:ext uri="{FF2B5EF4-FFF2-40B4-BE49-F238E27FC236}">
                <a16:creationId xmlns:a16="http://schemas.microsoft.com/office/drawing/2014/main" id="{6B405252-5828-DD89-4B2B-6DF47336B3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362200"/>
            <a:ext cx="7264655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6313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relationships in Cypher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3A114CE-8D67-5CA0-2D4B-86AE9C970ABB}"/>
              </a:ext>
            </a:extLst>
          </p:cNvPr>
          <p:cNvSpPr txBox="1">
            <a:spLocks/>
          </p:cNvSpPr>
          <p:nvPr/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Relationships are represented in Cypher using an arrow, either -&gt; or &lt;-, between two nodes.</a:t>
            </a:r>
          </a:p>
          <a:p>
            <a:r>
              <a:rPr lang="en-US" dirty="0"/>
              <a:t>In Neo4j, all relationships are directed</a:t>
            </a:r>
          </a:p>
          <a:p>
            <a:endParaRPr lang="en-US" dirty="0"/>
          </a:p>
          <a:p>
            <a:r>
              <a:rPr lang="en-US" dirty="0"/>
              <a:t>The Cypher code for stating that Bombay Duck was listed in India on 2019-11-10 is:</a:t>
            </a:r>
          </a:p>
          <a:p>
            <a:r>
              <a:rPr lang="en-US" dirty="0"/>
              <a:t>MATCH (</a:t>
            </a:r>
            <a:r>
              <a:rPr lang="en-US" dirty="0" err="1"/>
              <a:t>s:Stock</a:t>
            </a:r>
            <a:r>
              <a:rPr lang="en-US" dirty="0"/>
              <a:t>), (</a:t>
            </a:r>
            <a:r>
              <a:rPr lang="en-US" dirty="0" err="1"/>
              <a:t>n:Nation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WHERE </a:t>
            </a:r>
            <a:r>
              <a:rPr lang="en-US" dirty="0" err="1"/>
              <a:t>s.StockCode</a:t>
            </a:r>
            <a:r>
              <a:rPr lang="en-US" dirty="0"/>
              <a:t> = "BD" AND </a:t>
            </a:r>
            <a:r>
              <a:rPr lang="en-US" dirty="0" err="1"/>
              <a:t>n.NationCode</a:t>
            </a:r>
            <a:r>
              <a:rPr lang="en-US" dirty="0"/>
              <a:t> = "IND”</a:t>
            </a:r>
            <a:br>
              <a:rPr lang="en-US" dirty="0"/>
            </a:br>
            <a:r>
              <a:rPr lang="en-US" dirty="0"/>
              <a:t>CREATE (n)-[</a:t>
            </a:r>
            <a:r>
              <a:rPr lang="en-US" dirty="0" err="1"/>
              <a:t>r:LISTS</a:t>
            </a:r>
            <a:r>
              <a:rPr lang="en-US" dirty="0"/>
              <a:t> {Listed: date('2019-11-10')}]-&gt;(s)</a:t>
            </a:r>
            <a:br>
              <a:rPr lang="en-US" dirty="0"/>
            </a:br>
            <a:r>
              <a:rPr lang="en-US" dirty="0"/>
              <a:t>RETURN r;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2219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Add Nation Nodes and Specifying Relationships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189D34F-8BBE-355C-D922-7B094AB7F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60612"/>
            <a:ext cx="7886700" cy="3735388"/>
          </a:xfrm>
        </p:spPr>
        <p:txBody>
          <a:bodyPr>
            <a:normAutofit/>
          </a:bodyPr>
          <a:lstStyle/>
          <a:p>
            <a:r>
              <a:rPr lang="en-US" dirty="0"/>
              <a:t>LOAD CSV WITH HEADERS FROM "https://</a:t>
            </a:r>
            <a:r>
              <a:rPr lang="en-US" dirty="0" err="1"/>
              <a:t>www.richardtwatson.com</a:t>
            </a:r>
            <a:r>
              <a:rPr lang="en-US" dirty="0"/>
              <a:t>/data/</a:t>
            </a:r>
            <a:r>
              <a:rPr lang="en-US" dirty="0" err="1"/>
              <a:t>nation.csv</a:t>
            </a:r>
            <a:r>
              <a:rPr lang="en-US" dirty="0"/>
              <a:t>" AS row CREATE (</a:t>
            </a:r>
            <a:r>
              <a:rPr lang="en-US" dirty="0" err="1"/>
              <a:t>n:Nation</a:t>
            </a:r>
            <a:r>
              <a:rPr lang="en-US" dirty="0"/>
              <a:t> {</a:t>
            </a:r>
            <a:r>
              <a:rPr lang="en-US" dirty="0" err="1"/>
              <a:t>NationCode</a:t>
            </a:r>
            <a:r>
              <a:rPr lang="en-US" dirty="0"/>
              <a:t>: </a:t>
            </a:r>
            <a:r>
              <a:rPr lang="en-US" dirty="0" err="1"/>
              <a:t>row.natcode</a:t>
            </a:r>
            <a:r>
              <a:rPr lang="en-US" dirty="0"/>
              <a:t>, Nation: </a:t>
            </a:r>
            <a:r>
              <a:rPr lang="en-US" dirty="0" err="1"/>
              <a:t>row.natname</a:t>
            </a:r>
            <a:r>
              <a:rPr lang="en-US" dirty="0"/>
              <a:t>, </a:t>
            </a:r>
            <a:r>
              <a:rPr lang="en-US" dirty="0" err="1"/>
              <a:t>ExchRate</a:t>
            </a:r>
            <a:r>
              <a:rPr lang="en-US" dirty="0"/>
              <a:t>: </a:t>
            </a:r>
            <a:r>
              <a:rPr lang="en-US" dirty="0" err="1"/>
              <a:t>toFloat</a:t>
            </a:r>
            <a:r>
              <a:rPr lang="en-US" dirty="0"/>
              <a:t>(</a:t>
            </a:r>
            <a:r>
              <a:rPr lang="en-US" dirty="0" err="1"/>
              <a:t>row.exchrate</a:t>
            </a:r>
            <a:r>
              <a:rPr lang="en-US" dirty="0"/>
              <a:t>)}) RETURN count(n);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r>
              <a:rPr lang="en-US" dirty="0"/>
              <a:t>LOAD CSV WITH HEADERS FROM "https://</a:t>
            </a:r>
            <a:r>
              <a:rPr lang="en-US" dirty="0" err="1"/>
              <a:t>www.richardtwatson.com</a:t>
            </a:r>
            <a:r>
              <a:rPr lang="en-US" dirty="0"/>
              <a:t>/data/</a:t>
            </a:r>
            <a:r>
              <a:rPr lang="en-US" dirty="0" err="1"/>
              <a:t>stock.csv</a:t>
            </a:r>
            <a:r>
              <a:rPr lang="en-US" dirty="0"/>
              <a:t>" AS row MATCH (</a:t>
            </a:r>
            <a:r>
              <a:rPr lang="en-US" dirty="0" err="1"/>
              <a:t>n:Nation</a:t>
            </a:r>
            <a:r>
              <a:rPr lang="en-US" dirty="0"/>
              <a:t> {</a:t>
            </a:r>
            <a:r>
              <a:rPr lang="en-US" dirty="0" err="1"/>
              <a:t>NationCode</a:t>
            </a:r>
            <a:r>
              <a:rPr lang="en-US" dirty="0"/>
              <a:t>: </a:t>
            </a:r>
            <a:r>
              <a:rPr lang="en-US" dirty="0" err="1"/>
              <a:t>row.natcode</a:t>
            </a:r>
            <a:r>
              <a:rPr lang="en-US" dirty="0"/>
              <a:t>}) MATCH (</a:t>
            </a:r>
            <a:r>
              <a:rPr lang="en-US" dirty="0" err="1"/>
              <a:t>s:Stock</a:t>
            </a:r>
            <a:r>
              <a:rPr lang="en-US" dirty="0"/>
              <a:t> {</a:t>
            </a:r>
            <a:r>
              <a:rPr lang="en-US" dirty="0" err="1"/>
              <a:t>StockCode</a:t>
            </a:r>
            <a:r>
              <a:rPr lang="en-US" dirty="0"/>
              <a:t>: </a:t>
            </a:r>
            <a:r>
              <a:rPr lang="en-US" dirty="0" err="1"/>
              <a:t>row.stkcode</a:t>
            </a:r>
            <a:r>
              <a:rPr lang="en-US" dirty="0"/>
              <a:t>}) CREATE (n)-[</a:t>
            </a:r>
            <a:r>
              <a:rPr lang="en-US" dirty="0" err="1"/>
              <a:t>r:LISTS</a:t>
            </a:r>
            <a:r>
              <a:rPr lang="en-US" dirty="0"/>
              <a:t>]-&gt;(s) RETURN r;</a:t>
            </a:r>
          </a:p>
        </p:txBody>
      </p:sp>
    </p:spTree>
    <p:extLst>
      <p:ext uri="{BB962C8B-B14F-4D97-AF65-F5344CB8AC3E}">
        <p14:creationId xmlns:p14="http://schemas.microsoft.com/office/powerpoint/2010/main" val="41186418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relationships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Report the value of each stockholding in UK pounds. Sort the report by nation and firm.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MATCH (</a:t>
            </a:r>
            <a:r>
              <a:rPr lang="en-US" dirty="0" err="1"/>
              <a:t>n:Nation</a:t>
            </a:r>
            <a:r>
              <a:rPr lang="en-US" dirty="0"/>
              <a:t>)-[:LISTS]-&gt;(</a:t>
            </a:r>
            <a:r>
              <a:rPr lang="en-US" dirty="0" err="1"/>
              <a:t>s:Stock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RETURN </a:t>
            </a:r>
            <a:r>
              <a:rPr lang="en-US" dirty="0" err="1"/>
              <a:t>n.Nation</a:t>
            </a:r>
            <a:r>
              <a:rPr lang="en-US" dirty="0"/>
              <a:t> AS Nation, </a:t>
            </a:r>
            <a:r>
              <a:rPr lang="en-US" dirty="0" err="1"/>
              <a:t>s.Firm</a:t>
            </a:r>
            <a:r>
              <a:rPr lang="en-US" dirty="0"/>
              <a:t> AS Firm, </a:t>
            </a:r>
            <a:r>
              <a:rPr lang="en-US" dirty="0" err="1"/>
              <a:t>s.Price</a:t>
            </a:r>
            <a:r>
              <a:rPr lang="en-US" dirty="0"/>
              <a:t> AS Price, </a:t>
            </a:r>
            <a:r>
              <a:rPr lang="en-US" dirty="0" err="1"/>
              <a:t>s.Qty</a:t>
            </a:r>
            <a:r>
              <a:rPr lang="en-US" dirty="0"/>
              <a:t> as Quantity, round(</a:t>
            </a:r>
            <a:r>
              <a:rPr lang="en-US" dirty="0" err="1"/>
              <a:t>s.Price</a:t>
            </a:r>
            <a:r>
              <a:rPr lang="en-US" dirty="0"/>
              <a:t>*</a:t>
            </a:r>
            <a:r>
              <a:rPr lang="en-US" dirty="0" err="1"/>
              <a:t>s.Qty</a:t>
            </a:r>
            <a:r>
              <a:rPr lang="en-US" dirty="0"/>
              <a:t>*</a:t>
            </a:r>
            <a:r>
              <a:rPr lang="en-US" dirty="0" err="1"/>
              <a:t>n.ExchRate</a:t>
            </a:r>
            <a:r>
              <a:rPr lang="en-US" dirty="0"/>
              <a:t>) AS Value</a:t>
            </a:r>
            <a:br>
              <a:rPr lang="en-US" dirty="0"/>
            </a:br>
            <a:r>
              <a:rPr lang="en-US" dirty="0"/>
              <a:t>ORDER BY Nation, Firm</a:t>
            </a:r>
          </a:p>
        </p:txBody>
      </p:sp>
    </p:spTree>
    <p:extLst>
      <p:ext uri="{BB962C8B-B14F-4D97-AF65-F5344CB8AC3E}">
        <p14:creationId xmlns:p14="http://schemas.microsoft.com/office/powerpoint/2010/main" val="31215528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WITH—reporting by groups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Report by nation the total value of stockholdings.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MATCH (</a:t>
            </a:r>
            <a:r>
              <a:rPr lang="en-US" dirty="0" err="1"/>
              <a:t>n:Nation</a:t>
            </a:r>
            <a:r>
              <a:rPr lang="en-US" dirty="0"/>
              <a:t>)-[:LISTS]-&gt;(</a:t>
            </a:r>
            <a:r>
              <a:rPr lang="en-US" dirty="0" err="1"/>
              <a:t>s:Stock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WITH n, round(sum(</a:t>
            </a:r>
            <a:r>
              <a:rPr lang="en-US" dirty="0" err="1"/>
              <a:t>s.Price</a:t>
            </a:r>
            <a:r>
              <a:rPr lang="en-US" dirty="0"/>
              <a:t>*</a:t>
            </a:r>
            <a:r>
              <a:rPr lang="en-US" dirty="0" err="1"/>
              <a:t>s.Qty</a:t>
            </a:r>
            <a:r>
              <a:rPr lang="en-US" dirty="0"/>
              <a:t>*</a:t>
            </a:r>
            <a:r>
              <a:rPr lang="en-US" dirty="0" err="1"/>
              <a:t>n.ExchRate</a:t>
            </a:r>
            <a:r>
              <a:rPr lang="en-US" dirty="0"/>
              <a:t>)) as Value </a:t>
            </a:r>
            <a:br>
              <a:rPr lang="en-US" dirty="0"/>
            </a:br>
            <a:r>
              <a:rPr lang="en-US" dirty="0"/>
              <a:t>RETURN </a:t>
            </a:r>
            <a:r>
              <a:rPr lang="en-US" dirty="0" err="1"/>
              <a:t>n.Nation</a:t>
            </a:r>
            <a:r>
              <a:rPr lang="en-US" dirty="0"/>
              <a:t> AS Nation, Value;</a:t>
            </a:r>
          </a:p>
        </p:txBody>
      </p:sp>
    </p:spTree>
    <p:extLst>
      <p:ext uri="{BB962C8B-B14F-4D97-AF65-F5344CB8AC3E}">
        <p14:creationId xmlns:p14="http://schemas.microsoft.com/office/powerpoint/2010/main" val="22490573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</a:t>
            </a:r>
            <a:r>
              <a:rPr lang="en-US" dirty="0" err="1"/>
              <a:t>m:m</a:t>
            </a:r>
            <a:r>
              <a:rPr lang="en-US" dirty="0"/>
              <a:t> relationships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A081216-3AC3-81A8-79CE-E39041A53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Diagram&#10;&#10;Description automatically generated">
            <a:extLst>
              <a:ext uri="{FF2B5EF4-FFF2-40B4-BE49-F238E27FC236}">
                <a16:creationId xmlns:a16="http://schemas.microsoft.com/office/drawing/2014/main" id="{6ED9F653-4DD4-5644-3F1F-5D8E709FD7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00"/>
            <a:ext cx="9144000" cy="352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7663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Sale Item Relationship Database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A081216-3AC3-81A8-79CE-E39041A53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LOAD CSV WITH HEADERS FROM "https://</a:t>
            </a:r>
            <a:r>
              <a:rPr lang="en-US" dirty="0" err="1"/>
              <a:t>www.richardtwatson.com</a:t>
            </a:r>
            <a:r>
              <a:rPr lang="en-US" dirty="0"/>
              <a:t>/data/</a:t>
            </a:r>
            <a:r>
              <a:rPr lang="en-US" dirty="0" err="1"/>
              <a:t>item.csv</a:t>
            </a:r>
            <a:r>
              <a:rPr lang="en-US" dirty="0"/>
              <a:t>" AS row CREATE (</a:t>
            </a:r>
            <a:r>
              <a:rPr lang="en-US" dirty="0" err="1"/>
              <a:t>i:Item</a:t>
            </a:r>
            <a:r>
              <a:rPr lang="en-US" dirty="0"/>
              <a:t> {</a:t>
            </a:r>
            <a:r>
              <a:rPr lang="en-US" dirty="0" err="1"/>
              <a:t>ItemNo</a:t>
            </a:r>
            <a:r>
              <a:rPr lang="en-US" dirty="0"/>
              <a:t>: </a:t>
            </a:r>
            <a:r>
              <a:rPr lang="en-US" dirty="0" err="1"/>
              <a:t>toInteger</a:t>
            </a:r>
            <a:r>
              <a:rPr lang="en-US" dirty="0"/>
              <a:t>(</a:t>
            </a:r>
            <a:r>
              <a:rPr lang="en-US" dirty="0" err="1"/>
              <a:t>row.itemno</a:t>
            </a:r>
            <a:r>
              <a:rPr lang="en-US" dirty="0"/>
              <a:t>), </a:t>
            </a:r>
            <a:r>
              <a:rPr lang="en-US" dirty="0" err="1"/>
              <a:t>ItemName</a:t>
            </a:r>
            <a:r>
              <a:rPr lang="en-US" dirty="0"/>
              <a:t>: </a:t>
            </a:r>
            <a:r>
              <a:rPr lang="en-US" dirty="0" err="1"/>
              <a:t>row.itemname</a:t>
            </a:r>
            <a:r>
              <a:rPr lang="en-US" dirty="0"/>
              <a:t>, ItemType: </a:t>
            </a:r>
            <a:r>
              <a:rPr lang="en-US" dirty="0" err="1"/>
              <a:t>row.itemtype</a:t>
            </a:r>
            <a:r>
              <a:rPr lang="en-US" dirty="0"/>
              <a:t>, </a:t>
            </a:r>
            <a:r>
              <a:rPr lang="en-US" dirty="0" err="1"/>
              <a:t>ItemColor</a:t>
            </a:r>
            <a:r>
              <a:rPr lang="en-US" dirty="0"/>
              <a:t>: </a:t>
            </a:r>
            <a:r>
              <a:rPr lang="en-US" dirty="0" err="1"/>
              <a:t>row.itemcolor</a:t>
            </a:r>
            <a:r>
              <a:rPr lang="en-US" dirty="0"/>
              <a:t>}) RETURN count(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endParaRPr lang="en-US" dirty="0"/>
          </a:p>
          <a:p>
            <a:r>
              <a:rPr lang="en-US" dirty="0"/>
              <a:t> LOAD CSV WITH HEADERS FROM "https://</a:t>
            </a:r>
            <a:r>
              <a:rPr lang="en-US" dirty="0" err="1"/>
              <a:t>www.richardtwatson.com</a:t>
            </a:r>
            <a:r>
              <a:rPr lang="en-US" dirty="0"/>
              <a:t>/data/</a:t>
            </a:r>
            <a:r>
              <a:rPr lang="en-US" dirty="0" err="1"/>
              <a:t>sale.csv</a:t>
            </a:r>
            <a:r>
              <a:rPr lang="en-US" dirty="0"/>
              <a:t>" AS row CREATE (</a:t>
            </a:r>
            <a:r>
              <a:rPr lang="en-US" dirty="0" err="1"/>
              <a:t>s:Sale</a:t>
            </a:r>
            <a:r>
              <a:rPr lang="en-US" dirty="0"/>
              <a:t> {</a:t>
            </a:r>
            <a:r>
              <a:rPr lang="en-US" dirty="0" err="1"/>
              <a:t>SaleNo</a:t>
            </a:r>
            <a:r>
              <a:rPr lang="en-US" dirty="0"/>
              <a:t>: </a:t>
            </a:r>
            <a:r>
              <a:rPr lang="en-US" dirty="0" err="1"/>
              <a:t>toInteger</a:t>
            </a:r>
            <a:r>
              <a:rPr lang="en-US" dirty="0"/>
              <a:t>(</a:t>
            </a:r>
            <a:r>
              <a:rPr lang="en-US" dirty="0" err="1"/>
              <a:t>row.saleno</a:t>
            </a:r>
            <a:r>
              <a:rPr lang="en-US" dirty="0"/>
              <a:t>), </a:t>
            </a:r>
            <a:r>
              <a:rPr lang="en-US" dirty="0" err="1"/>
              <a:t>SaleDate</a:t>
            </a:r>
            <a:r>
              <a:rPr lang="en-US" dirty="0"/>
              <a:t>: date(</a:t>
            </a:r>
            <a:r>
              <a:rPr lang="en-US" dirty="0" err="1"/>
              <a:t>row.saledate</a:t>
            </a:r>
            <a:r>
              <a:rPr lang="en-US" dirty="0"/>
              <a:t>), </a:t>
            </a:r>
            <a:r>
              <a:rPr lang="en-US" dirty="0" err="1"/>
              <a:t>SaleText</a:t>
            </a:r>
            <a:r>
              <a:rPr lang="en-US" dirty="0"/>
              <a:t>: </a:t>
            </a:r>
            <a:r>
              <a:rPr lang="en-US" dirty="0" err="1"/>
              <a:t>row.saletext</a:t>
            </a:r>
            <a:r>
              <a:rPr lang="en-US" dirty="0"/>
              <a:t>}) RETURN count(s); </a:t>
            </a:r>
          </a:p>
          <a:p>
            <a:endParaRPr lang="en-US" dirty="0"/>
          </a:p>
          <a:p>
            <a:r>
              <a:rPr lang="en-US" dirty="0"/>
              <a:t>LOAD CSV WITH HEADERS FROM "https://</a:t>
            </a:r>
            <a:r>
              <a:rPr lang="en-US" dirty="0" err="1"/>
              <a:t>www.richardtwatson.com</a:t>
            </a:r>
            <a:r>
              <a:rPr lang="en-US" dirty="0"/>
              <a:t>/data/</a:t>
            </a:r>
            <a:r>
              <a:rPr lang="en-US" dirty="0" err="1"/>
              <a:t>receipt.csv</a:t>
            </a:r>
            <a:r>
              <a:rPr lang="en-US" dirty="0"/>
              <a:t>" AS row MATCH (</a:t>
            </a:r>
            <a:r>
              <a:rPr lang="en-US" dirty="0" err="1"/>
              <a:t>s:Sale</a:t>
            </a:r>
            <a:r>
              <a:rPr lang="en-US" dirty="0"/>
              <a:t> {</a:t>
            </a:r>
            <a:r>
              <a:rPr lang="en-US" dirty="0" err="1"/>
              <a:t>SaleNo</a:t>
            </a:r>
            <a:r>
              <a:rPr lang="en-US" dirty="0"/>
              <a:t>: </a:t>
            </a:r>
            <a:r>
              <a:rPr lang="en-US" dirty="0" err="1"/>
              <a:t>toInteger</a:t>
            </a:r>
            <a:r>
              <a:rPr lang="en-US" dirty="0"/>
              <a:t>(</a:t>
            </a:r>
            <a:r>
              <a:rPr lang="en-US" dirty="0" err="1"/>
              <a:t>row.saleno</a:t>
            </a:r>
            <a:r>
              <a:rPr lang="en-US" dirty="0"/>
              <a:t>)}) MATCH (</a:t>
            </a:r>
            <a:r>
              <a:rPr lang="en-US" dirty="0" err="1"/>
              <a:t>i:Item</a:t>
            </a:r>
            <a:r>
              <a:rPr lang="en-US" dirty="0"/>
              <a:t> {</a:t>
            </a:r>
            <a:r>
              <a:rPr lang="en-US" dirty="0" err="1"/>
              <a:t>ItemNo</a:t>
            </a:r>
            <a:r>
              <a:rPr lang="en-US" dirty="0"/>
              <a:t>: </a:t>
            </a:r>
            <a:r>
              <a:rPr lang="en-US" dirty="0" err="1"/>
              <a:t>toInteger</a:t>
            </a:r>
            <a:r>
              <a:rPr lang="en-US" dirty="0"/>
              <a:t>(</a:t>
            </a:r>
            <a:r>
              <a:rPr lang="en-US" dirty="0" err="1"/>
              <a:t>row.itemno</a:t>
            </a:r>
            <a:r>
              <a:rPr lang="en-US" dirty="0"/>
              <a:t>)}) CREATE (s)-[</a:t>
            </a:r>
            <a:r>
              <a:rPr lang="en-US" dirty="0" err="1"/>
              <a:t>r:CONTAINS</a:t>
            </a:r>
            <a:r>
              <a:rPr lang="en-US" dirty="0"/>
              <a:t>]-&gt;(</a:t>
            </a:r>
            <a:r>
              <a:rPr lang="en-US" dirty="0" err="1"/>
              <a:t>i</a:t>
            </a:r>
            <a:r>
              <a:rPr lang="en-US" dirty="0"/>
              <a:t>) SET </a:t>
            </a:r>
            <a:r>
              <a:rPr lang="en-US" dirty="0" err="1"/>
              <a:t>r.Price</a:t>
            </a:r>
            <a:r>
              <a:rPr lang="en-US" dirty="0"/>
              <a:t> = </a:t>
            </a:r>
            <a:r>
              <a:rPr lang="en-US" dirty="0" err="1"/>
              <a:t>toFloat</a:t>
            </a:r>
            <a:r>
              <a:rPr lang="en-US" dirty="0"/>
              <a:t>(</a:t>
            </a:r>
            <a:r>
              <a:rPr lang="en-US" dirty="0" err="1"/>
              <a:t>row.receiptprice</a:t>
            </a:r>
            <a:r>
              <a:rPr lang="en-US" dirty="0"/>
              <a:t>), </a:t>
            </a:r>
            <a:r>
              <a:rPr lang="en-US" dirty="0" err="1"/>
              <a:t>r.Qty</a:t>
            </a:r>
            <a:r>
              <a:rPr lang="en-US" dirty="0"/>
              <a:t> = </a:t>
            </a:r>
            <a:r>
              <a:rPr lang="en-US" dirty="0" err="1"/>
              <a:t>toInteger</a:t>
            </a:r>
            <a:r>
              <a:rPr lang="en-US" dirty="0"/>
              <a:t>(</a:t>
            </a:r>
            <a:r>
              <a:rPr lang="en-US" dirty="0" err="1"/>
              <a:t>row.receiptqty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8534033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Sale Item Relationship Database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A081216-3AC3-81A8-79CE-E39041A53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List the name, quantity, price, and value of items sold on January 16, 2011.</a:t>
            </a:r>
          </a:p>
          <a:p>
            <a:endParaRPr lang="en-US" dirty="0"/>
          </a:p>
          <a:p>
            <a:r>
              <a:rPr lang="en-US" dirty="0"/>
              <a:t>MATCH (s: Sale)-[</a:t>
            </a:r>
            <a:r>
              <a:rPr lang="en-US" dirty="0" err="1"/>
              <a:t>r:CONTAINS</a:t>
            </a:r>
            <a:r>
              <a:rPr lang="en-US" dirty="0"/>
              <a:t>]-&gt;(</a:t>
            </a:r>
            <a:r>
              <a:rPr lang="en-US" dirty="0" err="1"/>
              <a:t>i</a:t>
            </a:r>
            <a:r>
              <a:rPr lang="en-US" dirty="0"/>
              <a:t>: Item) </a:t>
            </a:r>
            <a:br>
              <a:rPr lang="en-US" dirty="0"/>
            </a:br>
            <a:r>
              <a:rPr lang="en-US" dirty="0"/>
              <a:t>WHERE </a:t>
            </a:r>
            <a:r>
              <a:rPr lang="en-US" dirty="0" err="1"/>
              <a:t>s.SaleDate</a:t>
            </a:r>
            <a:r>
              <a:rPr lang="en-US" dirty="0"/>
              <a:t> = date('2011-01-16') </a:t>
            </a:r>
            <a:br>
              <a:rPr lang="en-US" dirty="0"/>
            </a:br>
            <a:r>
              <a:rPr lang="en-US" dirty="0"/>
              <a:t>RETURN </a:t>
            </a:r>
            <a:r>
              <a:rPr lang="en-US" dirty="0" err="1"/>
              <a:t>i.ItemName</a:t>
            </a:r>
            <a:r>
              <a:rPr lang="en-US" dirty="0"/>
              <a:t> AS Item, </a:t>
            </a:r>
            <a:r>
              <a:rPr lang="en-US" dirty="0" err="1"/>
              <a:t>r.Qty</a:t>
            </a:r>
            <a:r>
              <a:rPr lang="en-US" dirty="0"/>
              <a:t> as Quantity, </a:t>
            </a:r>
            <a:r>
              <a:rPr lang="en-US" dirty="0" err="1"/>
              <a:t>r.Price</a:t>
            </a:r>
            <a:r>
              <a:rPr lang="en-US" dirty="0"/>
              <a:t> as Price, </a:t>
            </a:r>
            <a:r>
              <a:rPr lang="en-US" dirty="0" err="1"/>
              <a:t>r.Qty</a:t>
            </a:r>
            <a:r>
              <a:rPr lang="en-US" dirty="0"/>
              <a:t>*</a:t>
            </a:r>
            <a:r>
              <a:rPr lang="en-US" dirty="0" err="1"/>
              <a:t>r.Price</a:t>
            </a:r>
            <a:r>
              <a:rPr lang="en-US" dirty="0"/>
              <a:t> AS Total;</a:t>
            </a:r>
          </a:p>
          <a:p>
            <a:endParaRPr lang="en-US" dirty="0"/>
          </a:p>
          <a:p>
            <a:r>
              <a:rPr lang="en-US" dirty="0"/>
              <a:t>MATCH (s: Sale {</a:t>
            </a:r>
            <a:r>
              <a:rPr lang="en-US" dirty="0" err="1"/>
              <a:t>SaleDate</a:t>
            </a:r>
            <a:r>
              <a:rPr lang="en-US" dirty="0"/>
              <a:t>: date('2011-01-16')})-[</a:t>
            </a:r>
            <a:r>
              <a:rPr lang="en-US" dirty="0" err="1"/>
              <a:t>r:CONTAINS</a:t>
            </a:r>
            <a:r>
              <a:rPr lang="en-US" dirty="0"/>
              <a:t>]-&gt;(</a:t>
            </a:r>
            <a:r>
              <a:rPr lang="en-US" dirty="0" err="1"/>
              <a:t>i</a:t>
            </a:r>
            <a:r>
              <a:rPr lang="en-US" dirty="0"/>
              <a:t>: Item) </a:t>
            </a:r>
            <a:br>
              <a:rPr lang="en-US" dirty="0"/>
            </a:br>
            <a:r>
              <a:rPr lang="en-US" dirty="0"/>
              <a:t>RETURN </a:t>
            </a:r>
            <a:r>
              <a:rPr lang="en-US" dirty="0" err="1"/>
              <a:t>i.ItemName</a:t>
            </a:r>
            <a:r>
              <a:rPr lang="en-US" dirty="0"/>
              <a:t> AS Item, </a:t>
            </a:r>
            <a:r>
              <a:rPr lang="en-US" dirty="0" err="1"/>
              <a:t>r.Qty</a:t>
            </a:r>
            <a:r>
              <a:rPr lang="en-US" dirty="0"/>
              <a:t> as Quantity, </a:t>
            </a:r>
            <a:r>
              <a:rPr lang="en-US" dirty="0" err="1"/>
              <a:t>r.Price</a:t>
            </a:r>
            <a:r>
              <a:rPr lang="en-US" dirty="0"/>
              <a:t> as Price, </a:t>
            </a:r>
            <a:r>
              <a:rPr lang="en-US" dirty="0" err="1"/>
              <a:t>r.Qty</a:t>
            </a:r>
            <a:r>
              <a:rPr lang="en-US" dirty="0"/>
              <a:t>*</a:t>
            </a:r>
            <a:r>
              <a:rPr lang="en-US" dirty="0" err="1"/>
              <a:t>r.Price</a:t>
            </a:r>
            <a:r>
              <a:rPr lang="en-US" dirty="0"/>
              <a:t> AS Total;</a:t>
            </a:r>
          </a:p>
        </p:txBody>
      </p:sp>
    </p:spTree>
    <p:extLst>
      <p:ext uri="{BB962C8B-B14F-4D97-AF65-F5344CB8AC3E}">
        <p14:creationId xmlns:p14="http://schemas.microsoft.com/office/powerpoint/2010/main" val="39490219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Does a relationship exist?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A081216-3AC3-81A8-79CE-E39041A53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Report all clothing items (type “C”) for which a sale is recorded.</a:t>
            </a:r>
          </a:p>
          <a:p>
            <a:endParaRPr lang="en-US" dirty="0"/>
          </a:p>
          <a:p>
            <a:r>
              <a:rPr lang="en-US" dirty="0"/>
              <a:t>MATCH (s: Sale)-[:CONTAINS]-&gt;(</a:t>
            </a:r>
            <a:r>
              <a:rPr lang="en-US" dirty="0" err="1"/>
              <a:t>i:Item</a:t>
            </a:r>
            <a:r>
              <a:rPr lang="en-US" dirty="0"/>
              <a:t> {ItemType: 'C'}) </a:t>
            </a:r>
            <a:br>
              <a:rPr lang="en-US" dirty="0"/>
            </a:br>
            <a:r>
              <a:rPr lang="en-US" dirty="0"/>
              <a:t>RETURN DISTINCT </a:t>
            </a:r>
            <a:r>
              <a:rPr lang="en-US" dirty="0" err="1"/>
              <a:t>i.ItemName</a:t>
            </a:r>
            <a:r>
              <a:rPr lang="en-US" dirty="0"/>
              <a:t> AS Item, </a:t>
            </a:r>
            <a:r>
              <a:rPr lang="en-US" dirty="0" err="1"/>
              <a:t>i.ItemColor</a:t>
            </a:r>
            <a:r>
              <a:rPr lang="en-US" dirty="0"/>
              <a:t> AS Color;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3988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Does a relationship exist?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A081216-3AC3-81A8-79CE-E39041A53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Report all clothing items that have not been sold.</a:t>
            </a:r>
            <a:br>
              <a:rPr lang="en-US" dirty="0"/>
            </a:br>
            <a:endParaRPr lang="en-US" dirty="0"/>
          </a:p>
          <a:p>
            <a:r>
              <a:rPr lang="en-US" dirty="0"/>
              <a:t>MATCH (s: Sale)-[:CONTAINS]-&gt;(</a:t>
            </a:r>
            <a:r>
              <a:rPr lang="en-US" dirty="0" err="1"/>
              <a:t>i:Item</a:t>
            </a:r>
            <a:r>
              <a:rPr lang="en-US" dirty="0"/>
              <a:t> {ItemType: 'C'}) </a:t>
            </a:r>
            <a:br>
              <a:rPr lang="en-US" dirty="0"/>
            </a:br>
            <a:r>
              <a:rPr lang="en-US" dirty="0"/>
              <a:t>WITH COLLECT (DISTINCT </a:t>
            </a:r>
            <a:r>
              <a:rPr lang="en-US" dirty="0" err="1"/>
              <a:t>i.ItemNo</a:t>
            </a:r>
            <a:r>
              <a:rPr lang="en-US" dirty="0"/>
              <a:t>) AS </a:t>
            </a:r>
            <a:r>
              <a:rPr lang="en-US" dirty="0" err="1"/>
              <a:t>SoldItems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MATCH (</a:t>
            </a:r>
            <a:r>
              <a:rPr lang="en-US" dirty="0" err="1"/>
              <a:t>i</a:t>
            </a:r>
            <a:r>
              <a:rPr lang="en-US" dirty="0"/>
              <a:t>: Item) </a:t>
            </a:r>
            <a:br>
              <a:rPr lang="en-US" dirty="0"/>
            </a:br>
            <a:r>
              <a:rPr lang="en-US" dirty="0"/>
              <a:t>WHERE </a:t>
            </a:r>
            <a:r>
              <a:rPr lang="en-US" dirty="0" err="1"/>
              <a:t>i.ItemType</a:t>
            </a:r>
            <a:r>
              <a:rPr lang="en-US" dirty="0"/>
              <a:t> = 'C' AND NOT (</a:t>
            </a:r>
            <a:r>
              <a:rPr lang="en-US" dirty="0" err="1"/>
              <a:t>i.ItemNo</a:t>
            </a:r>
            <a:r>
              <a:rPr lang="en-US" dirty="0"/>
              <a:t> IN </a:t>
            </a:r>
            <a:r>
              <a:rPr lang="en-US" dirty="0" err="1"/>
              <a:t>SoldItems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RETURN DISTINCT </a:t>
            </a:r>
            <a:r>
              <a:rPr lang="en-US" dirty="0" err="1"/>
              <a:t>i.ItemName</a:t>
            </a:r>
            <a:r>
              <a:rPr lang="en-US" dirty="0"/>
              <a:t> AS Item, </a:t>
            </a:r>
            <a:r>
              <a:rPr lang="en-US" dirty="0" err="1"/>
              <a:t>i.ItemColor</a:t>
            </a:r>
            <a:r>
              <a:rPr lang="en-US" dirty="0"/>
              <a:t> AS Color;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MATCH (</a:t>
            </a:r>
            <a:r>
              <a:rPr lang="en-US" dirty="0" err="1"/>
              <a:t>i:Item</a:t>
            </a:r>
            <a:r>
              <a:rPr lang="en-US" dirty="0"/>
              <a:t> {ItemType: 'C'}) </a:t>
            </a:r>
            <a:br>
              <a:rPr lang="en-US" dirty="0"/>
            </a:br>
            <a:r>
              <a:rPr lang="en-US" dirty="0"/>
              <a:t>WHERE NOT (: Sale)-[:CONTAINS]-&gt;(</a:t>
            </a:r>
            <a:r>
              <a:rPr lang="en-US" dirty="0" err="1"/>
              <a:t>i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RETURN DISTINCT </a:t>
            </a:r>
            <a:r>
              <a:rPr lang="en-US" dirty="0" err="1"/>
              <a:t>i.ItemName</a:t>
            </a:r>
            <a:r>
              <a:rPr lang="en-US" dirty="0"/>
              <a:t> AS Item, </a:t>
            </a:r>
            <a:r>
              <a:rPr lang="en-US" dirty="0" err="1"/>
              <a:t>i.ItemColor</a:t>
            </a:r>
            <a:r>
              <a:rPr lang="en-US" dirty="0"/>
              <a:t> AS Color;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700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86700" cy="1325563"/>
          </a:xfrm>
        </p:spPr>
        <p:txBody>
          <a:bodyPr/>
          <a:lstStyle/>
          <a:p>
            <a:r>
              <a:rPr lang="en-US" dirty="0"/>
              <a:t>A portion of a graph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510938-7D3B-D1F1-F469-2B5C87EEB6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082675"/>
            <a:ext cx="6169525" cy="541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717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Recursive relationships</a:t>
            </a:r>
          </a:p>
        </p:txBody>
      </p:sp>
      <p:pic>
        <p:nvPicPr>
          <p:cNvPr id="6" name="Content Placeholder 5" descr="Diagram&#10;&#10;Description automatically generated">
            <a:extLst>
              <a:ext uri="{FF2B5EF4-FFF2-40B4-BE49-F238E27FC236}">
                <a16:creationId xmlns:a16="http://schemas.microsoft.com/office/drawing/2014/main" id="{5B90C4E0-1334-50EF-CB0C-3BFAC052C5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120800"/>
            <a:ext cx="9016513" cy="2616399"/>
          </a:xfrm>
        </p:spPr>
      </p:pic>
    </p:spTree>
    <p:extLst>
      <p:ext uri="{BB962C8B-B14F-4D97-AF65-F5344CB8AC3E}">
        <p14:creationId xmlns:p14="http://schemas.microsoft.com/office/powerpoint/2010/main" val="8752763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Recursive relationships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DC861C-D7B2-1211-FA99-A5360129E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LOAD CSV WITH HEADERS FROM "https://</a:t>
            </a:r>
            <a:r>
              <a:rPr lang="en-US" dirty="0" err="1"/>
              <a:t>www.richardtwatson.com</a:t>
            </a:r>
            <a:r>
              <a:rPr lang="en-US" dirty="0"/>
              <a:t>/data/</a:t>
            </a:r>
            <a:r>
              <a:rPr lang="en-US" dirty="0" err="1"/>
              <a:t>monarch.csv</a:t>
            </a:r>
            <a:r>
              <a:rPr lang="en-US" dirty="0"/>
              <a:t>" AS row CREATE (m: Monarch {Type: </a:t>
            </a:r>
            <a:r>
              <a:rPr lang="en-US" dirty="0" err="1"/>
              <a:t>row.montype</a:t>
            </a:r>
            <a:r>
              <a:rPr lang="en-US" dirty="0"/>
              <a:t>, Name: </a:t>
            </a:r>
            <a:r>
              <a:rPr lang="en-US" dirty="0" err="1"/>
              <a:t>row.monname</a:t>
            </a:r>
            <a:r>
              <a:rPr lang="en-US" dirty="0"/>
              <a:t>, Number: </a:t>
            </a:r>
            <a:r>
              <a:rPr lang="en-US" dirty="0" err="1"/>
              <a:t>row.monnum</a:t>
            </a:r>
            <a:r>
              <a:rPr lang="en-US" dirty="0"/>
              <a:t>}) RETURN count(m);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MATCH (</a:t>
            </a:r>
            <a:r>
              <a:rPr lang="en-US" dirty="0" err="1"/>
              <a:t>p:Monarch</a:t>
            </a:r>
            <a:r>
              <a:rPr lang="en-US" dirty="0"/>
              <a:t>), (</a:t>
            </a:r>
            <a:r>
              <a:rPr lang="en-US" dirty="0" err="1"/>
              <a:t>s:Monarch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WHERE </a:t>
            </a:r>
            <a:r>
              <a:rPr lang="en-US" dirty="0" err="1"/>
              <a:t>p.Name</a:t>
            </a:r>
            <a:r>
              <a:rPr lang="en-US" dirty="0"/>
              <a:t> = 'William' AND </a:t>
            </a:r>
            <a:r>
              <a:rPr lang="en-US" dirty="0" err="1"/>
              <a:t>p.Number</a:t>
            </a:r>
            <a:r>
              <a:rPr lang="en-US" dirty="0"/>
              <a:t> = 'IV' AND </a:t>
            </a:r>
            <a:r>
              <a:rPr lang="en-US" dirty="0" err="1"/>
              <a:t>s.Name</a:t>
            </a:r>
            <a:r>
              <a:rPr lang="en-US" dirty="0"/>
              <a:t> = 'Victoria' AND </a:t>
            </a:r>
            <a:r>
              <a:rPr lang="en-US" dirty="0" err="1"/>
              <a:t>s.Number</a:t>
            </a:r>
            <a:r>
              <a:rPr lang="en-US" dirty="0"/>
              <a:t> = 'I’ </a:t>
            </a:r>
            <a:br>
              <a:rPr lang="en-US" dirty="0"/>
            </a:br>
            <a:r>
              <a:rPr lang="en-US" dirty="0"/>
              <a:t>CREATE (s)-[</a:t>
            </a:r>
            <a:r>
              <a:rPr lang="en-US" dirty="0" err="1"/>
              <a:t>r:SUCCEEDED</a:t>
            </a:r>
            <a:r>
              <a:rPr lang="en-US" dirty="0"/>
              <a:t>]-&gt;(p) </a:t>
            </a:r>
            <a:br>
              <a:rPr lang="en-US" dirty="0"/>
            </a:br>
            <a:r>
              <a:rPr lang="en-US" dirty="0"/>
              <a:t>SET </a:t>
            </a:r>
            <a:r>
              <a:rPr lang="en-US" dirty="0" err="1"/>
              <a:t>r.Date</a:t>
            </a:r>
            <a:r>
              <a:rPr lang="en-US" dirty="0"/>
              <a:t> = date('1837-06-20’) </a:t>
            </a:r>
            <a:br>
              <a:rPr lang="en-US" dirty="0"/>
            </a:br>
            <a:r>
              <a:rPr lang="en-US" dirty="0"/>
              <a:t>RETURN(r);</a:t>
            </a:r>
          </a:p>
        </p:txBody>
      </p:sp>
    </p:spTree>
    <p:extLst>
      <p:ext uri="{BB962C8B-B14F-4D97-AF65-F5344CB8AC3E}">
        <p14:creationId xmlns:p14="http://schemas.microsoft.com/office/powerpoint/2010/main" val="38747705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Query a recursive relationship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DC861C-D7B2-1211-FA99-A5360129E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Who preceded Victoria I?</a:t>
            </a:r>
          </a:p>
          <a:p>
            <a:endParaRPr lang="en-US" i="1" dirty="0"/>
          </a:p>
          <a:p>
            <a:r>
              <a:rPr lang="en-US" dirty="0"/>
              <a:t>MATCH (s)-[</a:t>
            </a:r>
            <a:r>
              <a:rPr lang="en-US" dirty="0" err="1"/>
              <a:t>r:SUCCEEDED</a:t>
            </a:r>
            <a:r>
              <a:rPr lang="en-US" dirty="0"/>
              <a:t>]-&gt;(p) </a:t>
            </a:r>
            <a:br>
              <a:rPr lang="en-US" dirty="0"/>
            </a:br>
            <a:r>
              <a:rPr lang="en-US" dirty="0"/>
              <a:t>WHERE </a:t>
            </a:r>
            <a:r>
              <a:rPr lang="en-US" dirty="0" err="1"/>
              <a:t>s.Name</a:t>
            </a:r>
            <a:r>
              <a:rPr lang="en-US" dirty="0"/>
              <a:t> = 'Victoria' </a:t>
            </a:r>
            <a:br>
              <a:rPr lang="en-US" dirty="0"/>
            </a:br>
            <a:r>
              <a:rPr lang="en-US" dirty="0"/>
              <a:t>RETURN (</a:t>
            </a:r>
            <a:r>
              <a:rPr lang="en-US" dirty="0" err="1"/>
              <a:t>p.Type</a:t>
            </a:r>
            <a:r>
              <a:rPr lang="en-US" dirty="0"/>
              <a:t> + ' ' + </a:t>
            </a:r>
            <a:r>
              <a:rPr lang="en-US" dirty="0" err="1"/>
              <a:t>p.Name</a:t>
            </a:r>
            <a:r>
              <a:rPr lang="en-US" dirty="0"/>
              <a:t> + ' ' + </a:t>
            </a:r>
            <a:r>
              <a:rPr lang="en-US" dirty="0" err="1"/>
              <a:t>p.Number</a:t>
            </a:r>
            <a:r>
              <a:rPr lang="en-US" dirty="0"/>
              <a:t>);</a:t>
            </a:r>
          </a:p>
          <a:p>
            <a:endParaRPr lang="en-US" dirty="0"/>
          </a:p>
          <a:p>
            <a:endParaRPr lang="en-US" dirty="0"/>
          </a:p>
          <a:p>
            <a:r>
              <a:rPr lang="en-US" i="1" dirty="0"/>
              <a:t>Who succeeded Victoria I?</a:t>
            </a:r>
          </a:p>
          <a:p>
            <a:endParaRPr lang="en-US" i="1" dirty="0"/>
          </a:p>
          <a:p>
            <a:r>
              <a:rPr lang="en-US" dirty="0"/>
              <a:t>MATCH (s)-[</a:t>
            </a:r>
            <a:r>
              <a:rPr lang="en-US" dirty="0" err="1"/>
              <a:t>r:SUCCEEDED</a:t>
            </a:r>
            <a:r>
              <a:rPr lang="en-US" dirty="0"/>
              <a:t>]-&gt;(p) </a:t>
            </a:r>
            <a:br>
              <a:rPr lang="en-US" dirty="0"/>
            </a:br>
            <a:r>
              <a:rPr lang="en-US" dirty="0"/>
              <a:t>WHERE </a:t>
            </a:r>
            <a:r>
              <a:rPr lang="en-US" dirty="0" err="1"/>
              <a:t>p.Name</a:t>
            </a:r>
            <a:r>
              <a:rPr lang="en-US" dirty="0"/>
              <a:t> = 'Victoria' </a:t>
            </a:r>
            <a:br>
              <a:rPr lang="en-US" dirty="0"/>
            </a:br>
            <a:r>
              <a:rPr lang="en-US" dirty="0"/>
              <a:t>RETURN (</a:t>
            </a:r>
            <a:r>
              <a:rPr lang="en-US" dirty="0" err="1"/>
              <a:t>s.Type</a:t>
            </a:r>
            <a:r>
              <a:rPr lang="en-US" dirty="0"/>
              <a:t> + ' ' + </a:t>
            </a:r>
            <a:r>
              <a:rPr lang="en-US" dirty="0" err="1"/>
              <a:t>s.Name</a:t>
            </a:r>
            <a:r>
              <a:rPr lang="en-US" dirty="0"/>
              <a:t> + ' ' + </a:t>
            </a:r>
            <a:r>
              <a:rPr lang="en-US" dirty="0" err="1"/>
              <a:t>s.Number</a:t>
            </a:r>
            <a:r>
              <a:rPr lang="en-US" dirty="0"/>
              <a:t>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5459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Query a recursive relationship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DC861C-D7B2-1211-FA99-A5360129E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Who was Elizabeth II’s predecessor’s predecessor?</a:t>
            </a:r>
            <a:br>
              <a:rPr lang="en-US" dirty="0"/>
            </a:br>
            <a:endParaRPr lang="en-US" i="1" dirty="0"/>
          </a:p>
          <a:p>
            <a:endParaRPr lang="en-US" i="1" dirty="0"/>
          </a:p>
          <a:p>
            <a:r>
              <a:rPr lang="en-US" dirty="0"/>
              <a:t>MATCH (s)-[</a:t>
            </a:r>
            <a:r>
              <a:rPr lang="en-US" dirty="0" err="1"/>
              <a:t>r:SUCCEEDED</a:t>
            </a:r>
            <a:r>
              <a:rPr lang="en-US" dirty="0"/>
              <a:t>*2]-&gt;(p) </a:t>
            </a:r>
            <a:br>
              <a:rPr lang="en-US" dirty="0"/>
            </a:br>
            <a:r>
              <a:rPr lang="en-US" dirty="0"/>
              <a:t>WHERE </a:t>
            </a:r>
            <a:r>
              <a:rPr lang="en-US" dirty="0" err="1"/>
              <a:t>s.Name</a:t>
            </a:r>
            <a:r>
              <a:rPr lang="en-US" dirty="0"/>
              <a:t> = 'Elizabeth' and </a:t>
            </a:r>
            <a:r>
              <a:rPr lang="en-US" dirty="0" err="1"/>
              <a:t>s.Number</a:t>
            </a:r>
            <a:r>
              <a:rPr lang="en-US" dirty="0"/>
              <a:t> = 'II’ </a:t>
            </a:r>
            <a:br>
              <a:rPr lang="en-US" dirty="0"/>
            </a:br>
            <a:r>
              <a:rPr lang="en-US" dirty="0"/>
              <a:t>RETURN (</a:t>
            </a:r>
            <a:r>
              <a:rPr lang="en-US" dirty="0" err="1"/>
              <a:t>p.Type</a:t>
            </a:r>
            <a:r>
              <a:rPr lang="en-US" dirty="0"/>
              <a:t> + ' ' + </a:t>
            </a:r>
            <a:r>
              <a:rPr lang="en-US" dirty="0" err="1"/>
              <a:t>p.Name</a:t>
            </a:r>
            <a:r>
              <a:rPr lang="en-US" dirty="0"/>
              <a:t> + ' ' + </a:t>
            </a:r>
            <a:r>
              <a:rPr lang="en-US" dirty="0" err="1"/>
              <a:t>p.Number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0354328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Query a recursive relationship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DC861C-D7B2-1211-FA99-A5360129E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Who were Elizabeth II’s three immediate predecessors?</a:t>
            </a:r>
          </a:p>
          <a:p>
            <a:endParaRPr lang="en-US" i="1" dirty="0"/>
          </a:p>
          <a:p>
            <a:endParaRPr lang="en-US" i="1" dirty="0"/>
          </a:p>
          <a:p>
            <a:r>
              <a:rPr lang="en-US" dirty="0"/>
              <a:t>MATCH (s)-[</a:t>
            </a:r>
            <a:r>
              <a:rPr lang="en-US" dirty="0" err="1"/>
              <a:t>r:SUCCEEDED</a:t>
            </a:r>
            <a:r>
              <a:rPr lang="en-US" dirty="0"/>
              <a:t>*1..3]-&gt;(p) </a:t>
            </a:r>
            <a:br>
              <a:rPr lang="en-US" dirty="0"/>
            </a:br>
            <a:r>
              <a:rPr lang="en-US" dirty="0"/>
              <a:t>WHERE </a:t>
            </a:r>
            <a:r>
              <a:rPr lang="en-US" dirty="0" err="1"/>
              <a:t>s.Name</a:t>
            </a:r>
            <a:r>
              <a:rPr lang="en-US" dirty="0"/>
              <a:t> = 'Elizabeth' and </a:t>
            </a:r>
            <a:r>
              <a:rPr lang="en-US" dirty="0" err="1"/>
              <a:t>s.Number</a:t>
            </a:r>
            <a:r>
              <a:rPr lang="en-US" dirty="0"/>
              <a:t> = 'II' </a:t>
            </a:r>
            <a:br>
              <a:rPr lang="en-US" dirty="0"/>
            </a:br>
            <a:r>
              <a:rPr lang="en-US" dirty="0"/>
              <a:t>RETURN (</a:t>
            </a:r>
            <a:r>
              <a:rPr lang="en-US" dirty="0" err="1"/>
              <a:t>p.Type</a:t>
            </a:r>
            <a:r>
              <a:rPr lang="en-US" dirty="0"/>
              <a:t> + ' ' + </a:t>
            </a:r>
            <a:r>
              <a:rPr lang="en-US" dirty="0" err="1"/>
              <a:t>p.Name</a:t>
            </a:r>
            <a:r>
              <a:rPr lang="en-US" dirty="0"/>
              <a:t> + ' ' + </a:t>
            </a:r>
            <a:r>
              <a:rPr lang="en-US" dirty="0" err="1"/>
              <a:t>p.Number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044346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Constraint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DC861C-D7B2-1211-FA99-A5360129E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To ensure all nation codes are unique</a:t>
            </a:r>
            <a:endParaRPr lang="en-US" i="1" dirty="0"/>
          </a:p>
          <a:p>
            <a:endParaRPr lang="en-US" i="1" dirty="0"/>
          </a:p>
          <a:p>
            <a:r>
              <a:rPr lang="en-US" dirty="0"/>
              <a:t>CREATE CONSTRAINT ON (</a:t>
            </a:r>
            <a:r>
              <a:rPr lang="en-US" dirty="0" err="1"/>
              <a:t>n:Nation</a:t>
            </a:r>
            <a:r>
              <a:rPr lang="en-US" dirty="0"/>
              <a:t>) ASSERT </a:t>
            </a:r>
            <a:r>
              <a:rPr lang="en-US" dirty="0" err="1"/>
              <a:t>n.NatCode</a:t>
            </a:r>
            <a:r>
              <a:rPr lang="en-US" dirty="0"/>
              <a:t> IS UNIQUE;</a:t>
            </a:r>
          </a:p>
        </p:txBody>
      </p:sp>
    </p:spTree>
    <p:extLst>
      <p:ext uri="{BB962C8B-B14F-4D97-AF65-F5344CB8AC3E}">
        <p14:creationId xmlns:p14="http://schemas.microsoft.com/office/powerpoint/2010/main" val="31535294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Remove duplicates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DC861C-D7B2-1211-FA99-A5360129E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DISTINCT</a:t>
            </a:r>
            <a:endParaRPr lang="en-US" i="1" dirty="0"/>
          </a:p>
          <a:p>
            <a:endParaRPr lang="en-US" i="1" dirty="0"/>
          </a:p>
          <a:p>
            <a:r>
              <a:rPr lang="en-US" dirty="0"/>
              <a:t>MATCH (</a:t>
            </a:r>
            <a:r>
              <a:rPr lang="en-US" dirty="0" err="1"/>
              <a:t>s:Stock</a:t>
            </a:r>
            <a:r>
              <a:rPr lang="en-US" dirty="0"/>
              <a:t>) RETURN DISTINCT </a:t>
            </a:r>
            <a:r>
              <a:rPr lang="en-US" dirty="0" err="1"/>
              <a:t>s.PE</a:t>
            </a:r>
            <a:r>
              <a:rPr lang="en-US" dirty="0"/>
              <a:t> AS PE;</a:t>
            </a:r>
          </a:p>
        </p:txBody>
      </p:sp>
    </p:spTree>
    <p:extLst>
      <p:ext uri="{BB962C8B-B14F-4D97-AF65-F5344CB8AC3E}">
        <p14:creationId xmlns:p14="http://schemas.microsoft.com/office/powerpoint/2010/main" val="18832529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Delete all nodes and relationships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DC861C-D7B2-1211-FA99-A5360129E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MATCH (a) OPTIONAL MATCH (a)-[r]-() DELETE a, r</a:t>
            </a:r>
            <a:endParaRPr lang="en-US" i="1" dirty="0"/>
          </a:p>
          <a:p>
            <a:endParaRPr lang="en-US" i="1" dirty="0"/>
          </a:p>
          <a:p>
            <a:r>
              <a:rPr lang="en-US" dirty="0"/>
              <a:t>Match (a) DETACH DELETE a</a:t>
            </a:r>
          </a:p>
        </p:txBody>
      </p:sp>
    </p:spTree>
    <p:extLst>
      <p:ext uri="{BB962C8B-B14F-4D97-AF65-F5344CB8AC3E}">
        <p14:creationId xmlns:p14="http://schemas.microsoft.com/office/powerpoint/2010/main" val="11638211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34EDA42-1159-4F6A-6832-C4DF46441B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1695171"/>
            <a:ext cx="3867001" cy="43513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184EBB4-C157-3F06-348D-B0EF00D200D2}"/>
              </a:ext>
            </a:extLst>
          </p:cNvPr>
          <p:cNvSpPr txBox="1"/>
          <p:nvPr/>
        </p:nvSpPr>
        <p:spPr>
          <a:xfrm>
            <a:off x="4743601" y="2514600"/>
            <a:ext cx="424799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u="none" strike="noStrike" dirty="0">
                <a:solidFill>
                  <a:srgbClr val="333333"/>
                </a:solidFill>
                <a:effectLst/>
              </a:rPr>
              <a:t>The graph database has the following relationships: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333333"/>
                </a:solidFill>
                <a:effectLst/>
              </a:rPr>
              <a:t>(order)-[:CONTAINS]-&gt;(product)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333333"/>
                </a:solidFill>
                <a:effectLst/>
              </a:rPr>
              <a:t>(employee)-[:SOLD]-&gt;(order)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333333"/>
                </a:solidFill>
                <a:effectLst/>
              </a:rPr>
              <a:t>(customer)-[:PURCHASED]-&gt;(order)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333333"/>
                </a:solidFill>
                <a:effectLst/>
              </a:rPr>
              <a:t>(supplier)-[:SUPPLIES]-&gt;(product)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333333"/>
                </a:solidFill>
                <a:effectLst/>
              </a:rPr>
              <a:t>(product)-[:PART_OF]-&gt;(category)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333333"/>
                </a:solidFill>
                <a:effectLst/>
              </a:rPr>
              <a:t>(employee)-[:REPORTS_TO]-&gt;(manager)</a:t>
            </a:r>
          </a:p>
        </p:txBody>
      </p:sp>
    </p:spTree>
    <p:extLst>
      <p:ext uri="{BB962C8B-B14F-4D97-AF65-F5344CB8AC3E}">
        <p14:creationId xmlns:p14="http://schemas.microsoft.com/office/powerpoint/2010/main" val="9258075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97FEE-CD17-79F8-A9C3-8730EC2C2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DE09E-2F46-D2FC-1095-012B4581D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Cypher code for the following queries</a:t>
            </a:r>
          </a:p>
          <a:p>
            <a:pPr lvl="1"/>
            <a:r>
              <a:rPr lang="en-US" dirty="0"/>
              <a:t>How many employees are there in the company?</a:t>
            </a:r>
          </a:p>
          <a:p>
            <a:pPr lvl="1"/>
            <a:r>
              <a:rPr lang="en-US" dirty="0"/>
              <a:t>Prepare a list of employees by last name, first name, and job title. Sort by last name.</a:t>
            </a:r>
          </a:p>
          <a:p>
            <a:pPr lvl="1"/>
            <a:r>
              <a:rPr lang="en-US" dirty="0"/>
              <a:t>List the products that contain ‘sauce’ in their product description.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717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a graph 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not require joins</a:t>
            </a:r>
          </a:p>
          <a:p>
            <a:pPr lvl="1"/>
            <a:r>
              <a:rPr lang="en-US" dirty="0"/>
              <a:t>Joins are defined when creating the relationships</a:t>
            </a:r>
          </a:p>
          <a:p>
            <a:r>
              <a:rPr lang="en-US" dirty="0"/>
              <a:t>A graph database is flexible</a:t>
            </a:r>
          </a:p>
          <a:p>
            <a:pPr lvl="1"/>
            <a:r>
              <a:rPr lang="en-US" dirty="0"/>
              <a:t>A relationship could change from 1:m to </a:t>
            </a:r>
            <a:r>
              <a:rPr lang="en-US" dirty="0" err="1"/>
              <a:t>m:m</a:t>
            </a:r>
            <a:r>
              <a:rPr lang="en-US" dirty="0"/>
              <a:t> simply by adding relationships</a:t>
            </a:r>
          </a:p>
          <a:p>
            <a:pPr lvl="1"/>
            <a:r>
              <a:rPr lang="en-US" dirty="0"/>
              <a:t>New additions can be made without the need to rewrite existing queries or recode applications.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995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1501F-F04E-2831-D1A3-836AD8C42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Cypher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79772-FA14-5374-9575-371B33647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Cypher is both graph description language (GDL) and graph query languages (GQL) </a:t>
            </a:r>
          </a:p>
          <a:p>
            <a:r>
              <a:rPr lang="en-US" dirty="0"/>
              <a:t>Cypher, like SQL, is a declarative, textual query language, but for graphs.</a:t>
            </a:r>
          </a:p>
          <a:p>
            <a:r>
              <a:rPr lang="en-US" dirty="0"/>
              <a:t>SQL like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339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30293-80A3-AF49-B492-0EC09955D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 with Neo4j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3679A-6E86-1049-9B54-87A4C7D11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Install Neo4j Desktop</a:t>
            </a:r>
          </a:p>
          <a:p>
            <a:pPr lvl="1"/>
            <a:r>
              <a:rPr lang="en-US" dirty="0">
                <a:hlinkClick r:id="rId2"/>
              </a:rPr>
              <a:t>https://neo4j.com/download-center/#desktop</a:t>
            </a:r>
            <a:endParaRPr lang="en-US" dirty="0"/>
          </a:p>
          <a:p>
            <a:pPr lvl="1"/>
            <a:r>
              <a:rPr lang="en-US" dirty="0"/>
              <a:t>Mac</a:t>
            </a:r>
          </a:p>
          <a:p>
            <a:pPr lvl="2"/>
            <a:r>
              <a:rPr lang="en-US" dirty="0">
                <a:hlinkClick r:id="rId3"/>
              </a:rPr>
              <a:t>https://www.youtube.com/watch?v=cTZ_Z3KfLyE</a:t>
            </a:r>
            <a:endParaRPr lang="en-US" dirty="0"/>
          </a:p>
          <a:p>
            <a:pPr lvl="1"/>
            <a:r>
              <a:rPr lang="en-US" dirty="0"/>
              <a:t>Windows</a:t>
            </a:r>
          </a:p>
          <a:p>
            <a:pPr lvl="2"/>
            <a:r>
              <a:rPr lang="en-US" dirty="0"/>
              <a:t>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</a:t>
            </a:r>
            <a:r>
              <a:rPr lang="en-US" dirty="0" err="1"/>
              <a:t>RSbhmVF_ccs</a:t>
            </a:r>
            <a:endParaRPr lang="en-US" dirty="0"/>
          </a:p>
          <a:p>
            <a:r>
              <a:rPr lang="en-US" dirty="0"/>
              <a:t>Set up a database</a:t>
            </a:r>
          </a:p>
          <a:p>
            <a:r>
              <a:rPr lang="en-US" dirty="0"/>
              <a:t>Browser</a:t>
            </a:r>
          </a:p>
          <a:p>
            <a:pPr lvl="1"/>
            <a:r>
              <a:rPr lang="en-US" dirty="0"/>
              <a:t> http://localhost:7474</a:t>
            </a:r>
          </a:p>
        </p:txBody>
      </p:sp>
    </p:spTree>
    <p:extLst>
      <p:ext uri="{BB962C8B-B14F-4D97-AF65-F5344CB8AC3E}">
        <p14:creationId xmlns:p14="http://schemas.microsoft.com/office/powerpoint/2010/main" val="3845495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single node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3900" y="4953000"/>
            <a:ext cx="76962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CREATE (:Stock {</a:t>
            </a:r>
            <a:r>
              <a:rPr lang="en-US" dirty="0" err="1"/>
              <a:t>StockCode</a:t>
            </a:r>
            <a:r>
              <a:rPr lang="en-US" dirty="0"/>
              <a:t>: "AR", Firm: "Abyssinian Ruby", Price: 31.82, Qty: 22020, </a:t>
            </a:r>
            <a:r>
              <a:rPr lang="en-US" dirty="0" err="1"/>
              <a:t>Div</a:t>
            </a:r>
            <a:r>
              <a:rPr lang="en-US" dirty="0"/>
              <a:t>: 1.32, PE: 13});</a:t>
            </a:r>
            <a:endParaRPr lang="en-US" dirty="0">
              <a:latin typeface="Courier New"/>
            </a:endParaRPr>
          </a:p>
        </p:txBody>
      </p:sp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3F38B3A3-93A2-0675-C430-D4192D7636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447800"/>
            <a:ext cx="5943600" cy="3136291"/>
          </a:xfrm>
          <a:prstGeom prst="rect">
            <a:avLst/>
          </a:prstGeom>
        </p:spPr>
      </p:pic>
      <p:sp>
        <p:nvSpPr>
          <p:cNvPr id="8" name="Rounded Rectangular Callout 7">
            <a:extLst>
              <a:ext uri="{FF2B5EF4-FFF2-40B4-BE49-F238E27FC236}">
                <a16:creationId xmlns:a16="http://schemas.microsoft.com/office/drawing/2014/main" id="{CBB9EA5F-91AD-AB6A-3F7F-0527FA794083}"/>
              </a:ext>
            </a:extLst>
          </p:cNvPr>
          <p:cNvSpPr/>
          <p:nvPr/>
        </p:nvSpPr>
        <p:spPr bwMode="auto">
          <a:xfrm>
            <a:off x="7010400" y="3442447"/>
            <a:ext cx="1676400" cy="474133"/>
          </a:xfrm>
          <a:prstGeom prst="wedgeRoundRectCallout">
            <a:avLst>
              <a:gd name="adj1" fmla="val -132084"/>
              <a:gd name="adj2" fmla="val 278676"/>
              <a:gd name="adj3" fmla="val 16667"/>
            </a:avLst>
          </a:prstGeom>
          <a:solidFill>
            <a:srgbClr val="008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" charset="0"/>
              </a:rPr>
              <a:t>Properties</a:t>
            </a:r>
          </a:p>
        </p:txBody>
      </p:sp>
    </p:spTree>
    <p:extLst>
      <p:ext uri="{BB962C8B-B14F-4D97-AF65-F5344CB8AC3E}">
        <p14:creationId xmlns:p14="http://schemas.microsoft.com/office/powerpoint/2010/main" val="2201357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Populate the database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3900" y="2286000"/>
            <a:ext cx="7696200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/>
              </a:rPr>
              <a:t>LOAD CSV WITH HEADERS FROM "https://</a:t>
            </a:r>
            <a:r>
              <a:rPr lang="en-US" dirty="0" err="1">
                <a:latin typeface="Courier New"/>
              </a:rPr>
              <a:t>www.richardtwatson.com</a:t>
            </a:r>
            <a:r>
              <a:rPr lang="en-US" dirty="0">
                <a:latin typeface="Courier New"/>
              </a:rPr>
              <a:t>/data/</a:t>
            </a:r>
            <a:r>
              <a:rPr lang="en-US" dirty="0" err="1">
                <a:latin typeface="Courier New"/>
              </a:rPr>
              <a:t>stock.csv</a:t>
            </a:r>
            <a:r>
              <a:rPr lang="en-US" dirty="0">
                <a:latin typeface="Courier New"/>
              </a:rPr>
              <a:t>" AS row CREATE (</a:t>
            </a:r>
            <a:r>
              <a:rPr lang="en-US" dirty="0" err="1">
                <a:latin typeface="Courier New"/>
              </a:rPr>
              <a:t>s:Stock</a:t>
            </a:r>
            <a:r>
              <a:rPr lang="en-US" dirty="0">
                <a:latin typeface="Courier New"/>
              </a:rPr>
              <a:t> {</a:t>
            </a:r>
            <a:r>
              <a:rPr lang="en-US" dirty="0" err="1">
                <a:latin typeface="Courier New"/>
              </a:rPr>
              <a:t>StockCode</a:t>
            </a:r>
            <a:r>
              <a:rPr lang="en-US" dirty="0">
                <a:latin typeface="Courier New"/>
              </a:rPr>
              <a:t>: </a:t>
            </a:r>
            <a:r>
              <a:rPr lang="en-US" dirty="0" err="1">
                <a:latin typeface="Courier New"/>
              </a:rPr>
              <a:t>row.stkcode</a:t>
            </a:r>
            <a:r>
              <a:rPr lang="en-US" dirty="0">
                <a:latin typeface="Courier New"/>
              </a:rPr>
              <a:t>, Firm: </a:t>
            </a:r>
            <a:r>
              <a:rPr lang="en-US" dirty="0" err="1">
                <a:latin typeface="Courier New"/>
              </a:rPr>
              <a:t>row.stkfirm</a:t>
            </a:r>
            <a:r>
              <a:rPr lang="en-US" dirty="0">
                <a:latin typeface="Courier New"/>
              </a:rPr>
              <a:t>, Price: </a:t>
            </a:r>
            <a:r>
              <a:rPr lang="en-US" dirty="0" err="1">
                <a:latin typeface="Courier New"/>
              </a:rPr>
              <a:t>toFloat</a:t>
            </a:r>
            <a:r>
              <a:rPr lang="en-US" dirty="0">
                <a:latin typeface="Courier New"/>
              </a:rPr>
              <a:t>(</a:t>
            </a:r>
            <a:r>
              <a:rPr lang="en-US" dirty="0" err="1">
                <a:latin typeface="Courier New"/>
              </a:rPr>
              <a:t>row.stkprice</a:t>
            </a:r>
            <a:r>
              <a:rPr lang="en-US" dirty="0">
                <a:latin typeface="Courier New"/>
              </a:rPr>
              <a:t>), Qty: </a:t>
            </a:r>
            <a:r>
              <a:rPr lang="en-US" dirty="0" err="1">
                <a:latin typeface="Courier New"/>
              </a:rPr>
              <a:t>toInteger</a:t>
            </a:r>
            <a:r>
              <a:rPr lang="en-US" dirty="0">
                <a:latin typeface="Courier New"/>
              </a:rPr>
              <a:t>(</a:t>
            </a:r>
            <a:r>
              <a:rPr lang="en-US" dirty="0" err="1">
                <a:latin typeface="Courier New"/>
              </a:rPr>
              <a:t>row.stkqty</a:t>
            </a:r>
            <a:r>
              <a:rPr lang="en-US" dirty="0">
                <a:latin typeface="Courier New"/>
              </a:rPr>
              <a:t>), </a:t>
            </a:r>
            <a:r>
              <a:rPr lang="en-US" dirty="0" err="1">
                <a:latin typeface="Courier New"/>
              </a:rPr>
              <a:t>Div</a:t>
            </a:r>
            <a:r>
              <a:rPr lang="en-US" dirty="0">
                <a:latin typeface="Courier New"/>
              </a:rPr>
              <a:t>: </a:t>
            </a:r>
            <a:r>
              <a:rPr lang="en-US" dirty="0" err="1">
                <a:latin typeface="Courier New"/>
              </a:rPr>
              <a:t>toFloat</a:t>
            </a:r>
            <a:r>
              <a:rPr lang="en-US" dirty="0">
                <a:latin typeface="Courier New"/>
              </a:rPr>
              <a:t>(</a:t>
            </a:r>
            <a:r>
              <a:rPr lang="en-US" dirty="0" err="1">
                <a:latin typeface="Courier New"/>
              </a:rPr>
              <a:t>row.stkdiv</a:t>
            </a:r>
            <a:r>
              <a:rPr lang="en-US" dirty="0">
                <a:latin typeface="Courier New"/>
              </a:rPr>
              <a:t>), PE: </a:t>
            </a:r>
            <a:r>
              <a:rPr lang="en-US" dirty="0" err="1">
                <a:latin typeface="Courier New"/>
              </a:rPr>
              <a:t>toInteger</a:t>
            </a:r>
            <a:r>
              <a:rPr lang="en-US" dirty="0">
                <a:latin typeface="Courier New"/>
              </a:rPr>
              <a:t>(</a:t>
            </a:r>
            <a:r>
              <a:rPr lang="en-US" dirty="0" err="1">
                <a:latin typeface="Courier New"/>
              </a:rPr>
              <a:t>row.stkpe</a:t>
            </a:r>
            <a:r>
              <a:rPr lang="en-US" dirty="0">
                <a:latin typeface="Courier New"/>
              </a:rPr>
              <a:t>)}) RETURN count(s);</a:t>
            </a:r>
          </a:p>
        </p:txBody>
      </p:sp>
    </p:spTree>
    <p:extLst>
      <p:ext uri="{BB962C8B-B14F-4D97-AF65-F5344CB8AC3E}">
        <p14:creationId xmlns:p14="http://schemas.microsoft.com/office/powerpoint/2010/main" val="76764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a node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Displaying data for nodes with the same label</a:t>
            </a:r>
          </a:p>
          <a:p>
            <a:endParaRPr lang="en-US" dirty="0"/>
          </a:p>
          <a:p>
            <a:r>
              <a:rPr lang="en-US" i="1" dirty="0"/>
              <a:t>List all Stock nodes</a:t>
            </a:r>
          </a:p>
          <a:p>
            <a:r>
              <a:rPr lang="en-US" dirty="0"/>
              <a:t>MATCH (</a:t>
            </a:r>
            <a:r>
              <a:rPr lang="en-US" dirty="0" err="1"/>
              <a:t>s:Stock</a:t>
            </a:r>
            <a:r>
              <a:rPr lang="en-US" dirty="0"/>
              <a:t>) RETURN s;</a:t>
            </a:r>
          </a:p>
        </p:txBody>
      </p:sp>
    </p:spTree>
    <p:extLst>
      <p:ext uri="{BB962C8B-B14F-4D97-AF65-F5344CB8AC3E}">
        <p14:creationId xmlns:p14="http://schemas.microsoft.com/office/powerpoint/2010/main" val="3440748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26305</TotalTime>
  <Words>2274</Words>
  <Application>Microsoft Macintosh PowerPoint</Application>
  <PresentationFormat>Letter Paper (8.5x11 in)</PresentationFormat>
  <Paragraphs>195</Paragraphs>
  <Slides>39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Calibri</vt:lpstr>
      <vt:lpstr>Calibri Light</vt:lpstr>
      <vt:lpstr>Courier New</vt:lpstr>
      <vt:lpstr>Times</vt:lpstr>
      <vt:lpstr>Office Theme</vt:lpstr>
      <vt:lpstr>Graph databases</vt:lpstr>
      <vt:lpstr>Graph database</vt:lpstr>
      <vt:lpstr>A portion of a graph</vt:lpstr>
      <vt:lpstr>Advantages of a graph database</vt:lpstr>
      <vt:lpstr>Cypher</vt:lpstr>
      <vt:lpstr>Getting started with Neo4j</vt:lpstr>
      <vt:lpstr>A single node</vt:lpstr>
      <vt:lpstr>Populate the database</vt:lpstr>
      <vt:lpstr>Querying a node</vt:lpstr>
      <vt:lpstr>Querying a node</vt:lpstr>
      <vt:lpstr>Querying a node</vt:lpstr>
      <vt:lpstr>Querying a node</vt:lpstr>
      <vt:lpstr>Querying a node</vt:lpstr>
      <vt:lpstr>Querying a node</vt:lpstr>
      <vt:lpstr>Querying a node</vt:lpstr>
      <vt:lpstr>Aggregate functions</vt:lpstr>
      <vt:lpstr>Aggregate functions</vt:lpstr>
      <vt:lpstr>String handling</vt:lpstr>
      <vt:lpstr>String handling</vt:lpstr>
      <vt:lpstr>A relationship between nodes</vt:lpstr>
      <vt:lpstr>Specifying relationships in Cypher</vt:lpstr>
      <vt:lpstr>Add Nation Nodes and Specifying Relationships</vt:lpstr>
      <vt:lpstr>Querying relationships</vt:lpstr>
      <vt:lpstr>WITH—reporting by groups</vt:lpstr>
      <vt:lpstr>Querying m:m relationships</vt:lpstr>
      <vt:lpstr>Sale Item Relationship Database</vt:lpstr>
      <vt:lpstr>Sale Item Relationship Database</vt:lpstr>
      <vt:lpstr>Does a relationship exist?</vt:lpstr>
      <vt:lpstr>Does a relationship exist?</vt:lpstr>
      <vt:lpstr>Recursive relationships</vt:lpstr>
      <vt:lpstr>Recursive relationships</vt:lpstr>
      <vt:lpstr>Query a recursive relationship</vt:lpstr>
      <vt:lpstr>Query a recursive relationship</vt:lpstr>
      <vt:lpstr>Query a recursive relationship</vt:lpstr>
      <vt:lpstr>Constraint</vt:lpstr>
      <vt:lpstr>Remove duplicates</vt:lpstr>
      <vt:lpstr>Delete all nodes and relationships</vt:lpstr>
      <vt:lpstr>Exercises</vt:lpstr>
      <vt:lpstr>Exercises</vt:lpstr>
    </vt:vector>
  </TitlesOfParts>
  <Company>University of Georgia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cp:lastModifiedBy>Richard T Watson</cp:lastModifiedBy>
  <cp:revision>342</cp:revision>
  <cp:lastPrinted>2022-04-25T22:28:01Z</cp:lastPrinted>
  <dcterms:created xsi:type="dcterms:W3CDTF">2010-11-12T15:58:00Z</dcterms:created>
  <dcterms:modified xsi:type="dcterms:W3CDTF">2022-10-18T16:32:33Z</dcterms:modified>
</cp:coreProperties>
</file>