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96" r:id="rId5"/>
    <p:sldId id="297" r:id="rId6"/>
    <p:sldId id="283" r:id="rId7"/>
    <p:sldId id="259" r:id="rId8"/>
    <p:sldId id="260" r:id="rId9"/>
    <p:sldId id="261" r:id="rId10"/>
    <p:sldId id="262" r:id="rId11"/>
    <p:sldId id="263" r:id="rId12"/>
    <p:sldId id="280" r:id="rId13"/>
    <p:sldId id="286" r:id="rId14"/>
    <p:sldId id="264" r:id="rId15"/>
    <p:sldId id="294" r:id="rId16"/>
    <p:sldId id="304" r:id="rId17"/>
    <p:sldId id="265" r:id="rId18"/>
    <p:sldId id="268" r:id="rId19"/>
    <p:sldId id="287" r:id="rId20"/>
    <p:sldId id="269" r:id="rId21"/>
    <p:sldId id="284" r:id="rId22"/>
    <p:sldId id="270" r:id="rId23"/>
    <p:sldId id="298" r:id="rId24"/>
    <p:sldId id="299" r:id="rId25"/>
    <p:sldId id="301" r:id="rId26"/>
    <p:sldId id="303" r:id="rId27"/>
    <p:sldId id="281" r:id="rId28"/>
    <p:sldId id="300" r:id="rId29"/>
    <p:sldId id="272" r:id="rId30"/>
    <p:sldId id="273" r:id="rId31"/>
    <p:sldId id="295" r:id="rId32"/>
    <p:sldId id="289" r:id="rId33"/>
    <p:sldId id="275" r:id="rId34"/>
    <p:sldId id="285" r:id="rId35"/>
    <p:sldId id="276" r:id="rId36"/>
    <p:sldId id="277" r:id="rId37"/>
    <p:sldId id="290" r:id="rId38"/>
    <p:sldId id="278" r:id="rId39"/>
    <p:sldId id="279" r:id="rId40"/>
    <p:sldId id="292" r:id="rId41"/>
    <p:sldId id="291" r:id="rId42"/>
    <p:sldId id="293" r:id="rId43"/>
    <p:sldId id="282" r:id="rId44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86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5" autoAdjust="0"/>
    <p:restoredTop sz="85170" autoAdjust="0"/>
  </p:normalViewPr>
  <p:slideViewPr>
    <p:cSldViewPr snapToGrid="0">
      <p:cViewPr varScale="1">
        <p:scale>
          <a:sx n="104" d="100"/>
          <a:sy n="104" d="100"/>
        </p:scale>
        <p:origin x="2456" y="192"/>
      </p:cViewPr>
      <p:guideLst>
        <p:guide orient="horz" pos="2586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032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555473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390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16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6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23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2000 Safari kit</a:t>
            </a:r>
          </a:p>
          <a:p>
            <a:r>
              <a:rPr lang="en-US" dirty="0"/>
              <a:t>2001 5 Tent</a:t>
            </a:r>
          </a:p>
          <a:p>
            <a:r>
              <a:rPr lang="en-US" dirty="0"/>
              <a:t>10</a:t>
            </a:r>
            <a:r>
              <a:rPr lang="en-US" baseline="0" dirty="0"/>
              <a:t> Animal photo kits</a:t>
            </a:r>
          </a:p>
          <a:p>
            <a:endParaRPr lang="en-US" baseline="0" dirty="0"/>
          </a:p>
          <a:p>
            <a:r>
              <a:rPr lang="en-US" baseline="0" dirty="0"/>
              <a:t>Create a row in product for Safari Kit [2000	Safari Kit	20000]</a:t>
            </a:r>
          </a:p>
          <a:p>
            <a:r>
              <a:rPr lang="en-US" baseline="0" dirty="0"/>
              <a:t>Create row in assembly for Safari Kit [5	2000	2001]</a:t>
            </a:r>
          </a:p>
          <a:p>
            <a:r>
              <a:rPr lang="en-US" baseline="0" dirty="0"/>
              <a:t>		               10	2000	1000]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12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www.digibarn.com</a:t>
            </a:r>
            <a:r>
              <a:rPr lang="en-US" dirty="0"/>
              <a:t>/collections/posters/tongues/</a:t>
            </a:r>
            <a:r>
              <a:rPr lang="en-US" dirty="0" err="1"/>
              <a:t>ComputerLanguagesChart-med.png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9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751EF-675D-094A-AD3D-3FAF84BFA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C442C5-577F-134F-A840-9AEC1D802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BF618-D2F6-6642-940D-0571D2DE3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B7BFB-00C9-D646-A0F0-01462CDC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E4CAC-B3A9-F645-A559-C87E4E98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80849-160A-E34F-A967-571489F9A1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6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74F6F-719D-B142-8E1D-240703CA8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9D71F-AD03-E542-BDEE-A8C066F4E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A4CC3-FD45-A741-BDF4-F0F23B29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5EC48-6C0D-9448-B0E5-285A0D22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44016-1E58-354B-B033-93F0E8511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CCA8-B790-6345-9C17-38E11A6F3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0B91C4-F635-E846-AA1A-51A11E5933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BA0341-7BE0-B242-A7A1-A8028B05B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63F44-5027-AB4B-B111-615FFF8D1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EF36F-6EE8-CE4B-ADD0-9758EE441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E290D-5871-DF49-970E-A11D719A7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035BE-40F5-9141-88FD-A33DF504F8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4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07BB8-0A1F-1F43-BF9A-2F598ECF1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5BDDA-F3EE-AF42-833B-D8DC34534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8E2F0-91F6-EC4D-B17D-C369545B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569C1-FFA2-EB43-91F8-3091FAD81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DEF6-F280-5C4A-853C-32058BDB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FBBF-99F5-6C40-A540-C2B7F7EB5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6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53B62-87DD-004E-8191-6B408D44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4F85E-CB91-BF4B-8A32-8044798D6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FFEAF-1F3E-0D42-8F96-F1327A8D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77BF0-2666-2D49-872D-AB0F36E8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FA899-0888-7440-899D-C5AFAFD5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2A84-D224-2544-AE1F-F383F5CF68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5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CB85E-C85E-774F-8017-6FE3CC8C2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E2F76-872C-8A4B-A5BC-484A826EE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C43DA9-991F-C243-88BF-5A6F8A060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DD66F-DDAC-D442-9EA8-2CD58152D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A136F-3302-A542-9FFB-8503FF9D4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9D909-73E2-7C47-8B15-CA88B818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5A19-9403-684B-A15E-B950EDC8CA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2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BA798-4E6D-2342-8374-6FF3C1D1D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B8000-6ED3-084F-8283-DB923A8A5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EE28D-F03E-CA4B-92D0-B9E57627C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4DE5E-5C00-6647-8842-84FD69D47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38DB82-2845-014E-B5D0-832EEA62D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4D9786-38E4-A24D-B865-340C5CF67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A905A8-5552-3D4F-9401-B58290DB3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7B564-D8A7-0243-A942-504B32B1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A119-233F-4143-8A97-AC4771C09C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2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DEBE3-527D-184A-B0D7-0CBEDAD9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890617-E996-5142-8CC4-0E1BEFD9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DDD4AF-3D4F-D84F-8556-8AFB23E06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0BC5AB-B4B7-B74F-8AB7-7326A3891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2D8A-473E-B34A-8070-F46A142091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8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D0C2F7-E089-1D41-9BE3-AAF89DE0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8AEDF-0110-6F43-970B-CF412C3F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C6928-6DDD-2443-8019-0E96FD96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38751-3643-AF47-B042-161DC3E511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2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437F4-9E64-5440-8601-9F51D698D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7E026-D1DE-BD41-BAC9-D72DBAAC6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6FA689-4DDC-D943-9407-1308A4387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48C00-8B53-4D46-99D5-21A65170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1D261-2ED6-B64E-AC79-1A24C0D9B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C195-BBE8-9F47-B34F-D484E179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94D1-B401-2F4F-9E7A-2923C6E60D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4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AEE6E-5815-724D-AD52-5B737E83F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89AD21-209C-8E4A-B81F-F339655C36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A2CCB-AAB0-8848-AF9D-675E482D1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59E56-A86E-AD45-8CA2-5D9C64B12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CE5A0E-8E6C-984C-A3C0-1D38119D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D78D2-D4D3-1845-88EA-431F5626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959E-C509-4745-BEE8-4EA9F82D55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5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04AC3-ACD1-944C-BE9D-8FFF41003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B0A51-9AA7-0346-AB18-005B34737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69FFE-78B6-DF48-8423-82BF39DF2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BA23-33CC-2546-A44F-1686DDAD49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24399-C7DA-7043-9AEE-DC1974A785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0ADF-4B19-6D4E-A569-77472C5A6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6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SO_3166-1_alpha-2" TargetMode="External"/><Relationship Id="rId2" Type="http://schemas.openxmlformats.org/officeDocument/2006/relationships/hyperlink" Target="http://www.london2012.com/football/schedule-and-results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barn.com/collections/posters/tongues/ComputerLanguagesChart-med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One-to-One and Recursive Relationships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noFill/>
          <a:ln/>
        </p:spPr>
        <p:txBody>
          <a:bodyPr lIns="90488" tIns="44450" rIns="90488" bIns="44450"/>
          <a:lstStyle/>
          <a:p>
            <a:r>
              <a:rPr lang="en-GB" i="1" dirty="0"/>
              <a:t>Self-reflection is the school of wisdom</a:t>
            </a:r>
          </a:p>
          <a:p>
            <a:r>
              <a:rPr lang="en-GB" dirty="0" err="1"/>
              <a:t>Baltastar</a:t>
            </a:r>
            <a:r>
              <a:rPr lang="en-GB" dirty="0"/>
              <a:t> </a:t>
            </a:r>
            <a:r>
              <a:rPr lang="en-GB" dirty="0" err="1"/>
              <a:t>Gracián</a:t>
            </a:r>
            <a:endParaRPr lang="en-GB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Results of the mapping</a:t>
            </a:r>
          </a:p>
        </p:txBody>
      </p:sp>
      <p:sp>
        <p:nvSpPr>
          <p:cNvPr id="1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8E9B-FE9B-FC4C-BE48-EB9569481662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10711" name="Group 4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453039"/>
              </p:ext>
            </p:extLst>
          </p:nvPr>
        </p:nvGraphicFramePr>
        <p:xfrm>
          <a:off x="795337" y="1857906"/>
          <a:ext cx="3610039" cy="134874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85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deptfloor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deptphone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empno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2002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2003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2004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Personnel &amp; PR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2005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714" name="Group 4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92237"/>
              </p:ext>
            </p:extLst>
          </p:nvPr>
        </p:nvGraphicFramePr>
        <p:xfrm>
          <a:off x="795337" y="4033261"/>
          <a:ext cx="4899025" cy="22352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75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8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empfname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empsalary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Ned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Andrew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Clare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Todd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Nancy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Brier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43000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Sarah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56000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Sophie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35000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Personnel &amp; PR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Creating the tables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7387" y="1561289"/>
            <a:ext cx="7769225" cy="4795062"/>
          </a:xfrm>
          <a:noFill/>
          <a:ln/>
        </p:spPr>
        <p:txBody>
          <a:bodyPr lIns="90488" tIns="44450" rIns="90488" bIns="44450"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CREATE TABLE </a:t>
            </a:r>
            <a:r>
              <a:rPr lang="en-GB" sz="1700" dirty="0" err="1">
                <a:latin typeface="Courier New" pitchFamily="-109" charset="0"/>
              </a:rPr>
              <a:t>dept</a:t>
            </a:r>
            <a:r>
              <a:rPr lang="en-GB" sz="1700" dirty="0">
                <a:latin typeface="Courier New" pitchFamily="-109" charset="0"/>
              </a:rPr>
              <a:t> (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</a:t>
            </a:r>
            <a:r>
              <a:rPr lang="en-GB" sz="1700" dirty="0" err="1">
                <a:latin typeface="Courier New" pitchFamily="-109" charset="0"/>
              </a:rPr>
              <a:t>deptname</a:t>
            </a:r>
            <a:r>
              <a:rPr lang="en-GB" sz="1700" dirty="0">
                <a:latin typeface="Courier New" pitchFamily="-109" charset="0"/>
              </a:rPr>
              <a:t> 		VARCHAR(15),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</a:t>
            </a:r>
            <a:r>
              <a:rPr lang="en-GB" sz="1700" dirty="0" err="1">
                <a:latin typeface="Courier New" pitchFamily="-109" charset="0"/>
              </a:rPr>
              <a:t>deptfloor</a:t>
            </a:r>
            <a:r>
              <a:rPr lang="en-GB" sz="1700" dirty="0">
                <a:latin typeface="Courier New" pitchFamily="-109" charset="0"/>
              </a:rPr>
              <a:t> 	SMALLINT	NOT NULL,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</a:t>
            </a:r>
            <a:r>
              <a:rPr lang="en-GB" sz="1700" dirty="0" err="1">
                <a:latin typeface="Courier New" pitchFamily="-109" charset="0"/>
              </a:rPr>
              <a:t>deptphone</a:t>
            </a:r>
            <a:r>
              <a:rPr lang="en-GB" sz="1700" dirty="0">
                <a:latin typeface="Courier New" pitchFamily="-109" charset="0"/>
              </a:rPr>
              <a:t> 	SMALLINT	NOT NULL,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</a:t>
            </a:r>
            <a:r>
              <a:rPr lang="en-GB" sz="1700" dirty="0" err="1">
                <a:latin typeface="Courier New" pitchFamily="-109" charset="0"/>
              </a:rPr>
              <a:t>empno</a:t>
            </a:r>
            <a:r>
              <a:rPr lang="en-GB" sz="1700" dirty="0">
                <a:latin typeface="Courier New" pitchFamily="-109" charset="0"/>
              </a:rPr>
              <a:t>				SMALLINT	NOT NULL,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	PRIMARY KEY(</a:t>
            </a:r>
            <a:r>
              <a:rPr lang="en-GB" sz="1700" dirty="0" err="1">
                <a:latin typeface="Courier New" pitchFamily="-109" charset="0"/>
              </a:rPr>
              <a:t>deptname</a:t>
            </a:r>
            <a:r>
              <a:rPr lang="en-GB" sz="1700" dirty="0">
                <a:latin typeface="Courier New" pitchFamily="-109" charset="0"/>
              </a:rPr>
              <a:t>));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endParaRPr lang="en-GB" sz="17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CREATE TABLE </a:t>
            </a:r>
            <a:r>
              <a:rPr lang="en-GB" sz="1700" dirty="0" err="1">
                <a:latin typeface="Courier New" pitchFamily="-109" charset="0"/>
              </a:rPr>
              <a:t>emp</a:t>
            </a:r>
            <a:r>
              <a:rPr lang="en-GB" sz="1700" dirty="0">
                <a:latin typeface="Courier New" pitchFamily="-109" charset="0"/>
              </a:rPr>
              <a:t> (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</a:t>
            </a:r>
            <a:r>
              <a:rPr lang="en-GB" sz="1700" dirty="0" err="1">
                <a:latin typeface="Courier New" pitchFamily="-109" charset="0"/>
              </a:rPr>
              <a:t>empno</a:t>
            </a:r>
            <a:r>
              <a:rPr lang="en-GB" sz="1700" dirty="0">
                <a:latin typeface="Courier New" pitchFamily="-109" charset="0"/>
              </a:rPr>
              <a:t> 			SMALLINT,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</a:t>
            </a:r>
            <a:r>
              <a:rPr lang="en-GB" sz="1700" dirty="0" err="1">
                <a:latin typeface="Courier New" pitchFamily="-109" charset="0"/>
              </a:rPr>
              <a:t>empfname</a:t>
            </a:r>
            <a:r>
              <a:rPr lang="en-GB" sz="1700" dirty="0">
                <a:latin typeface="Courier New" pitchFamily="-109" charset="0"/>
              </a:rPr>
              <a:t>		VARCHAR(10),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</a:t>
            </a:r>
            <a:r>
              <a:rPr lang="en-GB" sz="1700" dirty="0" err="1">
                <a:latin typeface="Courier New" pitchFamily="-109" charset="0"/>
              </a:rPr>
              <a:t>empsalary</a:t>
            </a:r>
            <a:r>
              <a:rPr lang="en-GB" sz="1700" dirty="0">
                <a:latin typeface="Courier New" pitchFamily="-109" charset="0"/>
              </a:rPr>
              <a:t> 	DECIMAL(7,0),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</a:t>
            </a:r>
            <a:r>
              <a:rPr lang="en-GB" sz="1700" dirty="0" err="1">
                <a:latin typeface="Courier New" pitchFamily="-109" charset="0"/>
              </a:rPr>
              <a:t>deptname</a:t>
            </a:r>
            <a:r>
              <a:rPr lang="en-GB" sz="1700" dirty="0">
                <a:latin typeface="Courier New" pitchFamily="-109" charset="0"/>
              </a:rPr>
              <a:t> 		VARCHAR(15),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</a:t>
            </a:r>
            <a:r>
              <a:rPr lang="en-GB" sz="1700" dirty="0" err="1">
                <a:latin typeface="Courier New" pitchFamily="-109" charset="0"/>
              </a:rPr>
              <a:t>bossno</a:t>
            </a:r>
            <a:r>
              <a:rPr lang="en-GB" sz="1700" dirty="0">
                <a:latin typeface="Courier New" pitchFamily="-109" charset="0"/>
              </a:rPr>
              <a:t> 			SMALLINT,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	PRIMARY KEY(</a:t>
            </a:r>
            <a:r>
              <a:rPr lang="en-GB" sz="1700" dirty="0" err="1">
                <a:latin typeface="Courier New" pitchFamily="-109" charset="0"/>
              </a:rPr>
              <a:t>empno</a:t>
            </a:r>
            <a:r>
              <a:rPr lang="en-GB" sz="1700" dirty="0">
                <a:latin typeface="Courier New" pitchFamily="-109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GB" sz="1700" dirty="0">
                <a:latin typeface="Courier New" pitchFamily="-109" charset="0"/>
              </a:rPr>
              <a:t>		</a:t>
            </a:r>
            <a:r>
              <a:rPr lang="en-US" sz="1700" dirty="0">
                <a:latin typeface="Courier New" pitchFamily="-109" charset="0"/>
              </a:rPr>
              <a:t>CONSTRAINT </a:t>
            </a:r>
            <a:r>
              <a:rPr lang="en-US" sz="1700" dirty="0" err="1">
                <a:latin typeface="Courier New" pitchFamily="-109" charset="0"/>
              </a:rPr>
              <a:t>fk_belong_dept</a:t>
            </a:r>
            <a:r>
              <a:rPr lang="en-US" sz="1700" dirty="0">
                <a:latin typeface="Courier New" pitchFamily="-109" charset="0"/>
              </a:rPr>
              <a:t> FOREIGN KEY(</a:t>
            </a:r>
            <a:r>
              <a:rPr lang="en-US" sz="1700" dirty="0" err="1">
                <a:latin typeface="Courier New" pitchFamily="-109" charset="0"/>
              </a:rPr>
              <a:t>deptname</a:t>
            </a:r>
            <a:r>
              <a:rPr lang="en-US" sz="1700" dirty="0">
                <a:latin typeface="Courier New" pitchFamily="-109" charset="0"/>
              </a:rPr>
              <a:t>) 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700" dirty="0">
                <a:latin typeface="Courier New" pitchFamily="-109" charset="0"/>
              </a:rPr>
              <a:t>			REFERENCES </a:t>
            </a:r>
            <a:r>
              <a:rPr lang="en-US" sz="1700" dirty="0" err="1">
                <a:latin typeface="Courier New" pitchFamily="-109" charset="0"/>
              </a:rPr>
              <a:t>dept</a:t>
            </a:r>
            <a:r>
              <a:rPr lang="en-US" sz="1700" dirty="0">
                <a:latin typeface="Courier New" pitchFamily="-109" charset="0"/>
              </a:rPr>
              <a:t>(</a:t>
            </a:r>
            <a:r>
              <a:rPr lang="en-US" sz="1700" dirty="0" err="1">
                <a:latin typeface="Courier New" pitchFamily="-109" charset="0"/>
              </a:rPr>
              <a:t>deptname</a:t>
            </a:r>
            <a:r>
              <a:rPr lang="en-US" sz="1700" dirty="0">
                <a:latin typeface="Courier New" pitchFamily="-109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700" dirty="0">
                <a:latin typeface="Courier New" pitchFamily="-109" charset="0"/>
              </a:rPr>
              <a:t>		CONSTRAINT </a:t>
            </a:r>
            <a:r>
              <a:rPr lang="en-US" sz="1700" dirty="0" err="1">
                <a:latin typeface="Courier New" pitchFamily="-109" charset="0"/>
              </a:rPr>
              <a:t>fk_has_boss</a:t>
            </a:r>
            <a:r>
              <a:rPr lang="en-US" sz="1700" dirty="0">
                <a:latin typeface="Courier New" pitchFamily="-109" charset="0"/>
              </a:rPr>
              <a:t> foreign key (</a:t>
            </a:r>
            <a:r>
              <a:rPr lang="en-US" sz="1700" dirty="0" err="1">
                <a:latin typeface="Courier New" pitchFamily="-109" charset="0"/>
              </a:rPr>
              <a:t>bossno</a:t>
            </a:r>
            <a:r>
              <a:rPr lang="en-US" sz="1700" dirty="0">
                <a:latin typeface="Courier New" pitchFamily="-109" charset="0"/>
              </a:rPr>
              <a:t>) </a:t>
            </a: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r>
              <a:rPr lang="en-US" sz="1700" dirty="0">
                <a:latin typeface="Courier New" pitchFamily="-109" charset="0"/>
              </a:rPr>
              <a:t>			REFERENCES </a:t>
            </a:r>
            <a:r>
              <a:rPr lang="en-US" sz="1700" dirty="0" err="1">
                <a:latin typeface="Courier New" pitchFamily="-109" charset="0"/>
              </a:rPr>
              <a:t>emp</a:t>
            </a:r>
            <a:r>
              <a:rPr lang="en-US" sz="1700" dirty="0">
                <a:latin typeface="Courier New" pitchFamily="-109" charset="0"/>
              </a:rPr>
              <a:t>(</a:t>
            </a:r>
            <a:r>
              <a:rPr lang="en-US" sz="1700" dirty="0" err="1">
                <a:latin typeface="Courier New" pitchFamily="-109" charset="0"/>
              </a:rPr>
              <a:t>empno</a:t>
            </a:r>
            <a:r>
              <a:rPr lang="en-US" sz="1700" dirty="0">
                <a:latin typeface="Courier New" pitchFamily="-109" charset="0"/>
              </a:rPr>
              <a:t>));</a:t>
            </a:r>
            <a:endParaRPr lang="en-GB" sz="17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  <a:tabLst>
                <a:tab pos="457200" algn="l"/>
                <a:tab pos="693738" algn="l"/>
                <a:tab pos="914400" algn="l"/>
                <a:tab pos="1150938" algn="l"/>
                <a:tab pos="1371600" algn="l"/>
                <a:tab pos="1608138" algn="l"/>
              </a:tabLst>
            </a:pP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6C10D-7A2E-EE45-BBE7-B37BCB716DED}" type="slidenum">
              <a:rPr lang="en-US"/>
              <a:pPr/>
              <a:t>11</a:t>
            </a:fld>
            <a:endParaRPr 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5895181" y="1690689"/>
            <a:ext cx="2590800" cy="3098720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There is no foreign key constraint for </a:t>
            </a:r>
            <a:r>
              <a:rPr lang="en-US" sz="1600" b="1" i="1" dirty="0" err="1">
                <a:solidFill>
                  <a:srgbClr val="000000"/>
                </a:solidFill>
                <a:latin typeface="Georgia" pitchFamily="-109" charset="0"/>
              </a:rPr>
              <a:t>empno</a:t>
            </a:r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 in </a:t>
            </a:r>
            <a:r>
              <a:rPr lang="en-US" sz="1600" b="1" i="1" dirty="0">
                <a:solidFill>
                  <a:srgbClr val="000000"/>
                </a:solidFill>
                <a:latin typeface="Georgia" pitchFamily="-109" charset="0"/>
              </a:rPr>
              <a:t>dept</a:t>
            </a:r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, because it requires the matching primary key in emp to exist. However, the matching foreign key in </a:t>
            </a:r>
            <a:r>
              <a:rPr lang="en-US" sz="1600" i="1" dirty="0" err="1">
                <a:solidFill>
                  <a:srgbClr val="000000"/>
                </a:solidFill>
                <a:latin typeface="Georgia" pitchFamily="-109" charset="0"/>
              </a:rPr>
              <a:t>emp</a:t>
            </a:r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 can’t be created until the matching primary key in </a:t>
            </a:r>
            <a:r>
              <a:rPr lang="en-US" sz="1600" i="1" dirty="0" err="1">
                <a:solidFill>
                  <a:srgbClr val="000000"/>
                </a:solidFill>
                <a:latin typeface="Georgia" pitchFamily="-109" charset="0"/>
              </a:rPr>
              <a:t>dept</a:t>
            </a:r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 exists.</a:t>
            </a:r>
            <a:r>
              <a:rPr lang="en-US" sz="1600" b="1" i="1" dirty="0">
                <a:solidFill>
                  <a:srgbClr val="000000"/>
                </a:solidFill>
                <a:latin typeface="Georgia" pitchFamily="-109" charset="0"/>
              </a:rPr>
              <a:t> An infinite circle of references.</a:t>
            </a:r>
            <a:endParaRPr lang="en-US" sz="1600" i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Inserting rows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INSERT INTO </a:t>
            </a:r>
            <a:r>
              <a:rPr lang="en-US" sz="1600" dirty="0" err="1">
                <a:latin typeface="Courier New" pitchFamily="-109" charset="0"/>
              </a:rPr>
              <a:t>emp</a:t>
            </a:r>
            <a:r>
              <a:rPr lang="en-US" sz="1600" dirty="0">
                <a:latin typeface="Courier New" pitchFamily="-109" charset="0"/>
              </a:rPr>
              <a:t> (</a:t>
            </a:r>
            <a:r>
              <a:rPr lang="en-US" sz="1600" dirty="0" err="1">
                <a:latin typeface="Courier New" pitchFamily="-109" charset="0"/>
              </a:rPr>
              <a:t>empno</a:t>
            </a:r>
            <a:r>
              <a:rPr lang="en-US" sz="1600" dirty="0">
                <a:latin typeface="Courier New" pitchFamily="-109" charset="0"/>
              </a:rPr>
              <a:t>, </a:t>
            </a:r>
            <a:r>
              <a:rPr lang="en-US" sz="1600" dirty="0" err="1">
                <a:latin typeface="Courier New" pitchFamily="-109" charset="0"/>
              </a:rPr>
              <a:t>empfname</a:t>
            </a:r>
            <a:r>
              <a:rPr lang="en-US" sz="1600" dirty="0">
                <a:latin typeface="Courier New" pitchFamily="-109" charset="0"/>
              </a:rPr>
              <a:t>, </a:t>
            </a:r>
            <a:r>
              <a:rPr lang="en-US" sz="1600" dirty="0" err="1">
                <a:latin typeface="Courier New" pitchFamily="-109" charset="0"/>
              </a:rPr>
              <a:t>empsalary</a:t>
            </a:r>
            <a:r>
              <a:rPr lang="en-US" sz="1600" dirty="0">
                <a:latin typeface="Courier New" pitchFamily="-109" charset="0"/>
              </a:rPr>
              <a:t>, </a:t>
            </a:r>
            <a:r>
              <a:rPr lang="en-US" sz="1600" dirty="0" err="1">
                <a:latin typeface="Courier New" pitchFamily="-109" charset="0"/>
              </a:rPr>
              <a:t>deptname,bossno</a:t>
            </a:r>
            <a:r>
              <a:rPr lang="en-US" sz="1600" dirty="0">
                <a:latin typeface="Courier New" pitchFamily="-109" charset="0"/>
              </a:rPr>
              <a:t>) 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	VALUES (1,'Alice',75000,'Management');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INSERT INTO </a:t>
            </a:r>
            <a:r>
              <a:rPr lang="en-US" sz="1600" dirty="0" err="1">
                <a:latin typeface="Courier New" pitchFamily="-109" charset="0"/>
              </a:rPr>
              <a:t>emp</a:t>
            </a:r>
            <a:r>
              <a:rPr lang="en-US" sz="1600" dirty="0">
                <a:latin typeface="Courier New" pitchFamily="-109" charset="0"/>
              </a:rPr>
              <a:t> VALUES (2,'Ned',45000,'Marketing',1);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INSERT INTO </a:t>
            </a:r>
            <a:r>
              <a:rPr lang="en-US" sz="1600" dirty="0" err="1">
                <a:latin typeface="Courier New" pitchFamily="-109" charset="0"/>
              </a:rPr>
              <a:t>emp</a:t>
            </a:r>
            <a:r>
              <a:rPr lang="en-US" sz="1600" dirty="0">
                <a:latin typeface="Courier New" pitchFamily="-109" charset="0"/>
              </a:rPr>
              <a:t> VALUES (3,'Andrew',25000,'Marketing',2);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INSERT INTO </a:t>
            </a:r>
            <a:r>
              <a:rPr lang="en-US" sz="1600" dirty="0" err="1">
                <a:latin typeface="Courier New" pitchFamily="-109" charset="0"/>
              </a:rPr>
              <a:t>emp</a:t>
            </a:r>
            <a:r>
              <a:rPr lang="en-US" sz="1600" dirty="0">
                <a:latin typeface="Courier New" pitchFamily="-109" charset="0"/>
              </a:rPr>
              <a:t> VALUES (4,'Clare',22000,'Marketing',2);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INSERT INTO </a:t>
            </a:r>
            <a:r>
              <a:rPr lang="en-US" sz="1600" dirty="0" err="1">
                <a:latin typeface="Courier New" pitchFamily="-109" charset="0"/>
              </a:rPr>
              <a:t>emp</a:t>
            </a:r>
            <a:r>
              <a:rPr lang="en-US" sz="1600" dirty="0">
                <a:latin typeface="Courier New" pitchFamily="-109" charset="0"/>
              </a:rPr>
              <a:t> VALUES (5,'Todd',38000,'Accounting',1);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INSERT INTO </a:t>
            </a:r>
            <a:r>
              <a:rPr lang="en-US" sz="1600" dirty="0" err="1">
                <a:latin typeface="Courier New" pitchFamily="-109" charset="0"/>
              </a:rPr>
              <a:t>emp</a:t>
            </a:r>
            <a:r>
              <a:rPr lang="en-US" sz="1600" dirty="0">
                <a:latin typeface="Courier New" pitchFamily="-109" charset="0"/>
              </a:rPr>
              <a:t> VALUES (6,'Nancy',22000,'Accounting',5);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INSERT INTO </a:t>
            </a:r>
            <a:r>
              <a:rPr lang="en-US" sz="1600" dirty="0" err="1">
                <a:latin typeface="Courier New" pitchFamily="-109" charset="0"/>
              </a:rPr>
              <a:t>emp</a:t>
            </a:r>
            <a:r>
              <a:rPr lang="en-US" sz="1600" dirty="0">
                <a:latin typeface="Courier New" pitchFamily="-109" charset="0"/>
              </a:rPr>
              <a:t> VALUES (7,'Brier',43000,'Purchasing',1);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INSERT INTO </a:t>
            </a:r>
            <a:r>
              <a:rPr lang="en-US" sz="1600" dirty="0" err="1">
                <a:latin typeface="Courier New" pitchFamily="-109" charset="0"/>
              </a:rPr>
              <a:t>emp</a:t>
            </a:r>
            <a:r>
              <a:rPr lang="en-US" sz="1600" dirty="0">
                <a:latin typeface="Courier New" pitchFamily="-109" charset="0"/>
              </a:rPr>
              <a:t> VALUES (8,'Sarah',56000,'Purchasing',7);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INSERT INTO </a:t>
            </a:r>
            <a:r>
              <a:rPr lang="en-US" sz="1600" dirty="0" err="1">
                <a:latin typeface="Courier New" pitchFamily="-109" charset="0"/>
              </a:rPr>
              <a:t>emp</a:t>
            </a:r>
            <a:r>
              <a:rPr lang="en-US" sz="1600" dirty="0">
                <a:latin typeface="Courier New" pitchFamily="-109" charset="0"/>
              </a:rPr>
              <a:t> VALUES (9,'Sophie',35000,'Personnel',1);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FBBEF-0A10-324E-ACF3-FF731D87A11B}" type="slidenum">
              <a:rPr lang="en-US"/>
              <a:pPr/>
              <a:t>12</a:t>
            </a:fld>
            <a:endParaRPr 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6667500" y="5460734"/>
            <a:ext cx="2006600" cy="943511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Order the </a:t>
            </a:r>
            <a:r>
              <a:rPr lang="en-US" sz="1600" i="1" dirty="0" err="1">
                <a:solidFill>
                  <a:srgbClr val="000000"/>
                </a:solidFill>
                <a:latin typeface="Georgia" pitchFamily="-109" charset="0"/>
              </a:rPr>
              <a:t>INSERTs</a:t>
            </a:r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 to avoid referential integrity problems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Several Olympic events are team sports (e.g.,  basketball, relays) and some involve a pair of athletes (e.g.,  kayaking, rowing, beach volleyball)</a:t>
            </a:r>
          </a:p>
          <a:p>
            <a:r>
              <a:rPr lang="en-US" dirty="0"/>
              <a:t>A team can have a captain</a:t>
            </a:r>
          </a:p>
          <a:p>
            <a:r>
              <a:rPr lang="en-US" dirty="0"/>
              <a:t>A country has a flag bearer</a:t>
            </a:r>
          </a:p>
          <a:p>
            <a:r>
              <a:rPr lang="en-US" dirty="0"/>
              <a:t>There can be some husband-and-wife pairs at a games (e.g.,  Jared </a:t>
            </a:r>
            <a:r>
              <a:rPr lang="en-US" dirty="0" err="1"/>
              <a:t>Tallent</a:t>
            </a:r>
            <a:r>
              <a:rPr lang="en-US" dirty="0"/>
              <a:t> and Claire Woods from Australia)</a:t>
            </a:r>
          </a:p>
          <a:p>
            <a:r>
              <a:rPr lang="en-US" dirty="0"/>
              <a:t>Draw a data model to record these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2CDFBBF-99F5-6C40-A540-C2B7F7EB5C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71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Querying a 1:1 relationship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7387" y="1690689"/>
            <a:ext cx="7769225" cy="4113213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GB" sz="1800" i="1" dirty="0"/>
              <a:t>List the salary of each department’s boss.</a:t>
            </a:r>
            <a:endParaRPr lang="en-GB" sz="1600" i="1" dirty="0"/>
          </a:p>
          <a:p>
            <a:pPr>
              <a:buFontTx/>
              <a:buNone/>
            </a:pPr>
            <a:endParaRPr lang="en-GB" sz="1600" dirty="0"/>
          </a:p>
          <a:p>
            <a:pPr>
              <a:buFontTx/>
              <a:buNone/>
            </a:pPr>
            <a:r>
              <a:rPr lang="en-GB" sz="2000" dirty="0">
                <a:latin typeface="Courier New" pitchFamily="-109" charset="0"/>
                <a:ea typeface="Garamond" pitchFamily="-109" charset="0"/>
                <a:cs typeface="Garamond" pitchFamily="-109" charset="0"/>
              </a:rPr>
              <a:t>SELECT </a:t>
            </a:r>
            <a:r>
              <a:rPr lang="en-GB" sz="2000" dirty="0" err="1">
                <a:latin typeface="Courier New" pitchFamily="-109" charset="0"/>
                <a:ea typeface="Garamond" pitchFamily="-109" charset="0"/>
                <a:cs typeface="Garamond" pitchFamily="-109" charset="0"/>
              </a:rPr>
              <a:t>empfname</a:t>
            </a:r>
            <a:r>
              <a:rPr lang="en-GB" sz="2000" dirty="0">
                <a:latin typeface="Courier New" pitchFamily="-109" charset="0"/>
                <a:ea typeface="Garamond" pitchFamily="-109" charset="0"/>
                <a:cs typeface="Garamond" pitchFamily="-109" charset="0"/>
              </a:rPr>
              <a:t>, </a:t>
            </a:r>
            <a:r>
              <a:rPr lang="en-GB" sz="2000" dirty="0" err="1">
                <a:latin typeface="Courier New" pitchFamily="-109" charset="0"/>
                <a:ea typeface="Garamond" pitchFamily="-109" charset="0"/>
                <a:cs typeface="Garamond" pitchFamily="-109" charset="0"/>
              </a:rPr>
              <a:t>deptname</a:t>
            </a:r>
            <a:r>
              <a:rPr lang="en-GB" sz="2000" dirty="0">
                <a:latin typeface="Courier New" pitchFamily="-109" charset="0"/>
                <a:ea typeface="Garamond" pitchFamily="-109" charset="0"/>
                <a:cs typeface="Garamond" pitchFamily="-109" charset="0"/>
              </a:rPr>
              <a:t>, </a:t>
            </a:r>
            <a:r>
              <a:rPr lang="en-GB" sz="2000" dirty="0" err="1">
                <a:latin typeface="Courier New" pitchFamily="-109" charset="0"/>
                <a:ea typeface="Garamond" pitchFamily="-109" charset="0"/>
                <a:cs typeface="Garamond" pitchFamily="-109" charset="0"/>
              </a:rPr>
              <a:t>empsalary</a:t>
            </a:r>
            <a:r>
              <a:rPr lang="en-GB" sz="2000" dirty="0">
                <a:latin typeface="Courier New" pitchFamily="-109" charset="0"/>
                <a:ea typeface="Garamond" pitchFamily="-109" charset="0"/>
                <a:cs typeface="Garamond" pitchFamily="-109" charset="0"/>
              </a:rPr>
              <a:t> </a:t>
            </a:r>
          </a:p>
          <a:p>
            <a:pPr>
              <a:buFontTx/>
              <a:buNone/>
            </a:pPr>
            <a:r>
              <a:rPr lang="en-GB" sz="2000" dirty="0">
                <a:latin typeface="Courier New" pitchFamily="-109" charset="0"/>
                <a:ea typeface="Garamond" pitchFamily="-109" charset="0"/>
                <a:cs typeface="Garamond" pitchFamily="-109" charset="0"/>
              </a:rPr>
              <a:t>	FROM emp</a:t>
            </a:r>
          </a:p>
          <a:p>
            <a:pPr>
              <a:buFontTx/>
              <a:buNone/>
            </a:pPr>
            <a:r>
              <a:rPr lang="en-GB" sz="2000" dirty="0">
                <a:latin typeface="Courier New" pitchFamily="-109" charset="0"/>
                <a:ea typeface="Garamond" pitchFamily="-109" charset="0"/>
                <a:cs typeface="Garamond" pitchFamily="-109" charset="0"/>
              </a:rPr>
              <a:t>	  WHERE </a:t>
            </a:r>
            <a:r>
              <a:rPr lang="en-GB" sz="2000" dirty="0" err="1">
                <a:latin typeface="Courier New" pitchFamily="-109" charset="0"/>
                <a:ea typeface="Garamond" pitchFamily="-109" charset="0"/>
                <a:cs typeface="Garamond" pitchFamily="-109" charset="0"/>
              </a:rPr>
              <a:t>empno</a:t>
            </a:r>
            <a:r>
              <a:rPr lang="en-GB" sz="2000" dirty="0">
                <a:latin typeface="Courier New" pitchFamily="-109" charset="0"/>
                <a:ea typeface="Garamond" pitchFamily="-109" charset="0"/>
                <a:cs typeface="Garamond" pitchFamily="-109" charset="0"/>
              </a:rPr>
              <a:t> IN (SELECT </a:t>
            </a:r>
            <a:r>
              <a:rPr lang="en-GB" sz="2000" dirty="0" err="1">
                <a:latin typeface="Courier New" pitchFamily="-109" charset="0"/>
                <a:ea typeface="Garamond" pitchFamily="-109" charset="0"/>
                <a:cs typeface="Garamond" pitchFamily="-109" charset="0"/>
              </a:rPr>
              <a:t>empno</a:t>
            </a:r>
            <a:r>
              <a:rPr lang="en-GB" sz="2000" dirty="0">
                <a:latin typeface="Courier New" pitchFamily="-109" charset="0"/>
                <a:ea typeface="Garamond" pitchFamily="-109" charset="0"/>
                <a:cs typeface="Garamond" pitchFamily="-109" charset="0"/>
              </a:rPr>
              <a:t> FROM dept);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AAC5-E03B-A748-B883-5C4904110545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12439" name="Group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989106"/>
              </p:ext>
            </p:extLst>
          </p:nvPr>
        </p:nvGraphicFramePr>
        <p:xfrm>
          <a:off x="786493" y="3747295"/>
          <a:ext cx="3898900" cy="198278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empfname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deptname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empsalary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Alice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Management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75000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Ned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Marketing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45000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Todd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Accounting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38000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Brier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Purchasing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43000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Sophie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Personnel &amp; PR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35000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Querying a 1:1 relationship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pPr marL="0" indent="0">
              <a:buNone/>
            </a:pPr>
            <a:r>
              <a:rPr lang="en-GB" i="1" dirty="0"/>
              <a:t>List the salary of each department’s boss.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empfname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dept.deptname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empsalary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FROM emp JOIN  dept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ON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dept.empno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emp.empno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CD9BAAC5-E03B-A748-B883-5C4904110545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12439" name="Group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298324"/>
              </p:ext>
            </p:extLst>
          </p:nvPr>
        </p:nvGraphicFramePr>
        <p:xfrm>
          <a:off x="777030" y="4001294"/>
          <a:ext cx="3898900" cy="198278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empfname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deptname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empsalary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Alice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Management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75000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Ned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Marketing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45000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Todd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Accounting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38000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Brier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Purchasing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43000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Sophie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Personnel &amp; PR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35000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1009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Joining a table with itself</a:t>
            </a:r>
          </a:p>
        </p:txBody>
      </p:sp>
      <p:graphicFrame>
        <p:nvGraphicFramePr>
          <p:cNvPr id="15718" name="Group 3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94314"/>
              </p:ext>
            </p:extLst>
          </p:nvPr>
        </p:nvGraphicFramePr>
        <p:xfrm>
          <a:off x="724395" y="1870199"/>
          <a:ext cx="4640378" cy="221488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759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2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wrk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empfname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empsalary</a:t>
                      </a:r>
                      <a:endParaRPr lang="en-US"/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bossno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75000</a:t>
                      </a:r>
                      <a:endParaRPr lang="en-US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45000</a:t>
                      </a:r>
                      <a:endParaRPr lang="en-US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Andrew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25000</a:t>
                      </a:r>
                      <a:endParaRPr lang="en-US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Clare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22000</a:t>
                      </a:r>
                      <a:endParaRPr lang="en-US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Todd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38000</a:t>
                      </a:r>
                      <a:endParaRPr lang="en-US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Nancy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22000</a:t>
                      </a:r>
                      <a:endParaRPr lang="en-US"/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Brier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43000</a:t>
                      </a:r>
                      <a:endParaRPr lang="en-US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Sarah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56000</a:t>
                      </a:r>
                      <a:endParaRPr lang="en-US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Sophie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35000</a:t>
                      </a:r>
                      <a:endParaRPr lang="en-US" dirty="0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Personnel &amp; PR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24395" y="1343968"/>
            <a:ext cx="4870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i="1" dirty="0"/>
              <a:t>Find the salary  of Nancy’s boss.</a:t>
            </a:r>
            <a:endParaRPr lang="en-GB" sz="2000" i="1" dirty="0"/>
          </a:p>
        </p:txBody>
      </p:sp>
      <p:graphicFrame>
        <p:nvGraphicFramePr>
          <p:cNvPr id="7" name="Group 358">
            <a:extLst>
              <a:ext uri="{FF2B5EF4-FFF2-40B4-BE49-F238E27FC236}">
                <a16:creationId xmlns:a16="http://schemas.microsoft.com/office/drawing/2014/main" id="{78A2B69B-8E83-E249-8625-5511158A4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03594"/>
              </p:ext>
            </p:extLst>
          </p:nvPr>
        </p:nvGraphicFramePr>
        <p:xfrm>
          <a:off x="724395" y="4406592"/>
          <a:ext cx="4621212" cy="221488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760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06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9" charset="0"/>
                          <a:ea typeface="Osaka" pitchFamily="-109" charset="-128"/>
                          <a:cs typeface="Osaka" pitchFamily="-109" charset="-128"/>
                        </a:rPr>
                        <a:t>boss</a:t>
                      </a: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empfname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empsalary</a:t>
                      </a:r>
                      <a:endParaRPr lang="en-US" i="0"/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bossno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75000</a:t>
                      </a:r>
                      <a:endParaRPr lang="en-US" i="1" dirty="0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45000</a:t>
                      </a:r>
                      <a:endParaRPr lang="en-US" i="1" dirty="0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Andrew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25000</a:t>
                      </a:r>
                      <a:endParaRPr lang="en-US" i="1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Clare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22000</a:t>
                      </a:r>
                      <a:endParaRPr lang="en-US" i="1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Todd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38000</a:t>
                      </a:r>
                      <a:endParaRPr lang="en-US" i="1"/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Nancy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22000</a:t>
                      </a:r>
                      <a:endParaRPr lang="en-US" i="1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Brier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43000</a:t>
                      </a:r>
                      <a:endParaRPr lang="en-US" i="1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Sarah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56000</a:t>
                      </a:r>
                      <a:endParaRPr lang="en-US" i="1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Sophie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35000</a:t>
                      </a:r>
                      <a:endParaRPr lang="en-US" i="1" dirty="0"/>
                    </a:p>
                  </a:txBody>
                  <a:tcPr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Personnel &amp; PR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64760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Querying a recursive relationship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04825" y="1179141"/>
            <a:ext cx="8010525" cy="4217988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800" i="1" dirty="0"/>
              <a:t>Find the salary  of Nancy’s boss.</a:t>
            </a:r>
            <a:endParaRPr lang="en-GB" sz="1600" i="1" dirty="0"/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endParaRPr lang="en-GB" sz="1600" dirty="0"/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400" dirty="0">
                <a:latin typeface="Courier New" pitchFamily="-109" charset="0"/>
              </a:rPr>
              <a:t>WITH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400" dirty="0" err="1">
                <a:latin typeface="Courier New" pitchFamily="-109" charset="0"/>
              </a:rPr>
              <a:t>wrk</a:t>
            </a:r>
            <a:r>
              <a:rPr lang="en-GB" sz="1400" dirty="0">
                <a:latin typeface="Courier New" pitchFamily="-109" charset="0"/>
              </a:rPr>
              <a:t> AS (SELECT * FROM </a:t>
            </a:r>
            <a:r>
              <a:rPr lang="en-GB" sz="1400" dirty="0" err="1">
                <a:latin typeface="Courier New" pitchFamily="-109" charset="0"/>
              </a:rPr>
              <a:t>emp</a:t>
            </a:r>
            <a:r>
              <a:rPr lang="en-GB" sz="1400" dirty="0">
                <a:latin typeface="Courier New" pitchFamily="-109" charset="0"/>
              </a:rPr>
              <a:t>),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400" dirty="0">
                <a:latin typeface="Courier New" pitchFamily="-109" charset="0"/>
              </a:rPr>
              <a:t>boss AS (SELECT * FROM </a:t>
            </a:r>
            <a:r>
              <a:rPr lang="en-GB" sz="1400" dirty="0" err="1">
                <a:latin typeface="Courier New" pitchFamily="-109" charset="0"/>
              </a:rPr>
              <a:t>emp</a:t>
            </a:r>
            <a:r>
              <a:rPr lang="en-GB" sz="1400" dirty="0">
                <a:latin typeface="Courier New" pitchFamily="-109" charset="0"/>
              </a:rPr>
              <a:t>)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400" dirty="0">
                <a:latin typeface="Courier New" pitchFamily="-109" charset="0"/>
              </a:rPr>
              <a:t>SELECT </a:t>
            </a:r>
            <a:r>
              <a:rPr lang="en-GB" sz="1400" dirty="0" err="1">
                <a:latin typeface="Courier New" pitchFamily="-109" charset="0"/>
              </a:rPr>
              <a:t>wrk.empfname</a:t>
            </a:r>
            <a:r>
              <a:rPr lang="en-GB" sz="1400" dirty="0">
                <a:latin typeface="Courier New" pitchFamily="-109" charset="0"/>
              </a:rPr>
              <a:t>, </a:t>
            </a:r>
            <a:r>
              <a:rPr lang="en-GB" sz="1400" dirty="0" err="1">
                <a:latin typeface="Courier New" pitchFamily="-109" charset="0"/>
              </a:rPr>
              <a:t>wrk.empsalary</a:t>
            </a:r>
            <a:r>
              <a:rPr lang="en-GB" sz="1400" dirty="0">
                <a:latin typeface="Courier New" pitchFamily="-109" charset="0"/>
              </a:rPr>
              <a:t>, </a:t>
            </a:r>
            <a:r>
              <a:rPr lang="en-GB" sz="1400" dirty="0" err="1">
                <a:latin typeface="Courier New" pitchFamily="-109" charset="0"/>
              </a:rPr>
              <a:t>boss.empfname</a:t>
            </a:r>
            <a:r>
              <a:rPr lang="en-GB" sz="1400" dirty="0">
                <a:latin typeface="Courier New" pitchFamily="-109" charset="0"/>
              </a:rPr>
              <a:t>, </a:t>
            </a:r>
            <a:r>
              <a:rPr lang="en-GB" sz="1400" dirty="0" err="1">
                <a:latin typeface="Courier New" pitchFamily="-109" charset="0"/>
              </a:rPr>
              <a:t>boss.empsalary</a:t>
            </a:r>
            <a:endParaRPr lang="en-GB" sz="14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400" dirty="0">
                <a:latin typeface="Courier New" pitchFamily="-109" charset="0"/>
              </a:rPr>
              <a:t>	FROM </a:t>
            </a:r>
            <a:r>
              <a:rPr lang="en-GB" sz="1400" dirty="0" err="1">
                <a:latin typeface="Courier New" pitchFamily="-109" charset="0"/>
              </a:rPr>
              <a:t>wrk</a:t>
            </a:r>
            <a:r>
              <a:rPr lang="en-GB" sz="1400" dirty="0">
                <a:latin typeface="Courier New" pitchFamily="-109" charset="0"/>
              </a:rPr>
              <a:t> JOIN  boss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400" dirty="0">
                <a:latin typeface="Courier New" pitchFamily="-109" charset="0"/>
              </a:rPr>
              <a:t>		ON </a:t>
            </a:r>
            <a:r>
              <a:rPr lang="en-GB" sz="1400" dirty="0" err="1">
                <a:latin typeface="Courier New" pitchFamily="-109" charset="0"/>
              </a:rPr>
              <a:t>wrk.bossno</a:t>
            </a:r>
            <a:r>
              <a:rPr lang="en-GB" sz="1400" dirty="0">
                <a:latin typeface="Courier New" pitchFamily="-109" charset="0"/>
              </a:rPr>
              <a:t> = </a:t>
            </a:r>
            <a:r>
              <a:rPr lang="en-GB" sz="1400" dirty="0" err="1">
                <a:latin typeface="Courier New" pitchFamily="-109" charset="0"/>
              </a:rPr>
              <a:t>boss.empno</a:t>
            </a:r>
            <a:r>
              <a:rPr lang="en-GB" sz="1400" dirty="0">
                <a:latin typeface="Courier New" pitchFamily="-109" charset="0"/>
              </a:rPr>
              <a:t> 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400" dirty="0">
                <a:latin typeface="Courier New" pitchFamily="-109" charset="0"/>
              </a:rPr>
              <a:t>		WHERE </a:t>
            </a:r>
            <a:r>
              <a:rPr lang="en-GB" sz="1400" dirty="0" err="1">
                <a:latin typeface="Courier New" pitchFamily="-109" charset="0"/>
              </a:rPr>
              <a:t>wrk.empfname</a:t>
            </a:r>
            <a:r>
              <a:rPr lang="en-GB" sz="1400" dirty="0">
                <a:latin typeface="Courier New" pitchFamily="-109" charset="0"/>
              </a:rPr>
              <a:t> = 'Nancy'</a:t>
            </a:r>
            <a:endParaRPr lang="en-GB" sz="1400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0905-A6F2-EE42-86CA-E26778C5D222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13449" name="Group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410455"/>
              </p:ext>
            </p:extLst>
          </p:nvPr>
        </p:nvGraphicFramePr>
        <p:xfrm>
          <a:off x="202212" y="6080154"/>
          <a:ext cx="6604000" cy="67468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wrk.empfname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wrk.empsalary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boss.empfname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boss.empsalary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Nancy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22000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Todd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38000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oup 5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279685"/>
              </p:ext>
            </p:extLst>
          </p:nvPr>
        </p:nvGraphicFramePr>
        <p:xfrm>
          <a:off x="202212" y="3878262"/>
          <a:ext cx="7409815" cy="20320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523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9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wrk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empno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empfname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empsalary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bossno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empno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empfname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empsalary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bossno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Andrew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Clare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Ned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Todd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Nancy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Todd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Brier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43000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Sarah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56000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Brier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43000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Sophie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Personnel &amp; PR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4732982E-6666-1E4C-9EB5-625F45848599}"/>
              </a:ext>
            </a:extLst>
          </p:cNvPr>
          <p:cNvSpPr/>
          <p:nvPr/>
        </p:nvSpPr>
        <p:spPr bwMode="auto">
          <a:xfrm>
            <a:off x="5958520" y="1658334"/>
            <a:ext cx="2104607" cy="956887"/>
          </a:xfrm>
          <a:prstGeom prst="wedgeRoundRectCallout">
            <a:avLst>
              <a:gd name="adj1" fmla="val -162733"/>
              <a:gd name="adj2" fmla="val 35089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9" charset="0"/>
                <a:ea typeface="Osaka" pitchFamily="-109" charset="-128"/>
                <a:cs typeface="Osaka" pitchFamily="-109" charset="-128"/>
              </a:rPr>
              <a:t>Make two copies of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09" charset="0"/>
                <a:ea typeface="Osaka" pitchFamily="-109" charset="-128"/>
                <a:cs typeface="Osaka" pitchFamily="-109" charset="-128"/>
              </a:rPr>
              <a:t>emp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Querying a recursive relationship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11200" y="1553369"/>
            <a:ext cx="7772400" cy="365125"/>
          </a:xfrm>
          <a:noFill/>
          <a:ln/>
        </p:spPr>
        <p:txBody>
          <a:bodyPr lIns="90488" tIns="44450" rIns="90488" bIns="44450">
            <a:noAutofit/>
          </a:bodyPr>
          <a:lstStyle/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r>
              <a:rPr lang="en-GB" sz="1200" i="1" dirty="0"/>
              <a:t>Find the names of employees who earn more than their boss.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</a:tabLst>
            </a:pPr>
            <a:endParaRPr lang="en-GB" sz="1200" dirty="0"/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200" dirty="0">
                <a:latin typeface="Courier New" pitchFamily="-109" charset="0"/>
              </a:rPr>
              <a:t>WITH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200" dirty="0" err="1">
                <a:latin typeface="Courier New" pitchFamily="-109" charset="0"/>
              </a:rPr>
              <a:t>wrk</a:t>
            </a:r>
            <a:r>
              <a:rPr lang="en-GB" sz="1200" dirty="0">
                <a:latin typeface="Courier New" pitchFamily="-109" charset="0"/>
              </a:rPr>
              <a:t> AS (SELECT * FROM </a:t>
            </a:r>
            <a:r>
              <a:rPr lang="en-GB" sz="1200" dirty="0" err="1">
                <a:latin typeface="Courier New" pitchFamily="-109" charset="0"/>
              </a:rPr>
              <a:t>emp</a:t>
            </a:r>
            <a:r>
              <a:rPr lang="en-GB" sz="1200" dirty="0">
                <a:latin typeface="Courier New" pitchFamily="-109" charset="0"/>
              </a:rPr>
              <a:t>),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200" dirty="0">
                <a:latin typeface="Courier New" pitchFamily="-109" charset="0"/>
              </a:rPr>
              <a:t>boss AS (SELECT * FROM </a:t>
            </a:r>
            <a:r>
              <a:rPr lang="en-GB" sz="1200" dirty="0" err="1">
                <a:latin typeface="Courier New" pitchFamily="-109" charset="0"/>
              </a:rPr>
              <a:t>emp</a:t>
            </a:r>
            <a:r>
              <a:rPr lang="en-GB" sz="1200" dirty="0">
                <a:latin typeface="Courier New" pitchFamily="-109" charset="0"/>
              </a:rPr>
              <a:t>)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200" dirty="0">
                <a:latin typeface="Courier New" pitchFamily="-109" charset="0"/>
              </a:rPr>
              <a:t>SELECT </a:t>
            </a:r>
            <a:r>
              <a:rPr lang="en-GB" sz="1200" dirty="0" err="1">
                <a:latin typeface="Courier New" pitchFamily="-109" charset="0"/>
              </a:rPr>
              <a:t>wrk.empfname</a:t>
            </a:r>
            <a:endParaRPr lang="en-GB" sz="12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200" dirty="0">
                <a:latin typeface="Courier New" pitchFamily="-109" charset="0"/>
              </a:rPr>
              <a:t>	FROM </a:t>
            </a:r>
            <a:r>
              <a:rPr lang="en-GB" sz="1200" dirty="0" err="1">
                <a:latin typeface="Courier New" pitchFamily="-109" charset="0"/>
              </a:rPr>
              <a:t>wrk</a:t>
            </a:r>
            <a:r>
              <a:rPr lang="en-GB" sz="1200" dirty="0">
                <a:latin typeface="Courier New" pitchFamily="-109" charset="0"/>
              </a:rPr>
              <a:t> JOIN  boss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200" dirty="0">
                <a:latin typeface="Courier New" pitchFamily="-109" charset="0"/>
              </a:rPr>
              <a:t>		ON </a:t>
            </a:r>
            <a:r>
              <a:rPr lang="en-GB" sz="1200" dirty="0" err="1">
                <a:latin typeface="Courier New" pitchFamily="-109" charset="0"/>
              </a:rPr>
              <a:t>wrk.bossno</a:t>
            </a:r>
            <a:r>
              <a:rPr lang="en-GB" sz="1200" dirty="0">
                <a:latin typeface="Courier New" pitchFamily="-109" charset="0"/>
              </a:rPr>
              <a:t> = </a:t>
            </a:r>
            <a:r>
              <a:rPr lang="en-GB" sz="1200" dirty="0" err="1">
                <a:latin typeface="Courier New" pitchFamily="-109" charset="0"/>
              </a:rPr>
              <a:t>boss.empno</a:t>
            </a:r>
            <a:r>
              <a:rPr lang="en-GB" sz="1200" dirty="0">
                <a:latin typeface="Courier New" pitchFamily="-109" charset="0"/>
              </a:rPr>
              <a:t> </a:t>
            </a:r>
          </a:p>
          <a:p>
            <a:pPr>
              <a:buFontTx/>
              <a:buNone/>
              <a:tabLst>
                <a:tab pos="693738" algn="l"/>
                <a:tab pos="914400" algn="l"/>
                <a:tab pos="1150938" algn="l"/>
              </a:tabLst>
            </a:pPr>
            <a:r>
              <a:rPr lang="en-GB" sz="1200" dirty="0">
                <a:latin typeface="Courier New" pitchFamily="-109" charset="0"/>
              </a:rPr>
              <a:t>		WHERE </a:t>
            </a:r>
            <a:r>
              <a:rPr lang="en-GB" sz="1200" dirty="0" err="1">
                <a:latin typeface="Courier New" pitchFamily="-109" charset="0"/>
              </a:rPr>
              <a:t>wrk.empsalary</a:t>
            </a:r>
            <a:r>
              <a:rPr lang="en-GB" sz="1200" dirty="0">
                <a:latin typeface="Courier New" pitchFamily="-109" charset="0"/>
              </a:rPr>
              <a:t> &gt; </a:t>
            </a:r>
            <a:r>
              <a:rPr lang="en-GB" sz="1200" dirty="0" err="1">
                <a:latin typeface="Courier New" pitchFamily="-109" charset="0"/>
              </a:rPr>
              <a:t>boss.empsalary</a:t>
            </a:r>
            <a:r>
              <a:rPr lang="en-GB" sz="1200" dirty="0">
                <a:latin typeface="Courier New" pitchFamily="-109" charset="0"/>
              </a:rPr>
              <a:t>;</a:t>
            </a:r>
            <a:endParaRPr lang="en-GB" sz="1200" dirty="0"/>
          </a:p>
        </p:txBody>
      </p:sp>
      <p:sp>
        <p:nvSpPr>
          <p:cNvPr id="1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9B31B-7C64-4647-9F60-BDCE44C67069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16910" name="Group 5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735766"/>
              </p:ext>
            </p:extLst>
          </p:nvPr>
        </p:nvGraphicFramePr>
        <p:xfrm>
          <a:off x="628650" y="4096546"/>
          <a:ext cx="7409815" cy="20320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53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9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66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wrk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empno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empfname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empsalary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bossno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empno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empfname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empsalary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deptname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bossno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Ned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Andrew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Clare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Marketing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Todd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Nancy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Todd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Accounting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Brier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43,000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Sarah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56,000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Brier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43,000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Purchasing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Sophie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Personnel &amp; PR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Alice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75,000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6932" name="Group 5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756956"/>
              </p:ext>
            </p:extLst>
          </p:nvPr>
        </p:nvGraphicFramePr>
        <p:xfrm>
          <a:off x="628650" y="6188074"/>
          <a:ext cx="1228725" cy="6096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228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empfname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Sarah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Find the names of employees in the same department as their boss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2CDFBBF-99F5-6C40-A540-C2B7F7EB5C5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65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An organization chart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4821585-1494-114F-B56A-CA1BD487C9DC}" type="slidenum">
              <a:rPr lang="en-US"/>
              <a:pPr/>
              <a:t>2</a:t>
            </a:fld>
            <a:endParaRPr lang="en-US"/>
          </a:p>
        </p:txBody>
      </p:sp>
      <p:pic>
        <p:nvPicPr>
          <p:cNvPr id="5125" name="Picture 5" descr="FireLite:Books:Data Management:6e:Art PNG:06-org chart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54063" y="2100304"/>
            <a:ext cx="6732587" cy="2825750"/>
          </a:xfrm>
          <a:prstGeom prst="rect">
            <a:avLst/>
          </a:prstGeom>
          <a:noFill/>
        </p:spPr>
      </p:pic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7124700" y="5155774"/>
            <a:ext cx="1701800" cy="1502628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Every structure for presenting data has an underlying data model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 dirty="0"/>
              <a:t>Modeling a 1:1 recursive relationship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/>
              <a:t>The English monarchy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019EB4E9-82EF-A64D-84BF-B084FA98761C}" type="slidenum">
              <a:rPr lang="en-US"/>
              <a:pPr/>
              <a:t>20</a:t>
            </a:fld>
            <a:endParaRPr lang="en-US"/>
          </a:p>
        </p:txBody>
      </p:sp>
      <p:pic>
        <p:nvPicPr>
          <p:cNvPr id="17419" name="Picture 11" descr="FireLite:Books:Data Management:6e:Art PNG:06-recursive-1-and-1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841839" y="2493169"/>
            <a:ext cx="3155950" cy="301625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 dirty="0"/>
              <a:t>MySQL Workbench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019EB4E9-82EF-A64D-84BF-B084FA98761C}" type="slidenum">
              <a:rPr lang="en-US"/>
              <a:pPr/>
              <a:t>21</a:t>
            </a:fld>
            <a:endParaRPr lang="en-US"/>
          </a:p>
        </p:txBody>
      </p:sp>
      <p:pic>
        <p:nvPicPr>
          <p:cNvPr id="2" name="Picture 1" descr="06-recursive-1-and-1-w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997772"/>
            <a:ext cx="3175000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33969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Mapping a 1:1 recursive relationship</a:t>
            </a:r>
          </a:p>
        </p:txBody>
      </p:sp>
      <p:sp>
        <p:nvSpPr>
          <p:cNvPr id="7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3F73-A42C-9045-918E-6D8F4EA53BFC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18784" name="Group 3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32692"/>
              </p:ext>
            </p:extLst>
          </p:nvPr>
        </p:nvGraphicFramePr>
        <p:xfrm>
          <a:off x="628650" y="2317595"/>
          <a:ext cx="7900988" cy="268224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220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montype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6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monnum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rgnbeg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premonname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premonnum</a:t>
                      </a:r>
                      <a:endParaRPr kumimoji="0" 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Victoria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1837/6/20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William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King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Edward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1901/1/22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Victoria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King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1910/5/6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Edward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King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Edward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VIII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1936/1/20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King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1936/12/11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Edward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VIII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Elizabeth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1952/2/6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9" charset="0"/>
                          <a:ea typeface="Osaka" pitchFamily="-109" charset="-128"/>
                          <a:cs typeface="Osaka" pitchFamily="-109" charset="-128"/>
                        </a:rPr>
                        <a:t>King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9" charset="0"/>
                        </a:rPr>
                        <a:t>Charles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9" charset="0"/>
                          <a:ea typeface="Osaka" pitchFamily="-109" charset="-128"/>
                          <a:cs typeface="Osaka" pitchFamily="-109" charset="-128"/>
                        </a:rPr>
                        <a:t>III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9" charset="0"/>
                          <a:ea typeface="Osaka" pitchFamily="-109" charset="-128"/>
                          <a:cs typeface="Osaka" pitchFamily="-109" charset="-128"/>
                        </a:rPr>
                        <a:t>2022/9/8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9" charset="0"/>
                          <a:ea typeface="Osaka" pitchFamily="-109" charset="-128"/>
                          <a:cs typeface="Osaka" pitchFamily="-109" charset="-128"/>
                        </a:rPr>
                        <a:t>Elizabeth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9" charset="0"/>
                          <a:ea typeface="Osaka" pitchFamily="-109" charset="-128"/>
                          <a:cs typeface="Osaka" pitchFamily="-109" charset="-128"/>
                        </a:rPr>
                        <a:t>II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22713717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Enforcing a 1:1 </a:t>
            </a:r>
            <a:r>
              <a:rPr lang="en-GB"/>
              <a:t>recursive relationship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A 1:1 recursive relationship means that the foreign key must be unique for its column</a:t>
            </a:r>
          </a:p>
          <a:p>
            <a:pPr lvl="1"/>
            <a:r>
              <a:rPr lang="en-US" dirty="0"/>
              <a:t>There can be only one matching primary key</a:t>
            </a:r>
          </a:p>
          <a:p>
            <a:r>
              <a:rPr lang="en-US" dirty="0"/>
              <a:t>Add a UNIQUE INDEX constraint to the foreign key column</a:t>
            </a:r>
          </a:p>
          <a:p>
            <a:pPr lvl="1"/>
            <a:r>
              <a:rPr lang="en-US" dirty="0"/>
              <a:t>A uniqueness constraint does not prevent the column from  being NULL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20FEB53-3EAE-074A-B1FA-319EC9ACBF01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4181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Creating the table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146175" y="2047875"/>
            <a:ext cx="7769225" cy="4113213"/>
          </a:xfrm>
          <a:noFill/>
          <a:ln/>
        </p:spPr>
        <p:txBody>
          <a:bodyPr lIns="90488" tIns="44450" rIns="90488" bIns="44450">
            <a:normAutofit lnSpcReduction="10000"/>
          </a:bodyPr>
          <a:lstStyle/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CREATE TABLE monarch (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</a:t>
            </a:r>
            <a:r>
              <a:rPr lang="en-GB" sz="18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montype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VARCHAR(5), 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</a:t>
            </a:r>
            <a:r>
              <a:rPr lang="en-GB" sz="18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monname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VARCHAR(15)	NOT NULL,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</a:t>
            </a:r>
            <a:r>
              <a:rPr lang="en-GB" sz="18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monnum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VARCHAR(5)	NOT NULL,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</a:t>
            </a:r>
            <a:r>
              <a:rPr lang="en-GB" sz="18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rgnbeg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DATE,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</a:t>
            </a:r>
            <a:r>
              <a:rPr lang="en-GB" sz="18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premonname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VARCHAR(15),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</a:t>
            </a:r>
            <a:r>
              <a:rPr lang="en-GB" sz="18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premonnum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VARCHAR(5),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	PRIMARY KEY(</a:t>
            </a:r>
            <a:r>
              <a:rPr lang="en-GB" sz="18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monname,monnum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),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	UNIQUE INDEX un</a:t>
            </a:r>
            <a:r>
              <a:rPr lang="en-US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iq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_monarch (</a:t>
            </a:r>
            <a:r>
              <a:rPr lang="en-GB" sz="18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premonname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,</a:t>
            </a:r>
            <a:r>
              <a:rPr lang="en-GB" sz="18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premonnum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),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	</a:t>
            </a:r>
            <a:r>
              <a:rPr lang="en-US" sz="1800" dirty="0">
                <a:latin typeface="Courier New" pitchFamily="-109" charset="0"/>
              </a:rPr>
              <a:t>CONSTRAINT </a:t>
            </a:r>
            <a:r>
              <a:rPr lang="en-US" sz="1800" dirty="0" err="1">
                <a:latin typeface="Courier New" pitchFamily="-109" charset="0"/>
              </a:rPr>
              <a:t>fk_monarch</a:t>
            </a:r>
            <a:r>
              <a:rPr lang="en-US" sz="1800" dirty="0">
                <a:latin typeface="Courier New" pitchFamily="-109" charset="0"/>
              </a:rPr>
              <a:t> 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US" sz="1800" dirty="0">
                <a:latin typeface="Courier New" pitchFamily="-109" charset="0"/>
              </a:rPr>
              <a:t>		FOREIGN KEY (</a:t>
            </a:r>
            <a:r>
              <a:rPr lang="en-US" sz="1800" dirty="0" err="1">
                <a:latin typeface="Courier New" pitchFamily="-109" charset="0"/>
              </a:rPr>
              <a:t>premonname</a:t>
            </a:r>
            <a:r>
              <a:rPr lang="en-US" sz="1800" dirty="0">
                <a:latin typeface="Courier New" pitchFamily="-109" charset="0"/>
              </a:rPr>
              <a:t>, </a:t>
            </a:r>
            <a:r>
              <a:rPr lang="en-US" sz="1800" dirty="0" err="1">
                <a:latin typeface="Courier New" pitchFamily="-109" charset="0"/>
              </a:rPr>
              <a:t>premonnum</a:t>
            </a:r>
            <a:r>
              <a:rPr lang="en-US" sz="1800" dirty="0">
                <a:latin typeface="Courier New" pitchFamily="-109" charset="0"/>
              </a:rPr>
              <a:t>)</a:t>
            </a: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r>
              <a:rPr lang="en-US" sz="1800" dirty="0">
                <a:latin typeface="Courier New" pitchFamily="-109" charset="0"/>
              </a:rPr>
              <a:t>		REFERENCES monarch(</a:t>
            </a:r>
            <a:r>
              <a:rPr lang="en-US" sz="1800" dirty="0" err="1">
                <a:latin typeface="Courier New" pitchFamily="-109" charset="0"/>
              </a:rPr>
              <a:t>monname</a:t>
            </a:r>
            <a:r>
              <a:rPr lang="en-US" sz="1800" dirty="0">
                <a:latin typeface="Courier New" pitchFamily="-109" charset="0"/>
              </a:rPr>
              <a:t>, </a:t>
            </a:r>
            <a:r>
              <a:rPr lang="en-US" sz="1800" dirty="0" err="1">
                <a:latin typeface="Courier New" pitchFamily="-109" charset="0"/>
              </a:rPr>
              <a:t>monnum</a:t>
            </a:r>
            <a:r>
              <a:rPr lang="en-US" sz="1800" dirty="0">
                <a:latin typeface="Courier New" pitchFamily="-109" charset="0"/>
              </a:rPr>
              <a:t>)</a:t>
            </a:r>
            <a:r>
              <a:rPr lang="en-GB" sz="18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);</a:t>
            </a:r>
            <a:endParaRPr lang="en-GB" sz="1600" dirty="0">
              <a:latin typeface="Courier New" pitchFamily="-109" charset="0"/>
              <a:ea typeface="Osaka" pitchFamily="-109" charset="-128"/>
              <a:cs typeface="Osaka" pitchFamily="-109" charset="-128"/>
            </a:endParaRPr>
          </a:p>
          <a:p>
            <a:pPr>
              <a:buFontTx/>
              <a:buNone/>
              <a:tabLst>
                <a:tab pos="693738" algn="l"/>
                <a:tab pos="2065338" algn="l"/>
              </a:tabLst>
            </a:pP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FEB53-3EAE-074A-B1FA-319EC9ACBF01}" type="slidenum">
              <a:rPr lang="en-US"/>
              <a:pPr/>
              <a:t>24</a:t>
            </a:fld>
            <a:endParaRPr lang="en-US"/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128789" y="5135156"/>
            <a:ext cx="1526684" cy="1025932"/>
          </a:xfrm>
          <a:prstGeom prst="wedgeRoundRectCallout">
            <a:avLst>
              <a:gd name="adj1" fmla="val 64469"/>
              <a:gd name="adj2" fmla="val -7464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pitchFamily="-109" charset="-128"/>
                <a:cs typeface="Osaka" pitchFamily="-109" charset="-128"/>
              </a:rPr>
              <a:t>Enforces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pitchFamily="-109" charset="-128"/>
                <a:cs typeface="Osaka" pitchFamily="-109" charset="-128"/>
              </a:rPr>
              <a:t> 1:1 recursive relationship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08951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Mapping 1:1 recursive &amp; 1:m recursive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add a foreign key to the same table</a:t>
            </a:r>
          </a:p>
          <a:p>
            <a:r>
              <a:rPr lang="en-US" dirty="0"/>
              <a:t>1:1 recursive</a:t>
            </a:r>
          </a:p>
          <a:p>
            <a:pPr lvl="1"/>
            <a:r>
              <a:rPr lang="en-US" dirty="0"/>
              <a:t>Specify that the foreign key must be unique</a:t>
            </a:r>
          </a:p>
          <a:p>
            <a:r>
              <a:rPr lang="en-US" dirty="0"/>
              <a:t>1:m recursive</a:t>
            </a:r>
          </a:p>
          <a:p>
            <a:pPr lvl="1"/>
            <a:r>
              <a:rPr lang="en-US" dirty="0"/>
              <a:t>No uniqueness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FBBF-99F5-6C40-A540-C2B7F7EB5C5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28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Mapping 1:1 recursive &amp; 1:m recursive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FBBF-99F5-6C40-A540-C2B7F7EB5C54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1675161"/>
            <a:ext cx="6915150" cy="4942871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 bwMode="auto">
          <a:xfrm>
            <a:off x="6508696" y="5082073"/>
            <a:ext cx="1587500" cy="584323"/>
          </a:xfrm>
          <a:prstGeom prst="wedgeRoundRectCallout">
            <a:avLst>
              <a:gd name="adj1" fmla="val -160777"/>
              <a:gd name="adj2" fmla="val 153197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n-lt"/>
              </a:rPr>
              <a:t>Spouse must be a unique column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442075" y="5789551"/>
            <a:ext cx="1587500" cy="749362"/>
          </a:xfrm>
          <a:prstGeom prst="wedgeRoundRectCallout">
            <a:avLst>
              <a:gd name="adj1" fmla="val -159763"/>
              <a:gd name="adj2" fmla="val 42363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n-lt"/>
              </a:rPr>
              <a:t>Multiple people can have same father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5181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Inserting rows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INSERT INTO monarch (</a:t>
            </a:r>
            <a:r>
              <a:rPr lang="en-US" sz="1400" dirty="0" err="1">
                <a:latin typeface="Courier New" pitchFamily="-109" charset="0"/>
              </a:rPr>
              <a:t>montype,monname</a:t>
            </a:r>
            <a:r>
              <a:rPr lang="en-US" sz="1400" dirty="0">
                <a:latin typeface="Courier New" pitchFamily="-109" charset="0"/>
              </a:rPr>
              <a:t>, </a:t>
            </a:r>
            <a:r>
              <a:rPr lang="en-US" sz="1400" dirty="0" err="1">
                <a:latin typeface="Courier New" pitchFamily="-109" charset="0"/>
              </a:rPr>
              <a:t>monnum,rgnbeg</a:t>
            </a:r>
            <a:r>
              <a:rPr lang="en-US" sz="1400" dirty="0">
                <a:latin typeface="Courier New" pitchFamily="-109" charset="0"/>
              </a:rPr>
              <a:t>)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	VALUES ('King','William','IV','1830-06-26');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INSERT INTO monarch 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	 VALUES ('Queen','Victoria','I','1837-06-20','William','IV');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INSERT INTO monarch 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	 VALUES ('King','Edward','VII','1901-01-22','Victoria','I');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INSERT INTO monarch 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	 VALUES ('King','George','V','1910-05-06','Edward','VII');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INSERT INTO monarch 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	 VALUES ('King','Edward','VIII','1936-01-20','George','V');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INSERT INTO monarch 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	 VALUES ('King','George','VI','1936-12-11','Edward','VIII');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INSERT INTO monarch 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	 VALUES ('Queen','Elizabeth','II','1952-02-06','George','VI');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INSERT INTO monarch 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	 VALUES ('King','Charles','III','2022-09-08','Elizabeth','II');</a:t>
            </a:r>
          </a:p>
          <a:p>
            <a:pPr>
              <a:buFontTx/>
              <a:buNone/>
            </a:pPr>
            <a:endParaRPr lang="en-US" sz="1400" dirty="0">
              <a:latin typeface="Courier New" pitchFamily="-10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E7EA-897C-C749-A38D-09383213D6A4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Design a database to record details of all Olympic cities</a:t>
            </a:r>
          </a:p>
          <a:p>
            <a:pPr lvl="1"/>
            <a:r>
              <a:rPr lang="en-US" dirty="0"/>
              <a:t>Recognize that a city can host an Olympics more than once, though a particular Olympics is in only one city at a time</a:t>
            </a:r>
          </a:p>
          <a:p>
            <a:pPr lvl="1"/>
            <a:r>
              <a:rPr lang="en-US" dirty="0"/>
              <a:t>Recognize that each Olympics has only one predecessor and successor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2CDFBBF-99F5-6C40-A540-C2B7F7EB5C5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397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Querying a 1:1  recursive relationship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46125" y="1869456"/>
            <a:ext cx="7769225" cy="4113213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GB" sz="1800" i="1" dirty="0"/>
              <a:t>Who preceded Elizabeth II?</a:t>
            </a:r>
            <a:endParaRPr lang="en-GB" sz="1600" dirty="0"/>
          </a:p>
          <a:p>
            <a:pPr>
              <a:buFontTx/>
              <a:buNone/>
            </a:pPr>
            <a:endParaRPr lang="en-GB" sz="1600" dirty="0"/>
          </a:p>
          <a:p>
            <a:pPr>
              <a:buFontTx/>
              <a:buNone/>
            </a:pP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SELECT </a:t>
            </a:r>
            <a:r>
              <a:rPr lang="en-GB" sz="16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premonname</a:t>
            </a: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, </a:t>
            </a:r>
            <a:r>
              <a:rPr lang="en-GB" sz="16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premonnum</a:t>
            </a: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 FROM monarch</a:t>
            </a:r>
          </a:p>
          <a:p>
            <a:pPr>
              <a:buFontTx/>
              <a:buNone/>
            </a:pP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WHERE </a:t>
            </a:r>
            <a:r>
              <a:rPr lang="en-GB" sz="16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monname</a:t>
            </a: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 = 'Elizabeth' and </a:t>
            </a:r>
            <a:r>
              <a:rPr lang="en-GB" sz="16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monnum</a:t>
            </a: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 = 'II</a:t>
            </a:r>
            <a:r>
              <a:rPr lang="en-GB" sz="2000" dirty="0">
                <a:latin typeface="Courier New" pitchFamily="-109" charset="0"/>
              </a:rPr>
              <a:t>'</a:t>
            </a: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;</a:t>
            </a:r>
          </a:p>
          <a:p>
            <a:pPr>
              <a:buFontTx/>
              <a:buNone/>
            </a:pPr>
            <a:endParaRPr lang="en-GB" sz="1600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CF4BA-8445-6042-A615-C1BD277E0AC3}" type="slidenum">
              <a:rPr lang="en-US"/>
              <a:pPr/>
              <a:t>29</a:t>
            </a:fld>
            <a:endParaRPr lang="en-US"/>
          </a:p>
        </p:txBody>
      </p:sp>
      <p:graphicFrame>
        <p:nvGraphicFramePr>
          <p:cNvPr id="20540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647592"/>
              </p:ext>
            </p:extLst>
          </p:nvPr>
        </p:nvGraphicFramePr>
        <p:xfrm>
          <a:off x="746125" y="3687646"/>
          <a:ext cx="2667000" cy="6604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premonname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premonnum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Modeling a 1:1 relationship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44723" y="4190794"/>
            <a:ext cx="6854825" cy="1819275"/>
          </a:xfrm>
          <a:noFill/>
          <a:ln/>
        </p:spPr>
        <p:txBody>
          <a:bodyPr lIns="90488" tIns="44450" rIns="90488" bIns="44450"/>
          <a:lstStyle/>
          <a:p>
            <a:r>
              <a:rPr lang="en-GB" sz="2800" dirty="0"/>
              <a:t>1:1 relationship is </a:t>
            </a:r>
            <a:r>
              <a:rPr lang="en-US" sz="2800" dirty="0"/>
              <a:t>labeled</a:t>
            </a:r>
          </a:p>
          <a:p>
            <a:pPr lvl="1"/>
            <a:r>
              <a:rPr lang="en-GB" sz="2400" dirty="0"/>
              <a:t>A relationship descriptor</a:t>
            </a:r>
          </a:p>
          <a:p>
            <a:r>
              <a:rPr lang="en-GB" sz="2800" dirty="0"/>
              <a:t>Obvious relationships are not labeled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BD216-59EB-6440-97B1-6DC4E79C98DF}" type="slidenum">
              <a:rPr lang="en-US"/>
              <a:pPr/>
              <a:t>3</a:t>
            </a:fld>
            <a:endParaRPr lang="en-US"/>
          </a:p>
        </p:txBody>
      </p:sp>
      <p:pic>
        <p:nvPicPr>
          <p:cNvPr id="6173" name="Picture 29" descr="FireLite:Books:Data Management:6e:Art PNG:06-1-and-1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44723" y="1848078"/>
            <a:ext cx="4768850" cy="186531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Querying a 1:1 recursive relationship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46125" y="1651322"/>
            <a:ext cx="7769225" cy="4113212"/>
          </a:xfrm>
          <a:noFill/>
          <a:ln/>
        </p:spPr>
        <p:txBody>
          <a:bodyPr lIns="90488" tIns="44450" rIns="90488" bIns="44450"/>
          <a:lstStyle/>
          <a:p>
            <a:pPr>
              <a:buFontTx/>
              <a:buNone/>
              <a:tabLst>
                <a:tab pos="914400" algn="l"/>
                <a:tab pos="1150938" algn="l"/>
                <a:tab pos="1371600" algn="l"/>
              </a:tabLst>
            </a:pPr>
            <a:r>
              <a:rPr lang="en-GB" sz="1800" i="1" dirty="0"/>
              <a:t>Was Elizabeth II's predecessor a king or queen?</a:t>
            </a:r>
          </a:p>
          <a:p>
            <a:pPr>
              <a:buFontTx/>
              <a:buNone/>
              <a:tabLst>
                <a:tab pos="914400" algn="l"/>
                <a:tab pos="1150938" algn="l"/>
                <a:tab pos="1371600" algn="l"/>
              </a:tabLst>
            </a:pPr>
            <a:endParaRPr lang="en-GB" sz="1800" dirty="0"/>
          </a:p>
          <a:p>
            <a:pPr>
              <a:buFontTx/>
              <a:buNone/>
              <a:tabLst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WITH</a:t>
            </a:r>
          </a:p>
          <a:p>
            <a:pPr>
              <a:buNone/>
              <a:tabLst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cur AS (SELECT * FROM monarch)</a:t>
            </a:r>
          </a:p>
          <a:p>
            <a:pPr>
              <a:buFontTx/>
              <a:buNone/>
              <a:tabLst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pre AS (SELECT * FROM monarch),</a:t>
            </a:r>
          </a:p>
          <a:p>
            <a:pPr>
              <a:buFontTx/>
              <a:buNone/>
              <a:tabLst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SELECT </a:t>
            </a:r>
            <a:r>
              <a:rPr lang="en-GB" sz="1800" dirty="0" err="1">
                <a:latin typeface="Courier New" pitchFamily="-109" charset="0"/>
              </a:rPr>
              <a:t>pre.montype</a:t>
            </a:r>
            <a:r>
              <a:rPr lang="en-GB" sz="1800" dirty="0">
                <a:latin typeface="Courier New" pitchFamily="-109" charset="0"/>
              </a:rPr>
              <a:t> FROM cur JOIN pre</a:t>
            </a:r>
          </a:p>
          <a:p>
            <a:pPr>
              <a:buFontTx/>
              <a:buNone/>
              <a:tabLst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	ON </a:t>
            </a:r>
            <a:r>
              <a:rPr lang="en-GB" sz="1800" dirty="0" err="1">
                <a:latin typeface="Courier New" pitchFamily="-109" charset="0"/>
              </a:rPr>
              <a:t>cur.premonname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pre.monname</a:t>
            </a:r>
            <a:r>
              <a:rPr lang="en-GB" sz="1800" dirty="0">
                <a:latin typeface="Courier New" pitchFamily="-109" charset="0"/>
              </a:rPr>
              <a:t> AND </a:t>
            </a:r>
            <a:r>
              <a:rPr lang="en-GB" sz="1800" dirty="0" err="1">
                <a:latin typeface="Courier New" pitchFamily="-109" charset="0"/>
              </a:rPr>
              <a:t>cur.premonnum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pre.monnum</a:t>
            </a:r>
            <a:endParaRPr lang="en-GB" sz="18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	WHERE </a:t>
            </a:r>
            <a:r>
              <a:rPr lang="en-GB" sz="1800" dirty="0" err="1">
                <a:latin typeface="Courier New" pitchFamily="-109" charset="0"/>
              </a:rPr>
              <a:t>cur.monname</a:t>
            </a:r>
            <a:r>
              <a:rPr lang="en-GB" sz="1800" dirty="0">
                <a:latin typeface="Courier New" pitchFamily="-109" charset="0"/>
              </a:rPr>
              <a:t> = 'Elizabeth'</a:t>
            </a:r>
          </a:p>
          <a:p>
            <a:pPr>
              <a:buFontTx/>
              <a:buNone/>
              <a:tabLst>
                <a:tab pos="914400" algn="l"/>
                <a:tab pos="1150938" algn="l"/>
                <a:tab pos="1371600" algn="l"/>
              </a:tabLst>
            </a:pPr>
            <a:r>
              <a:rPr lang="en-GB" sz="1800" dirty="0">
                <a:latin typeface="Courier New" pitchFamily="-109" charset="0"/>
              </a:rPr>
              <a:t>	AND </a:t>
            </a:r>
            <a:r>
              <a:rPr lang="en-GB" sz="1800" dirty="0" err="1">
                <a:latin typeface="Courier New" pitchFamily="-109" charset="0"/>
              </a:rPr>
              <a:t>cur.monnum</a:t>
            </a:r>
            <a:r>
              <a:rPr lang="en-GB" sz="1800" dirty="0">
                <a:latin typeface="Courier New" pitchFamily="-109" charset="0"/>
              </a:rPr>
              <a:t> = 'II';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4500" y="6400800"/>
            <a:ext cx="914400" cy="457200"/>
          </a:xfrm>
        </p:spPr>
        <p:txBody>
          <a:bodyPr/>
          <a:lstStyle/>
          <a:p>
            <a:fld id="{FEFEEFAD-C90A-A44E-91DB-E03362E9B873}" type="slidenum">
              <a:rPr lang="en-US"/>
              <a:pPr/>
              <a:t>30</a:t>
            </a:fld>
            <a:endParaRPr lang="en-US"/>
          </a:p>
        </p:txBody>
      </p:sp>
      <p:graphicFrame>
        <p:nvGraphicFramePr>
          <p:cNvPr id="2153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587290"/>
              </p:ext>
            </p:extLst>
          </p:nvPr>
        </p:nvGraphicFramePr>
        <p:xfrm>
          <a:off x="7246506" y="5507748"/>
          <a:ext cx="1016000" cy="61118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montype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King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Group 3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173384"/>
              </p:ext>
            </p:extLst>
          </p:nvPr>
        </p:nvGraphicFramePr>
        <p:xfrm>
          <a:off x="746125" y="5168267"/>
          <a:ext cx="5020716" cy="73152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68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9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cur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montype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monname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monnum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rgnbeg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premonname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premonnum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Elizabeth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1952/2/6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Group 352">
            <a:extLst>
              <a:ext uri="{FF2B5EF4-FFF2-40B4-BE49-F238E27FC236}">
                <a16:creationId xmlns:a16="http://schemas.microsoft.com/office/drawing/2014/main" id="{B3A87308-DC24-9E49-B0EA-76C0A24E4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730937"/>
              </p:ext>
            </p:extLst>
          </p:nvPr>
        </p:nvGraphicFramePr>
        <p:xfrm>
          <a:off x="746125" y="6035040"/>
          <a:ext cx="5020716" cy="73152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68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9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montype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monname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monnum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rgnbeg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premonname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premonnum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9" charset="0"/>
                          <a:ea typeface="Osaka" pitchFamily="-109" charset="-128"/>
                          <a:cs typeface="Osaka" pitchFamily="-109" charset="-128"/>
                        </a:rPr>
                        <a:t>King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1936/12/11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Edward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VIII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Querying a 1:1 recursive relationship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buFontTx/>
              <a:buNone/>
              <a:tabLst>
                <a:tab pos="693738" algn="l"/>
              </a:tabLst>
            </a:pPr>
            <a:r>
              <a:rPr lang="en-GB" sz="1800" i="1" dirty="0"/>
              <a:t>List the kings and queens of England in ascending chronological order.</a:t>
            </a:r>
            <a:endParaRPr lang="en-GB" sz="1800" dirty="0"/>
          </a:p>
          <a:p>
            <a:pPr>
              <a:buFontTx/>
              <a:buNone/>
              <a:tabLst>
                <a:tab pos="693738" algn="l"/>
              </a:tabLst>
            </a:pPr>
            <a:endParaRPr lang="en-GB" sz="1800" dirty="0"/>
          </a:p>
          <a:p>
            <a:pPr>
              <a:buFontTx/>
              <a:buNone/>
              <a:tabLst>
                <a:tab pos="693738" algn="l"/>
              </a:tabLst>
            </a:pPr>
            <a:r>
              <a:rPr lang="en-GB" sz="1800" dirty="0">
                <a:latin typeface="Courier New" pitchFamily="-109" charset="0"/>
              </a:rPr>
              <a:t>SELECT </a:t>
            </a:r>
            <a:r>
              <a:rPr lang="en-GB" sz="1800" dirty="0" err="1">
                <a:latin typeface="Courier New" pitchFamily="-109" charset="0"/>
              </a:rPr>
              <a:t>montype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monname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monnum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rgnbeg</a:t>
            </a:r>
            <a:endParaRPr lang="en-GB" sz="1800" dirty="0">
              <a:latin typeface="Courier New" pitchFamily="-109" charset="0"/>
            </a:endParaRPr>
          </a:p>
          <a:p>
            <a:pPr>
              <a:buFontTx/>
              <a:buNone/>
              <a:tabLst>
                <a:tab pos="693738" algn="l"/>
              </a:tabLst>
            </a:pPr>
            <a:r>
              <a:rPr lang="en-GB" sz="1800" dirty="0">
                <a:latin typeface="Courier New" pitchFamily="-109" charset="0"/>
              </a:rPr>
              <a:t>	FROM monarch ORDER BY </a:t>
            </a:r>
            <a:r>
              <a:rPr lang="en-GB" sz="1800" dirty="0" err="1">
                <a:latin typeface="Courier New" pitchFamily="-109" charset="0"/>
              </a:rPr>
              <a:t>rgnbeg</a:t>
            </a:r>
            <a:r>
              <a:rPr lang="en-GB" sz="1800" dirty="0">
                <a:latin typeface="Courier New" pitchFamily="-109" charset="0"/>
              </a:rPr>
              <a:t>;</a:t>
            </a:r>
            <a:endParaRPr lang="en-GB" sz="1800" dirty="0"/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1041-B043-314A-B5F8-BAEFF1A96BAB}" type="slidenum">
              <a:rPr lang="en-US"/>
              <a:pPr/>
              <a:t>31</a:t>
            </a:fld>
            <a:endParaRPr lang="en-US"/>
          </a:p>
        </p:txBody>
      </p:sp>
      <p:graphicFrame>
        <p:nvGraphicFramePr>
          <p:cNvPr id="22695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871463"/>
              </p:ext>
            </p:extLst>
          </p:nvPr>
        </p:nvGraphicFramePr>
        <p:xfrm>
          <a:off x="654050" y="3679093"/>
          <a:ext cx="5803900" cy="2757061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45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0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montype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monname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monnum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rgnbeg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Queen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Victoria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1837-06-20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King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Edward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VII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1901-01-22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King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George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1910-05-06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King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Edward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VIII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1936-01-20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King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George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VI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1936-12-11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Queen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Elizabeth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II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1952-02-06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King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Charles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III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2022-09-08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948803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416255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Add details of the last three summer Olympics’ cities</a:t>
            </a:r>
          </a:p>
          <a:p>
            <a:r>
              <a:rPr lang="en-US" dirty="0"/>
              <a:t>Use SQL to determine which city was the host </a:t>
            </a:r>
            <a:r>
              <a:rPr lang="en-US"/>
              <a:t>before London in 2008.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2CDFBBF-99F5-6C40-A540-C2B7F7EB5C5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57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en-GB" dirty="0"/>
              <a:t>Modeling an </a:t>
            </a:r>
            <a:r>
              <a:rPr lang="en-GB" dirty="0" err="1"/>
              <a:t>m:m</a:t>
            </a:r>
            <a:r>
              <a:rPr lang="en-GB" dirty="0"/>
              <a:t> recursive relationship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Bill of materials problem</a:t>
            </a:r>
          </a:p>
          <a:p>
            <a:r>
              <a:rPr lang="en-GB" dirty="0"/>
              <a:t>A product can appear as part of many other products and can be made up of many products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7C63C612-D2C8-F947-827C-7E5FDF8C0BBA}" type="slidenum">
              <a:rPr lang="en-US"/>
              <a:pPr/>
              <a:t>33</a:t>
            </a:fld>
            <a:endParaRPr lang="en-US"/>
          </a:p>
        </p:txBody>
      </p:sp>
      <p:pic>
        <p:nvPicPr>
          <p:cNvPr id="23597" name="Picture 45" descr="FireLite:Books:Data Management:6e:Art PNG:06-recursive-m-and-m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881918" y="3220427"/>
            <a:ext cx="3511550" cy="26368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>
            <a:normAutofit/>
          </a:bodyPr>
          <a:lstStyle/>
          <a:p>
            <a:r>
              <a:rPr lang="en-GB" dirty="0"/>
              <a:t>Modeling an </a:t>
            </a:r>
            <a:r>
              <a:rPr lang="en-GB" dirty="0" err="1"/>
              <a:t>m:m</a:t>
            </a:r>
            <a:r>
              <a:rPr lang="en-GB" dirty="0"/>
              <a:t> recursive relationship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14B0E0-90AB-EC4A-AC85-24DB16E56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7C63C612-D2C8-F947-827C-7E5FDF8C0BBA}" type="slidenum">
              <a:rPr lang="en-US"/>
              <a:pPr/>
              <a:t>34</a:t>
            </a:fld>
            <a:endParaRPr lang="en-US"/>
          </a:p>
        </p:txBody>
      </p:sp>
      <p:pic>
        <p:nvPicPr>
          <p:cNvPr id="3" name="Picture 2" descr="06-recursive-m-and-m-w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482850"/>
            <a:ext cx="4064000" cy="18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05065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Mapping an m:m </a:t>
            </a:r>
            <a:br>
              <a:rPr lang="en-GB"/>
            </a:br>
            <a:r>
              <a:rPr lang="en-GB"/>
              <a:t>recursive relationship</a:t>
            </a:r>
          </a:p>
        </p:txBody>
      </p:sp>
      <p:sp>
        <p:nvSpPr>
          <p:cNvPr id="1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B696-1957-1F4F-A629-56AAF68D29E5}" type="slidenum">
              <a:rPr lang="en-US"/>
              <a:pPr/>
              <a:t>35</a:t>
            </a:fld>
            <a:endParaRPr lang="en-US"/>
          </a:p>
        </p:txBody>
      </p:sp>
      <p:graphicFrame>
        <p:nvGraphicFramePr>
          <p:cNvPr id="24974" name="Group 3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812501"/>
              </p:ext>
            </p:extLst>
          </p:nvPr>
        </p:nvGraphicFramePr>
        <p:xfrm>
          <a:off x="674419" y="2002972"/>
          <a:ext cx="5029200" cy="268224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product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prodid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proddesc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prodcost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prodprice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Animal photography kit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725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Camera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Camera case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70-210 zoom lens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28-85 zoom lens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185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Photographer’s vest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Lens cleaning cloth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1.25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Tripod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 GB  SDHC memory card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24977" name="Group 4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794916"/>
              </p:ext>
            </p:extLst>
          </p:nvPr>
        </p:nvGraphicFramePr>
        <p:xfrm>
          <a:off x="6134100" y="2124892"/>
          <a:ext cx="2381250" cy="24384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7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assembly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quantity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prodid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subprodid</a:t>
                      </a:r>
                      <a:endParaRPr kumimoji="0" lang="en-US" sz="10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109" charset="0"/>
                        <a:ea typeface="Osaka" pitchFamily="-109" charset="-128"/>
                        <a:cs typeface="Osaka" pitchFamily="-109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Creating the tables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746125" y="1599467"/>
            <a:ext cx="7769225" cy="4113213"/>
          </a:xfrm>
          <a:noFill/>
          <a:ln/>
        </p:spPr>
        <p:txBody>
          <a:bodyPr lIns="90488" tIns="44450" rIns="90488" bIns="44450"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CREATE TABLE product (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</a:t>
            </a:r>
            <a:r>
              <a:rPr lang="en-GB" sz="1600" dirty="0" err="1">
                <a:latin typeface="Courier New" pitchFamily="-109" charset="0"/>
              </a:rPr>
              <a:t>prodid</a:t>
            </a:r>
            <a:r>
              <a:rPr lang="en-GB" sz="1600" dirty="0">
                <a:latin typeface="Courier New" pitchFamily="-109" charset="0"/>
              </a:rPr>
              <a:t>			INTEGER,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</a:t>
            </a:r>
            <a:r>
              <a:rPr lang="en-GB" sz="1600" dirty="0" err="1">
                <a:latin typeface="Courier New" pitchFamily="-109" charset="0"/>
              </a:rPr>
              <a:t>proddesc</a:t>
            </a:r>
            <a:r>
              <a:rPr lang="en-GB" sz="1600" dirty="0">
                <a:latin typeface="Courier New" pitchFamily="-109" charset="0"/>
              </a:rPr>
              <a:t>		VARCHAR(30),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</a:t>
            </a:r>
            <a:r>
              <a:rPr lang="en-GB" sz="1600" dirty="0" err="1">
                <a:latin typeface="Courier New" pitchFamily="-109" charset="0"/>
              </a:rPr>
              <a:t>prodcost</a:t>
            </a:r>
            <a:r>
              <a:rPr lang="en-GB" sz="1600" dirty="0">
                <a:latin typeface="Courier New" pitchFamily="-109" charset="0"/>
              </a:rPr>
              <a:t>		DECIMAL(9,2),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</a:t>
            </a:r>
            <a:r>
              <a:rPr lang="en-GB" sz="1600" dirty="0" err="1">
                <a:latin typeface="Courier New" pitchFamily="-109" charset="0"/>
              </a:rPr>
              <a:t>prodprice</a:t>
            </a:r>
            <a:r>
              <a:rPr lang="en-GB" sz="1600" dirty="0">
                <a:latin typeface="Courier New" pitchFamily="-109" charset="0"/>
              </a:rPr>
              <a:t>	DECIMAL(9,2),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	PRIMARY KEY(</a:t>
            </a:r>
            <a:r>
              <a:rPr lang="en-GB" sz="1600" dirty="0" err="1">
                <a:latin typeface="Courier New" pitchFamily="-109" charset="0"/>
              </a:rPr>
              <a:t>prodid</a:t>
            </a:r>
            <a:r>
              <a:rPr lang="en-GB" sz="1600" dirty="0">
                <a:latin typeface="Courier New" pitchFamily="-109" charset="0"/>
              </a:rPr>
              <a:t>));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endParaRPr lang="en-GB" sz="16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CREATE TABLE assembly (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quantity		INTEGER	NOT NULL,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</a:t>
            </a:r>
            <a:r>
              <a:rPr lang="en-GB" sz="1600" dirty="0" err="1">
                <a:latin typeface="Courier New" pitchFamily="-109" charset="0"/>
              </a:rPr>
              <a:t>prodid</a:t>
            </a:r>
            <a:r>
              <a:rPr lang="en-GB" sz="1600" dirty="0">
                <a:latin typeface="Courier New" pitchFamily="-109" charset="0"/>
              </a:rPr>
              <a:t>			INTEGER,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</a:t>
            </a:r>
            <a:r>
              <a:rPr lang="en-GB" sz="1600" dirty="0" err="1">
                <a:latin typeface="Courier New" pitchFamily="-109" charset="0"/>
              </a:rPr>
              <a:t>subprodid</a:t>
            </a:r>
            <a:r>
              <a:rPr lang="en-GB" sz="1600" dirty="0">
                <a:latin typeface="Courier New" pitchFamily="-109" charset="0"/>
              </a:rPr>
              <a:t>	INTEGER,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	PRIMARY KEY(</a:t>
            </a:r>
            <a:r>
              <a:rPr lang="en-GB" sz="1600" dirty="0" err="1">
                <a:latin typeface="Courier New" pitchFamily="-109" charset="0"/>
              </a:rPr>
              <a:t>prodid</a:t>
            </a:r>
            <a:r>
              <a:rPr lang="en-GB" sz="1600" dirty="0">
                <a:latin typeface="Courier New" pitchFamily="-109" charset="0"/>
              </a:rPr>
              <a:t>, </a:t>
            </a:r>
            <a:r>
              <a:rPr lang="en-GB" sz="1600" dirty="0" err="1">
                <a:latin typeface="Courier New" pitchFamily="-109" charset="0"/>
              </a:rPr>
              <a:t>subprodid</a:t>
            </a:r>
            <a:r>
              <a:rPr lang="en-GB" sz="1600" dirty="0">
                <a:latin typeface="Courier New" pitchFamily="-109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GB" sz="1600" dirty="0">
                <a:latin typeface="Courier New" pitchFamily="-109" charset="0"/>
              </a:rPr>
              <a:t>		</a:t>
            </a:r>
            <a:r>
              <a:rPr lang="en-US" sz="1600" dirty="0">
                <a:latin typeface="Courier New" pitchFamily="-109" charset="0"/>
              </a:rPr>
              <a:t>CONSTRAINT </a:t>
            </a:r>
            <a:r>
              <a:rPr lang="en-US" sz="1600" dirty="0" err="1">
                <a:latin typeface="Courier New" pitchFamily="-109" charset="0"/>
              </a:rPr>
              <a:t>fk_assembly_product</a:t>
            </a:r>
            <a:r>
              <a:rPr lang="en-US" sz="1600" dirty="0">
                <a:latin typeface="Courier New" pitchFamily="-109" charset="0"/>
              </a:rPr>
              <a:t> FOREIGN KEY(</a:t>
            </a:r>
            <a:r>
              <a:rPr lang="en-US" sz="1600" dirty="0" err="1">
                <a:latin typeface="Courier New" pitchFamily="-109" charset="0"/>
              </a:rPr>
              <a:t>prodid</a:t>
            </a:r>
            <a:r>
              <a:rPr lang="en-US" sz="1600" dirty="0">
                <a:latin typeface="Courier New" pitchFamily="-109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US" sz="1600" dirty="0">
                <a:latin typeface="Courier New" pitchFamily="-109" charset="0"/>
              </a:rPr>
              <a:t>			 REFERENCES product(</a:t>
            </a:r>
            <a:r>
              <a:rPr lang="en-US" sz="1600" dirty="0" err="1">
                <a:latin typeface="Courier New" pitchFamily="-109" charset="0"/>
              </a:rPr>
              <a:t>prodid</a:t>
            </a:r>
            <a:r>
              <a:rPr lang="en-US" sz="1600" dirty="0">
                <a:latin typeface="Courier New" pitchFamily="-109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US" sz="1600" dirty="0">
                <a:latin typeface="Courier New" pitchFamily="-109" charset="0"/>
              </a:rPr>
              <a:t>		CONSTRAINT </a:t>
            </a:r>
            <a:r>
              <a:rPr lang="en-US" sz="1600" dirty="0" err="1">
                <a:latin typeface="Courier New" pitchFamily="-109" charset="0"/>
              </a:rPr>
              <a:t>fk_assembly_subproduct</a:t>
            </a:r>
            <a:r>
              <a:rPr lang="en-US" sz="1600" dirty="0">
                <a:latin typeface="Courier New" pitchFamily="-109" charset="0"/>
              </a:rPr>
              <a:t> FOREIGN KEY(</a:t>
            </a:r>
            <a:r>
              <a:rPr lang="en-US" sz="1600" dirty="0" err="1">
                <a:latin typeface="Courier New" pitchFamily="-109" charset="0"/>
              </a:rPr>
              <a:t>subprodid</a:t>
            </a:r>
            <a:r>
              <a:rPr lang="en-US" sz="1600" dirty="0">
                <a:latin typeface="Courier New" pitchFamily="-109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r>
              <a:rPr lang="en-US" sz="1600" dirty="0">
                <a:latin typeface="Courier New" pitchFamily="-109" charset="0"/>
              </a:rPr>
              <a:t>			 REFERENCES product (</a:t>
            </a:r>
            <a:r>
              <a:rPr lang="en-US" sz="1600" dirty="0" err="1">
                <a:latin typeface="Courier New" pitchFamily="-109" charset="0"/>
              </a:rPr>
              <a:t>prodid</a:t>
            </a:r>
            <a:r>
              <a:rPr lang="en-US" sz="1600" dirty="0">
                <a:latin typeface="Courier New" pitchFamily="-109" charset="0"/>
              </a:rPr>
              <a:t>));</a:t>
            </a:r>
            <a:endParaRPr lang="en-GB" sz="16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  <a:tabLst>
                <a:tab pos="693738" algn="l"/>
                <a:tab pos="914400" algn="l"/>
                <a:tab pos="1150938" algn="l"/>
                <a:tab pos="1371600" algn="l"/>
                <a:tab pos="1828800" algn="l"/>
              </a:tabLst>
            </a:pP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6915-F714-9449-849D-ED8F8C573FE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In a round-robin tournament, each contestant meets all other contestants in turn</a:t>
            </a:r>
          </a:p>
          <a:p>
            <a:r>
              <a:rPr lang="en-US" dirty="0"/>
              <a:t>In the Olympics, it is common for an event with a large pool of contestants to be broken into groups, with a round-robin tournament in each group to determine who advances from the group to the next level</a:t>
            </a:r>
          </a:p>
          <a:p>
            <a:r>
              <a:rPr lang="en-US" dirty="0"/>
              <a:t>Design a data model to record details of a round-robin competition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2CDFBBF-99F5-6C40-A540-C2B7F7EB5C5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668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Querying an </a:t>
            </a:r>
            <a:r>
              <a:rPr lang="en-GB" dirty="0" err="1"/>
              <a:t>m:m</a:t>
            </a:r>
            <a:r>
              <a:rPr lang="en-GB" dirty="0"/>
              <a:t>  recursive relationship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744663"/>
            <a:ext cx="7769225" cy="1951037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1800" i="1" dirty="0"/>
              <a:t>List the product identifier of each component of the animal photography kit.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SELECT </a:t>
            </a:r>
            <a:r>
              <a:rPr lang="en-GB" sz="1800" dirty="0" err="1">
                <a:latin typeface="Courier New" pitchFamily="-109" charset="0"/>
              </a:rPr>
              <a:t>subprodid</a:t>
            </a:r>
            <a:r>
              <a:rPr lang="en-GB" sz="1800" dirty="0">
                <a:latin typeface="Courier New" pitchFamily="-109" charset="0"/>
              </a:rPr>
              <a:t> FROM product JOIN assembly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	ON 	</a:t>
            </a:r>
            <a:r>
              <a:rPr lang="en-GB" sz="1800" dirty="0" err="1">
                <a:latin typeface="Courier New" pitchFamily="-109" charset="0"/>
              </a:rPr>
              <a:t>product.prodid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assembly.prodid</a:t>
            </a:r>
            <a:r>
              <a:rPr lang="en-GB" sz="1800" dirty="0">
                <a:latin typeface="Courier New" pitchFamily="-109" charset="0"/>
              </a:rPr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GB" sz="1800" dirty="0">
                <a:latin typeface="Courier New" pitchFamily="-109" charset="0"/>
              </a:rPr>
              <a:t>   WHERE </a:t>
            </a:r>
            <a:r>
              <a:rPr lang="en-GB" sz="1800" dirty="0" err="1">
                <a:latin typeface="Courier New" pitchFamily="-109" charset="0"/>
              </a:rPr>
              <a:t>proddesc</a:t>
            </a:r>
            <a:r>
              <a:rPr lang="en-GB" sz="1800" dirty="0">
                <a:latin typeface="Courier New" pitchFamily="-109" charset="0"/>
              </a:rPr>
              <a:t> = 'Animal photography kit'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1800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3231-E3EA-9142-9B54-EB26CFFEE9C4}" type="slidenum">
              <a:rPr lang="en-US"/>
              <a:pPr/>
              <a:t>38</a:t>
            </a:fld>
            <a:endParaRPr lang="en-US"/>
          </a:p>
        </p:txBody>
      </p:sp>
      <p:graphicFrame>
        <p:nvGraphicFramePr>
          <p:cNvPr id="26693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845855"/>
              </p:ext>
            </p:extLst>
          </p:nvPr>
        </p:nvGraphicFramePr>
        <p:xfrm>
          <a:off x="746125" y="3630980"/>
          <a:ext cx="1117600" cy="306705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subprodid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Querying an </a:t>
            </a:r>
            <a:r>
              <a:rPr lang="en-GB" dirty="0" err="1"/>
              <a:t>m:m</a:t>
            </a:r>
            <a:r>
              <a:rPr lang="en-GB" dirty="0"/>
              <a:t> recursive relationship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41350" y="1805782"/>
            <a:ext cx="8502650" cy="2217737"/>
          </a:xfrm>
          <a:noFill/>
          <a:ln/>
        </p:spPr>
        <p:txBody>
          <a:bodyPr lIns="90488" tIns="44450" rIns="90488" bIns="44450"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1800" i="1" dirty="0"/>
              <a:t>	List the product description and cost of each component of the animal photography kit.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SELECT </a:t>
            </a:r>
            <a:r>
              <a:rPr lang="en-GB" sz="16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proddesc</a:t>
            </a: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, </a:t>
            </a:r>
            <a:r>
              <a:rPr lang="en-GB" sz="16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prodcost</a:t>
            </a: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 FROM product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   WHERE </a:t>
            </a:r>
            <a:r>
              <a:rPr lang="en-GB" sz="1600" dirty="0" err="1">
                <a:latin typeface="Courier New" pitchFamily="-109" charset="0"/>
                <a:ea typeface="Osaka" pitchFamily="-109" charset="-128"/>
                <a:cs typeface="Osaka" pitchFamily="-109" charset="-128"/>
              </a:rPr>
              <a:t>prodid</a:t>
            </a: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 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     (</a:t>
            </a:r>
            <a:r>
              <a:rPr lang="en-GB" sz="1600" dirty="0">
                <a:latin typeface="Courier New" pitchFamily="-109" charset="0"/>
              </a:rPr>
              <a:t>SELECT </a:t>
            </a:r>
            <a:r>
              <a:rPr lang="en-GB" sz="1600" dirty="0" err="1">
                <a:latin typeface="Courier New" pitchFamily="-109" charset="0"/>
              </a:rPr>
              <a:t>subprodid</a:t>
            </a:r>
            <a:r>
              <a:rPr lang="en-GB" sz="1600" dirty="0">
                <a:latin typeface="Courier New" pitchFamily="-109" charset="0"/>
              </a:rPr>
              <a:t> FROM product JOIN assembly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</a:rPr>
              <a:t>	      ON </a:t>
            </a:r>
            <a:r>
              <a:rPr lang="en-GB" sz="1600" dirty="0" err="1">
                <a:latin typeface="Courier New" pitchFamily="-109" charset="0"/>
              </a:rPr>
              <a:t>proddesc</a:t>
            </a:r>
            <a:r>
              <a:rPr lang="en-GB" sz="1600" dirty="0">
                <a:latin typeface="Courier New" pitchFamily="-109" charset="0"/>
              </a:rPr>
              <a:t> = 'Animal photography kit'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</a:rPr>
              <a:t> 	      WHERE </a:t>
            </a:r>
            <a:r>
              <a:rPr lang="en-GB" sz="1600" dirty="0" err="1">
                <a:latin typeface="Courier New" pitchFamily="-109" charset="0"/>
              </a:rPr>
              <a:t>product.prodid</a:t>
            </a:r>
            <a:r>
              <a:rPr lang="en-GB" sz="1600" dirty="0">
                <a:latin typeface="Courier New" pitchFamily="-109" charset="0"/>
              </a:rPr>
              <a:t> = </a:t>
            </a:r>
            <a:r>
              <a:rPr lang="en-GB" sz="1600" dirty="0" err="1">
                <a:latin typeface="Courier New" pitchFamily="-109" charset="0"/>
              </a:rPr>
              <a:t>assembly.prodid</a:t>
            </a: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  <a:ea typeface="Osaka" pitchFamily="-109" charset="-128"/>
                <a:cs typeface="Osaka" pitchFamily="-109" charset="-128"/>
              </a:rPr>
              <a:t>	</a:t>
            </a:r>
            <a:endParaRPr lang="en-GB" sz="1800" dirty="0">
              <a:latin typeface="Courier New" pitchFamily="-109" charset="0"/>
              <a:ea typeface="Osaka" pitchFamily="-109" charset="-128"/>
              <a:cs typeface="Osaka" pitchFamily="-109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1800" dirty="0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ECE2-B105-C44E-8BA5-BD2DC489C8AD}" type="slidenum">
              <a:rPr lang="en-US"/>
              <a:pPr/>
              <a:t>39</a:t>
            </a:fld>
            <a:endParaRPr lang="en-US"/>
          </a:p>
        </p:txBody>
      </p:sp>
      <p:graphicFrame>
        <p:nvGraphicFramePr>
          <p:cNvPr id="27748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39117"/>
              </p:ext>
            </p:extLst>
          </p:nvPr>
        </p:nvGraphicFramePr>
        <p:xfrm>
          <a:off x="749301" y="4138612"/>
          <a:ext cx="3873500" cy="2494915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75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proddesc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prodcost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Camera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150.00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Camera case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70-210 zoom lens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125.00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28-85 zoom lens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115.00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Photographer’s vest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Lens cleaning cloth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Tripod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 GB  SDHC memory card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30.00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Labeling a relationship</a:t>
            </a:r>
            <a:br>
              <a:rPr lang="en-US" dirty="0"/>
            </a:br>
            <a:br>
              <a:rPr lang="en-US" dirty="0"/>
            </a:br>
            <a:r>
              <a:rPr lang="en-US" sz="2800" i="1" dirty="0"/>
              <a:t>Workbench Preferences &gt; Diagram</a:t>
            </a:r>
          </a:p>
        </p:txBody>
      </p:sp>
      <p:pic>
        <p:nvPicPr>
          <p:cNvPr id="5" name="Content Placeholder 4" descr="temp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410" y="2187575"/>
            <a:ext cx="5479180" cy="435133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FBBF-99F5-6C40-A540-C2B7F7EB5C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203777" y="5093525"/>
            <a:ext cx="1016000" cy="825500"/>
          </a:xfrm>
          <a:prstGeom prst="wedgeRectCallout">
            <a:avLst>
              <a:gd name="adj1" fmla="val 116707"/>
              <a:gd name="adj2" fmla="val 22060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Turn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off </a:t>
            </a:r>
            <a:r>
              <a:rPr lang="en-US" sz="1400" dirty="0">
                <a:latin typeface="+mn-lt"/>
              </a:rPr>
              <a:t>hide captions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12644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Model the following situations</a:t>
            </a:r>
          </a:p>
          <a:p>
            <a:pPr lvl="1"/>
            <a:r>
              <a:rPr lang="en-US" sz="2000" dirty="0"/>
              <a:t>Friendship</a:t>
            </a:r>
          </a:p>
          <a:p>
            <a:pPr lvl="1"/>
            <a:r>
              <a:rPr lang="en-US" sz="2000" dirty="0"/>
              <a:t>Course prerequisites</a:t>
            </a:r>
          </a:p>
          <a:p>
            <a:pPr lvl="1"/>
            <a:r>
              <a:rPr lang="en-US" sz="2000" dirty="0"/>
              <a:t>A matrix organization where a person can report to multiple people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2CDFBBF-99F5-6C40-A540-C2B7F7EB5C5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740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Insert data in the round-robin database for the 2012 Football (Soccer) competition for Group A, with </a:t>
            </a:r>
            <a:r>
              <a:rPr lang="en-US"/>
              <a:t>four teams</a:t>
            </a:r>
            <a:endParaRPr lang="en-US" dirty="0"/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http://www.london2012.com/football/schedule-and-results/</a:t>
            </a:r>
            <a:endParaRPr lang="en-US" dirty="0"/>
          </a:p>
          <a:p>
            <a:r>
              <a:rPr lang="en-US" dirty="0"/>
              <a:t>How many ties were there in Group A?</a:t>
            </a:r>
          </a:p>
          <a:p>
            <a:pPr lvl="1"/>
            <a:r>
              <a:rPr lang="en-US" dirty="0"/>
              <a:t>Use the ISO two-character country code to identify countries </a:t>
            </a:r>
          </a:p>
          <a:p>
            <a:pPr lvl="2"/>
            <a:r>
              <a:rPr lang="en-US" dirty="0">
                <a:hlinkClick r:id="rId3"/>
              </a:rPr>
              <a:t>http://</a:t>
            </a:r>
            <a:r>
              <a:rPr lang="en-US" dirty="0" err="1">
                <a:hlinkClick r:id="rId3"/>
              </a:rPr>
              <a:t>en.wikipedia.org</a:t>
            </a:r>
            <a:r>
              <a:rPr lang="en-US" dirty="0">
                <a:hlinkClick r:id="rId3"/>
              </a:rPr>
              <a:t>/wiki/ISO_3166-1_alpha-2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B2CDFBBF-99F5-6C40-A540-C2B7F7EB5C5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507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</a:t>
            </a:r>
            <a:r>
              <a:rPr lang="en-US" dirty="0">
                <a:hlinkClick r:id="rId3"/>
              </a:rPr>
              <a:t>a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FBBF-99F5-6C40-A540-C2B7F7EB5C5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408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Introduced</a:t>
            </a:r>
          </a:p>
          <a:p>
            <a:pPr lvl="1"/>
            <a:r>
              <a:rPr lang="en-US" sz="2000" dirty="0"/>
              <a:t>Recursive relationship</a:t>
            </a:r>
          </a:p>
          <a:p>
            <a:pPr lvl="1"/>
            <a:r>
              <a:rPr lang="en-US" sz="2000" dirty="0"/>
              <a:t>Self-referential constraint</a:t>
            </a:r>
          </a:p>
          <a:p>
            <a:pPr lvl="1"/>
            <a:r>
              <a:rPr lang="en-US" sz="2000" dirty="0"/>
              <a:t>Self-join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FBC0-ED9A-4240-9D88-787E7F036ADB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Labeling a relationship</a:t>
            </a:r>
          </a:p>
        </p:txBody>
      </p:sp>
      <p:pic>
        <p:nvPicPr>
          <p:cNvPr id="7" name="Content Placeholder 6" descr="Untitled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95" y="1690689"/>
            <a:ext cx="5187610" cy="435133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DFBBF-99F5-6C40-A540-C2B7F7EB5C5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434596" y="3312320"/>
            <a:ext cx="1016000" cy="1422400"/>
          </a:xfrm>
          <a:prstGeom prst="wedgeRectCallout">
            <a:avLst>
              <a:gd name="adj1" fmla="val 142957"/>
              <a:gd name="adj2" fmla="val 7304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Enter</a:t>
            </a:r>
            <a:r>
              <a:rPr lang="en-US" sz="1400" dirty="0">
                <a:latin typeface="+mn-lt"/>
              </a:rPr>
              <a:t> caption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+mn-lt"/>
              </a:rPr>
              <a:t>blank an unwanted captions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974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Modeling a recursive relationship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A recursive relationship relates an entity to itself</a:t>
            </a:r>
          </a:p>
          <a:p>
            <a:r>
              <a:rPr lang="en-GB"/>
              <a:t>Label recursive relationships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447A376-25C8-394B-A8C0-684CE574F48F}" type="slidenum">
              <a:rPr lang="en-US"/>
              <a:pPr/>
              <a:t>6</a:t>
            </a:fld>
            <a:endParaRPr lang="en-US"/>
          </a:p>
        </p:txBody>
      </p:sp>
      <p:pic>
        <p:nvPicPr>
          <p:cNvPr id="7248" name="Picture 80" descr="FireLite:Books:Data Management:5e:Art:Slides art:6-recursive 1-and-m.pn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817563" y="3429000"/>
            <a:ext cx="5640387" cy="1533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62501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MySQL Workbench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447A376-25C8-394B-A8C0-684CE574F48F}" type="slidenum">
              <a:rPr lang="en-US"/>
              <a:pPr/>
              <a:t>7</a:t>
            </a:fld>
            <a:endParaRPr lang="en-US"/>
          </a:p>
        </p:txBody>
      </p:sp>
      <p:pic>
        <p:nvPicPr>
          <p:cNvPr id="3" name="Picture 2" descr="06-recursive-1-and-m-w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317750"/>
            <a:ext cx="6337300" cy="22225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Mapping a 1:1 relationship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Usual rules apply</a:t>
            </a:r>
          </a:p>
          <a:p>
            <a:r>
              <a:rPr lang="en-GB" dirty="0"/>
              <a:t>Where do you put the foreign key?</a:t>
            </a:r>
          </a:p>
          <a:p>
            <a:pPr lvl="1"/>
            <a:r>
              <a:rPr lang="en-GB" dirty="0"/>
              <a:t>DEPT</a:t>
            </a:r>
          </a:p>
          <a:p>
            <a:pPr lvl="1"/>
            <a:r>
              <a:rPr lang="en-GB" dirty="0"/>
              <a:t>EMP</a:t>
            </a:r>
          </a:p>
          <a:p>
            <a:r>
              <a:rPr lang="en-GB" dirty="0"/>
              <a:t>What is mandatory?</a:t>
            </a:r>
          </a:p>
          <a:p>
            <a:pPr lvl="1"/>
            <a:r>
              <a:rPr lang="en-GB" dirty="0"/>
              <a:t>A department must have a boss?</a:t>
            </a:r>
          </a:p>
          <a:p>
            <a:pPr lvl="1"/>
            <a:r>
              <a:rPr lang="en-GB" dirty="0"/>
              <a:t>An employee must be a boss?</a:t>
            </a:r>
          </a:p>
          <a:p>
            <a:r>
              <a:rPr lang="en-GB" dirty="0"/>
              <a:t>Opt for </a:t>
            </a:r>
            <a:r>
              <a:rPr lang="en-GB"/>
              <a:t>the entity with the mandate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52C58DAD-1B63-4A4B-AC40-96B4B97F03C2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Mapping a recursive relationship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Usual rules</a:t>
            </a:r>
          </a:p>
          <a:p>
            <a:r>
              <a:rPr lang="en-GB"/>
              <a:t>1:m</a:t>
            </a:r>
          </a:p>
          <a:p>
            <a:pPr lvl="1"/>
            <a:r>
              <a:rPr lang="en-GB"/>
              <a:t>The entity gets an additional column for the foreign key</a:t>
            </a:r>
          </a:p>
          <a:p>
            <a:pPr lvl="1"/>
            <a:r>
              <a:rPr lang="en-GB"/>
              <a:t>Need a name different from the primary key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6E85CC92-5FBE-134D-B864-1043F8DD49E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1880826</TotalTime>
  <Pages>24</Pages>
  <Words>2603</Words>
  <Application>Microsoft Macintosh PowerPoint</Application>
  <PresentationFormat>Letter Paper (8.5x11 in)</PresentationFormat>
  <Paragraphs>897</Paragraphs>
  <Slides>43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Calibri Light</vt:lpstr>
      <vt:lpstr>Courier New</vt:lpstr>
      <vt:lpstr>Georgia</vt:lpstr>
      <vt:lpstr>Times New Roman</vt:lpstr>
      <vt:lpstr>Trebuchet MS</vt:lpstr>
      <vt:lpstr>Office Theme</vt:lpstr>
      <vt:lpstr>One-to-One and Recursive Relationships</vt:lpstr>
      <vt:lpstr>An organization chart</vt:lpstr>
      <vt:lpstr>Modeling a 1:1 relationship</vt:lpstr>
      <vt:lpstr>Labeling a relationship  Workbench Preferences &gt; Diagram</vt:lpstr>
      <vt:lpstr>Labeling a relationship</vt:lpstr>
      <vt:lpstr>Modeling a recursive relationship</vt:lpstr>
      <vt:lpstr>MySQL Workbench</vt:lpstr>
      <vt:lpstr>Mapping a 1:1 relationship</vt:lpstr>
      <vt:lpstr>Mapping a recursive relationship</vt:lpstr>
      <vt:lpstr>Results of the mapping</vt:lpstr>
      <vt:lpstr>Creating the tables</vt:lpstr>
      <vt:lpstr>Inserting rows</vt:lpstr>
      <vt:lpstr>Exercise</vt:lpstr>
      <vt:lpstr>Querying a 1:1 relationship</vt:lpstr>
      <vt:lpstr>Querying a 1:1 relationship</vt:lpstr>
      <vt:lpstr>Joining a table with itself</vt:lpstr>
      <vt:lpstr>Querying a recursive relationship</vt:lpstr>
      <vt:lpstr>Querying a recursive relationship</vt:lpstr>
      <vt:lpstr>Exercise</vt:lpstr>
      <vt:lpstr>Modeling a 1:1 recursive relationship</vt:lpstr>
      <vt:lpstr>MySQL Workbench</vt:lpstr>
      <vt:lpstr>Mapping a 1:1 recursive relationship</vt:lpstr>
      <vt:lpstr>Enforcing a 1:1 recursive relationship</vt:lpstr>
      <vt:lpstr>Creating the table</vt:lpstr>
      <vt:lpstr>Mapping 1:1 recursive &amp; 1:m recursive</vt:lpstr>
      <vt:lpstr>Mapping 1:1 recursive &amp; 1:m recursive</vt:lpstr>
      <vt:lpstr>Inserting rows</vt:lpstr>
      <vt:lpstr>Exercise</vt:lpstr>
      <vt:lpstr>Querying a 1:1  recursive relationship</vt:lpstr>
      <vt:lpstr>Querying a 1:1 recursive relationship</vt:lpstr>
      <vt:lpstr>Querying a 1:1 recursive relationship</vt:lpstr>
      <vt:lpstr>Exercise</vt:lpstr>
      <vt:lpstr>Modeling an m:m recursive relationship</vt:lpstr>
      <vt:lpstr>Modeling an m:m recursive relationship</vt:lpstr>
      <vt:lpstr>Mapping an m:m  recursive relationship</vt:lpstr>
      <vt:lpstr>Creating the tables</vt:lpstr>
      <vt:lpstr>Exercise</vt:lpstr>
      <vt:lpstr>Querying an m:m  recursive relationship</vt:lpstr>
      <vt:lpstr>Querying an m:m recursive relationship</vt:lpstr>
      <vt:lpstr>Exercises</vt:lpstr>
      <vt:lpstr>Exercise</vt:lpstr>
      <vt:lpstr>Exercise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One-and-one and recursive relationships</dc:title>
  <dc:subject/>
  <dc:creator>Richard T. Watson</dc:creator>
  <cp:keywords/>
  <dc:description/>
  <cp:lastModifiedBy>Richard T Watson</cp:lastModifiedBy>
  <cp:revision>270</cp:revision>
  <cp:lastPrinted>1996-09-23T11:11:46Z</cp:lastPrinted>
  <dcterms:created xsi:type="dcterms:W3CDTF">2010-09-13T11:49:24Z</dcterms:created>
  <dcterms:modified xsi:type="dcterms:W3CDTF">2022-09-12T15:20:16Z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4</vt:i4>
  </property>
  <property fmtid="{D5CDD505-2E9C-101B-9397-08002B2CF9AE}" pid="21" name="OutputDir">
    <vt:lpwstr>C:\html-database</vt:lpwstr>
  </property>
</Properties>
</file>